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1.xml" ContentType="application/vnd.openxmlformats-officedocument.presentationml.notesSlide+xml"/>
  <Override PartName="/ppt/charts/chart1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89" r:id="rId2"/>
    <p:sldId id="344" r:id="rId3"/>
    <p:sldId id="342" r:id="rId4"/>
    <p:sldId id="343" r:id="rId5"/>
    <p:sldId id="345" r:id="rId6"/>
    <p:sldId id="346" r:id="rId7"/>
    <p:sldId id="357" r:id="rId8"/>
    <p:sldId id="347" r:id="rId9"/>
    <p:sldId id="362" r:id="rId10"/>
    <p:sldId id="363" r:id="rId11"/>
    <p:sldId id="369" r:id="rId12"/>
    <p:sldId id="370" r:id="rId13"/>
    <p:sldId id="359" r:id="rId14"/>
    <p:sldId id="364" r:id="rId15"/>
    <p:sldId id="360" r:id="rId16"/>
    <p:sldId id="365" r:id="rId17"/>
    <p:sldId id="361" r:id="rId18"/>
    <p:sldId id="366" r:id="rId19"/>
    <p:sldId id="367" r:id="rId20"/>
    <p:sldId id="368" r:id="rId21"/>
    <p:sldId id="358" r:id="rId22"/>
    <p:sldId id="349" r:id="rId23"/>
    <p:sldId id="350" r:id="rId24"/>
    <p:sldId id="353" r:id="rId25"/>
    <p:sldId id="354" r:id="rId26"/>
    <p:sldId id="356" r:id="rId27"/>
    <p:sldId id="300" r:id="rId28"/>
  </p:sldIdLst>
  <p:sldSz cx="9144000" cy="6858000" type="letter"/>
  <p:notesSz cx="6858000" cy="9144000"/>
  <p:defaultTextStyle>
    <a:defPPr>
      <a:defRPr lang="en-US"/>
    </a:defPPr>
    <a:lvl1pPr marL="0" algn="l" defTabSz="45714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4" algn="l" defTabSz="45714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87" algn="l" defTabSz="45714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31" algn="l" defTabSz="45714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74" algn="l" defTabSz="45714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17" algn="l" defTabSz="45714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61" algn="l" defTabSz="45714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04" algn="l" defTabSz="45714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48" algn="l" defTabSz="45714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7BC1F"/>
    <a:srgbClr val="0070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64" autoAdjust="0"/>
    <p:restoredTop sz="94671" autoAdjust="0"/>
  </p:normalViewPr>
  <p:slideViewPr>
    <p:cSldViewPr snapToGrid="0" snapToObjects="1" showGuides="1">
      <p:cViewPr>
        <p:scale>
          <a:sx n="114" d="100"/>
          <a:sy n="114" d="100"/>
        </p:scale>
        <p:origin x="-52" y="-56"/>
      </p:cViewPr>
      <p:guideLst>
        <p:guide orient="horz" pos="3834"/>
        <p:guide/>
      </p:guideLst>
    </p:cSldViewPr>
  </p:slideViewPr>
  <p:outlineViewPr>
    <p:cViewPr>
      <p:scale>
        <a:sx n="33" d="100"/>
        <a:sy n="33" d="100"/>
      </p:scale>
      <p:origin x="0" y="226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fscenergy3\data\FSC\A02400.001.01%20SDG&amp;E%20SMC%20Thermostat%202014-2015\Output\2015%20Expost%20Tables%20and%20Charts%20for%20Report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\\fscenergy3\data\FSC\A02400.001.01%20SDG&amp;E%20SMC%20Thermostat%202014-2015\Output\2015%20DRMEC%20Tables%20and%20Charts%202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fscenergy3\data\FSC\A02400.001.01%20SDG&amp;E%20SMC%20Thermostat%202014-2015\Output\2015%20DRMEC%20Tables%20and%20Charts%202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fscenergy3\data\FSC\A02400.001.01%20SDG&amp;E%20SMC%20Thermostat%202014-2015\Output\2015%20DRMEC%20Tables%20and%20Charts%202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fscenergy3\data\FSC\A02400.001.01%20SDG&amp;E%20SMC%20Thermostat%202014-2015\Output\2015%20DRMEC%20Tables%20and%20Charts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fscenergy3\data\FSC\A02400.001.01%20SDG&amp;E%20SMC%20Thermostat%202014-2015\Output\2015%20DRMEC%20Tables%20and%20Charts%202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fscenergy3\data\FSC\A02400.001.01%20SDG&amp;E%20SMC%20Thermostat%202014-2015\Output\2015%20DRMEC%20Tables%20and%20Charts%202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\\fscenergy3\data\FSC\A02400.001.01%20SDG&amp;E%20SMC%20Thermostat%202014-2015\Output\2015%20Expost%20Tables%20and%20Charts%20for%20Report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\\fscenergy3\data\FSC\A02400.001.01%20SDG&amp;E%20SMC%20Thermostat%202014-2015\Output\2015%20DRMEC%20Tables%20and%20Charts%20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'Reference Load Figure'!$C$2</c:f>
              <c:strCache>
                <c:ptCount val="1"/>
                <c:pt idx="0">
                  <c:v>Participants</c:v>
                </c:pt>
              </c:strCache>
            </c:strRef>
          </c:tx>
          <c:marker>
            <c:symbol val="none"/>
          </c:marker>
          <c:val>
            <c:numRef>
              <c:f>'Reference Load Figure'!$C$3:$C$26</c:f>
              <c:numCache>
                <c:formatCode>0</c:formatCode>
                <c:ptCount val="24"/>
                <c:pt idx="0">
                  <c:v>19.839925765991211</c:v>
                </c:pt>
                <c:pt idx="1">
                  <c:v>19.14982795715332</c:v>
                </c:pt>
                <c:pt idx="2">
                  <c:v>18.680034637451172</c:v>
                </c:pt>
                <c:pt idx="3">
                  <c:v>18.486881256103516</c:v>
                </c:pt>
                <c:pt idx="4">
                  <c:v>18.617830276489258</c:v>
                </c:pt>
                <c:pt idx="5">
                  <c:v>20.459625244140625</c:v>
                </c:pt>
                <c:pt idx="6">
                  <c:v>24.3021240234375</c:v>
                </c:pt>
                <c:pt idx="7">
                  <c:v>30.688453674316406</c:v>
                </c:pt>
                <c:pt idx="8">
                  <c:v>36.139411926269531</c:v>
                </c:pt>
                <c:pt idx="9">
                  <c:v>39.282310485839844</c:v>
                </c:pt>
                <c:pt idx="10">
                  <c:v>42.001518249511719</c:v>
                </c:pt>
                <c:pt idx="11">
                  <c:v>43.25384521484375</c:v>
                </c:pt>
                <c:pt idx="12">
                  <c:v>43.681301116943359</c:v>
                </c:pt>
                <c:pt idx="13">
                  <c:v>44.309299468994141</c:v>
                </c:pt>
                <c:pt idx="14">
                  <c:v>40.330753326416016</c:v>
                </c:pt>
                <c:pt idx="15">
                  <c:v>38.701728820800781</c:v>
                </c:pt>
                <c:pt idx="16">
                  <c:v>36.178462982177734</c:v>
                </c:pt>
                <c:pt idx="17">
                  <c:v>33.486217498779297</c:v>
                </c:pt>
                <c:pt idx="18">
                  <c:v>32.514961242675781</c:v>
                </c:pt>
                <c:pt idx="19">
                  <c:v>31.2984619140625</c:v>
                </c:pt>
                <c:pt idx="20">
                  <c:v>29.236141204833984</c:v>
                </c:pt>
                <c:pt idx="21">
                  <c:v>26.532873153686523</c:v>
                </c:pt>
                <c:pt idx="22">
                  <c:v>23.85020637512207</c:v>
                </c:pt>
                <c:pt idx="23">
                  <c:v>21.734251022338867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'Reference Load Figure'!$D$2</c:f>
              <c:strCache>
                <c:ptCount val="1"/>
                <c:pt idx="0">
                  <c:v>Control</c:v>
                </c:pt>
              </c:strCache>
            </c:strRef>
          </c:tx>
          <c:marker>
            <c:symbol val="none"/>
          </c:marker>
          <c:val>
            <c:numRef>
              <c:f>'Reference Load Figure'!$D$3:$D$26</c:f>
              <c:numCache>
                <c:formatCode>0</c:formatCode>
                <c:ptCount val="24"/>
                <c:pt idx="0">
                  <c:v>20.744419097900391</c:v>
                </c:pt>
                <c:pt idx="1">
                  <c:v>19.920272827148438</c:v>
                </c:pt>
                <c:pt idx="2">
                  <c:v>19.245515823364258</c:v>
                </c:pt>
                <c:pt idx="3">
                  <c:v>19.075597763061523</c:v>
                </c:pt>
                <c:pt idx="4">
                  <c:v>19.664072036743164</c:v>
                </c:pt>
                <c:pt idx="5">
                  <c:v>21.3660888671875</c:v>
                </c:pt>
                <c:pt idx="6">
                  <c:v>24.946475982666016</c:v>
                </c:pt>
                <c:pt idx="7">
                  <c:v>29.44929313659668</c:v>
                </c:pt>
                <c:pt idx="8">
                  <c:v>34.320644378662109</c:v>
                </c:pt>
                <c:pt idx="9">
                  <c:v>37.484996795654297</c:v>
                </c:pt>
                <c:pt idx="10">
                  <c:v>39.879390716552734</c:v>
                </c:pt>
                <c:pt idx="11">
                  <c:v>41.488624572753906</c:v>
                </c:pt>
                <c:pt idx="12">
                  <c:v>41.910308837890625</c:v>
                </c:pt>
                <c:pt idx="13">
                  <c:v>42.056198120117188</c:v>
                </c:pt>
                <c:pt idx="14">
                  <c:v>41.180435180664062</c:v>
                </c:pt>
                <c:pt idx="15">
                  <c:v>38.684123992919922</c:v>
                </c:pt>
                <c:pt idx="16">
                  <c:v>35.757678985595703</c:v>
                </c:pt>
                <c:pt idx="17">
                  <c:v>33.713191986083984</c:v>
                </c:pt>
                <c:pt idx="18">
                  <c:v>31.588491439819336</c:v>
                </c:pt>
                <c:pt idx="19">
                  <c:v>30.993246078491211</c:v>
                </c:pt>
                <c:pt idx="20">
                  <c:v>29.734409332275391</c:v>
                </c:pt>
                <c:pt idx="21">
                  <c:v>27.663131713867188</c:v>
                </c:pt>
                <c:pt idx="22">
                  <c:v>24.754858016967773</c:v>
                </c:pt>
                <c:pt idx="23">
                  <c:v>22.928165435791016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'Reference Load Figure'!$E$2</c:f>
              <c:strCache>
                <c:ptCount val="1"/>
                <c:pt idx="0">
                  <c:v>Reference</c:v>
                </c:pt>
              </c:strCache>
            </c:strRef>
          </c:tx>
          <c:marker>
            <c:symbol val="none"/>
          </c:marker>
          <c:val>
            <c:numRef>
              <c:f>'Reference Load Figure'!$E$3:$E$26</c:f>
              <c:numCache>
                <c:formatCode>0</c:formatCode>
                <c:ptCount val="24"/>
                <c:pt idx="0">
                  <c:v>19.89637565612793</c:v>
                </c:pt>
                <c:pt idx="1">
                  <c:v>19.008966445922852</c:v>
                </c:pt>
                <c:pt idx="2">
                  <c:v>18.625198364257813</c:v>
                </c:pt>
                <c:pt idx="3">
                  <c:v>18.551816940307617</c:v>
                </c:pt>
                <c:pt idx="4">
                  <c:v>18.685060501098633</c:v>
                </c:pt>
                <c:pt idx="5">
                  <c:v>20.373617172241211</c:v>
                </c:pt>
                <c:pt idx="6">
                  <c:v>23.845926284790039</c:v>
                </c:pt>
                <c:pt idx="7">
                  <c:v>29.511985778808594</c:v>
                </c:pt>
                <c:pt idx="8">
                  <c:v>34.657485961914062</c:v>
                </c:pt>
                <c:pt idx="9">
                  <c:v>39.729621887207031</c:v>
                </c:pt>
                <c:pt idx="10">
                  <c:v>41.968250274658203</c:v>
                </c:pt>
                <c:pt idx="11">
                  <c:v>43.150482177734375</c:v>
                </c:pt>
                <c:pt idx="12">
                  <c:v>43.629177093505859</c:v>
                </c:pt>
                <c:pt idx="13">
                  <c:v>44.050743103027344</c:v>
                </c:pt>
                <c:pt idx="14">
                  <c:v>43.43682861328125</c:v>
                </c:pt>
                <c:pt idx="15">
                  <c:v>41.097427368164063</c:v>
                </c:pt>
                <c:pt idx="16">
                  <c:v>38.418117523193359</c:v>
                </c:pt>
                <c:pt idx="17">
                  <c:v>35.694656372070312</c:v>
                </c:pt>
                <c:pt idx="18">
                  <c:v>33.161907196044922</c:v>
                </c:pt>
                <c:pt idx="19">
                  <c:v>30.381240844726563</c:v>
                </c:pt>
                <c:pt idx="20">
                  <c:v>28.973403930664063</c:v>
                </c:pt>
                <c:pt idx="21">
                  <c:v>26.505630493164063</c:v>
                </c:pt>
                <c:pt idx="22">
                  <c:v>23.760971069335938</c:v>
                </c:pt>
                <c:pt idx="23">
                  <c:v>21.918651580810547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9880960"/>
        <c:axId val="59882880"/>
      </c:lineChart>
      <c:catAx>
        <c:axId val="5988096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Hour Ending</a:t>
                </a:r>
              </a:p>
            </c:rich>
          </c:tx>
          <c:layout/>
          <c:overlay val="0"/>
        </c:title>
        <c:majorTickMark val="out"/>
        <c:minorTickMark val="none"/>
        <c:tickLblPos val="nextTo"/>
        <c:crossAx val="59882880"/>
        <c:crosses val="autoZero"/>
        <c:auto val="1"/>
        <c:lblAlgn val="ctr"/>
        <c:lblOffset val="100"/>
        <c:noMultiLvlLbl val="0"/>
      </c:catAx>
      <c:valAx>
        <c:axId val="5988288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Average Demand (kW)</a:t>
                </a:r>
              </a:p>
            </c:rich>
          </c:tx>
          <c:layout/>
          <c:overlay val="0"/>
        </c:title>
        <c:numFmt formatCode="0" sourceLinked="1"/>
        <c:majorTickMark val="out"/>
        <c:minorTickMark val="none"/>
        <c:tickLblPos val="nextTo"/>
        <c:crossAx val="59880960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spPr>
    <a:solidFill>
      <a:schemeClr val="lt1"/>
    </a:solidFill>
    <a:ln w="25400" cap="flat" cmpd="sng" algn="ctr">
      <a:solidFill>
        <a:schemeClr val="dk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Participant Count</c:v>
          </c:tx>
          <c:spPr>
            <a:noFill/>
            <a:ln>
              <a:solidFill>
                <a:schemeClr val="bg1">
                  <a:lumMod val="50000"/>
                </a:schemeClr>
              </a:solidFill>
            </a:ln>
          </c:spPr>
          <c:invertIfNegative val="0"/>
          <c:cat>
            <c:numRef>
              <c:f>'fig and tab impact part year'!$A$2:$A$25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'fig and tab impact part year'!$B$2:$B$13</c:f>
              <c:numCache>
                <c:formatCode>General</c:formatCode>
                <c:ptCount val="12"/>
                <c:pt idx="0">
                  <c:v>1230</c:v>
                </c:pt>
                <c:pt idx="1">
                  <c:v>1146</c:v>
                </c:pt>
                <c:pt idx="2">
                  <c:v>1121</c:v>
                </c:pt>
                <c:pt idx="3">
                  <c:v>1086</c:v>
                </c:pt>
                <c:pt idx="4">
                  <c:v>1058</c:v>
                </c:pt>
                <c:pt idx="5">
                  <c:v>987</c:v>
                </c:pt>
                <c:pt idx="6">
                  <c:v>970</c:v>
                </c:pt>
                <c:pt idx="7">
                  <c:v>903</c:v>
                </c:pt>
                <c:pt idx="8">
                  <c:v>872</c:v>
                </c:pt>
                <c:pt idx="9">
                  <c:v>832</c:v>
                </c:pt>
                <c:pt idx="10">
                  <c:v>767</c:v>
                </c:pt>
                <c:pt idx="11">
                  <c:v>574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4376192"/>
        <c:axId val="64374272"/>
      </c:barChart>
      <c:lineChart>
        <c:grouping val="standard"/>
        <c:varyColors val="0"/>
        <c:ser>
          <c:idx val="1"/>
          <c:order val="1"/>
          <c:tx>
            <c:v>Regression-Estimated Reference</c:v>
          </c:tx>
          <c:spPr>
            <a:ln>
              <a:solidFill>
                <a:schemeClr val="tx2"/>
              </a:solidFill>
            </a:ln>
          </c:spPr>
          <c:marker>
            <c:symbol val="none"/>
          </c:marker>
          <c:cat>
            <c:numRef>
              <c:f>'fig and tab impact part year'!$A$2:$A$25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'fig and tab impact part year'!$C$2:$C$13</c:f>
              <c:numCache>
                <c:formatCode>General</c:formatCode>
                <c:ptCount val="12"/>
                <c:pt idx="0">
                  <c:v>421.12313842773437</c:v>
                </c:pt>
                <c:pt idx="1">
                  <c:v>434.92703247070312</c:v>
                </c:pt>
                <c:pt idx="2">
                  <c:v>426.2618408203125</c:v>
                </c:pt>
                <c:pt idx="3">
                  <c:v>423.62045288085937</c:v>
                </c:pt>
                <c:pt idx="4">
                  <c:v>426.70901489257812</c:v>
                </c:pt>
                <c:pt idx="5">
                  <c:v>451.55245971679687</c:v>
                </c:pt>
                <c:pt idx="6">
                  <c:v>437.98944091796875</c:v>
                </c:pt>
                <c:pt idx="7">
                  <c:v>454.96640014648437</c:v>
                </c:pt>
                <c:pt idx="8">
                  <c:v>476.75546264648437</c:v>
                </c:pt>
                <c:pt idx="9">
                  <c:v>478.74356079101562</c:v>
                </c:pt>
                <c:pt idx="10">
                  <c:v>470.38925170898437</c:v>
                </c:pt>
                <c:pt idx="11">
                  <c:v>432.20806884765625</c:v>
                </c:pt>
              </c:numCache>
            </c:numRef>
          </c:val>
          <c:smooth val="0"/>
        </c:ser>
        <c:ser>
          <c:idx val="2"/>
          <c:order val="2"/>
          <c:tx>
            <c:v>Participant</c:v>
          </c:tx>
          <c:spPr>
            <a:ln>
              <a:solidFill>
                <a:schemeClr val="accent2"/>
              </a:solidFill>
            </a:ln>
          </c:spPr>
          <c:marker>
            <c:symbol val="none"/>
          </c:marker>
          <c:cat>
            <c:numRef>
              <c:f>'fig and tab impact part year'!$A$2:$A$25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'fig and tab impact part year'!$D$2:$D$13</c:f>
              <c:numCache>
                <c:formatCode>General</c:formatCode>
                <c:ptCount val="12"/>
                <c:pt idx="0">
                  <c:v>411.33349609375</c:v>
                </c:pt>
                <c:pt idx="1">
                  <c:v>420.683349609375</c:v>
                </c:pt>
                <c:pt idx="2">
                  <c:v>408.9769287109375</c:v>
                </c:pt>
                <c:pt idx="3">
                  <c:v>409.64157104492187</c:v>
                </c:pt>
                <c:pt idx="4">
                  <c:v>411.79806518554687</c:v>
                </c:pt>
                <c:pt idx="5">
                  <c:v>437.429443359375</c:v>
                </c:pt>
                <c:pt idx="6">
                  <c:v>425.4888916015625</c:v>
                </c:pt>
                <c:pt idx="7">
                  <c:v>441.215576171875</c:v>
                </c:pt>
                <c:pt idx="8">
                  <c:v>464.29971313476562</c:v>
                </c:pt>
                <c:pt idx="9">
                  <c:v>464.34283447265625</c:v>
                </c:pt>
                <c:pt idx="10">
                  <c:v>459.27069091796875</c:v>
                </c:pt>
                <c:pt idx="11">
                  <c:v>413.21279907226562</c:v>
                </c:pt>
              </c:numCache>
            </c:numRef>
          </c:val>
          <c:smooth val="0"/>
        </c:ser>
        <c:ser>
          <c:idx val="3"/>
          <c:order val="3"/>
          <c:tx>
            <c:v>95% Confidence Interval</c:v>
          </c:tx>
          <c:spPr>
            <a:ln>
              <a:solidFill>
                <a:schemeClr val="bg1">
                  <a:lumMod val="65000"/>
                </a:schemeClr>
              </a:solidFill>
              <a:prstDash val="sysDot"/>
            </a:ln>
          </c:spPr>
          <c:marker>
            <c:symbol val="none"/>
          </c:marker>
          <c:cat>
            <c:numRef>
              <c:f>'fig and tab impact part year'!$A$2:$A$25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'fig and tab impact part year'!$E$2:$E$13</c:f>
              <c:numCache>
                <c:formatCode>General</c:formatCode>
                <c:ptCount val="12"/>
                <c:pt idx="0">
                  <c:v>429.21844482421875</c:v>
                </c:pt>
                <c:pt idx="1">
                  <c:v>443.03070068359375</c:v>
                </c:pt>
                <c:pt idx="2">
                  <c:v>434.4173583984375</c:v>
                </c:pt>
                <c:pt idx="3">
                  <c:v>431.36785888671875</c:v>
                </c:pt>
                <c:pt idx="4">
                  <c:v>435.42254638671875</c:v>
                </c:pt>
                <c:pt idx="5">
                  <c:v>460.35202026367187</c:v>
                </c:pt>
                <c:pt idx="6">
                  <c:v>446.88705444335937</c:v>
                </c:pt>
                <c:pt idx="7">
                  <c:v>463.835693359375</c:v>
                </c:pt>
                <c:pt idx="8">
                  <c:v>487.15155029296875</c:v>
                </c:pt>
                <c:pt idx="9">
                  <c:v>489.30645751953125</c:v>
                </c:pt>
                <c:pt idx="10">
                  <c:v>480.66668701171875</c:v>
                </c:pt>
                <c:pt idx="11">
                  <c:v>444.31320190429687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'fig and tab impact cal year'!$F$1</c:f>
              <c:strCache>
                <c:ptCount val="1"/>
                <c:pt idx="0">
                  <c:v>lower</c:v>
                </c:pt>
              </c:strCache>
            </c:strRef>
          </c:tx>
          <c:spPr>
            <a:ln>
              <a:solidFill>
                <a:schemeClr val="bg1">
                  <a:lumMod val="65000"/>
                </a:schemeClr>
              </a:solidFill>
              <a:prstDash val="sysDot"/>
            </a:ln>
          </c:spPr>
          <c:marker>
            <c:symbol val="none"/>
          </c:marker>
          <c:cat>
            <c:numRef>
              <c:f>'fig and tab impact part year'!$A$2:$A$25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'fig and tab impact part year'!$F$2:$F$13</c:f>
              <c:numCache>
                <c:formatCode>General</c:formatCode>
                <c:ptCount val="12"/>
                <c:pt idx="0">
                  <c:v>413.02783203125</c:v>
                </c:pt>
                <c:pt idx="1">
                  <c:v>426.8233642578125</c:v>
                </c:pt>
                <c:pt idx="2">
                  <c:v>418.1063232421875</c:v>
                </c:pt>
                <c:pt idx="3">
                  <c:v>415.873046875</c:v>
                </c:pt>
                <c:pt idx="4">
                  <c:v>417.9954833984375</c:v>
                </c:pt>
                <c:pt idx="5">
                  <c:v>442.75289916992187</c:v>
                </c:pt>
                <c:pt idx="6">
                  <c:v>429.09182739257812</c:v>
                </c:pt>
                <c:pt idx="7">
                  <c:v>446.09710693359375</c:v>
                </c:pt>
                <c:pt idx="8">
                  <c:v>466.359375</c:v>
                </c:pt>
                <c:pt idx="9">
                  <c:v>468.1806640625</c:v>
                </c:pt>
                <c:pt idx="10">
                  <c:v>460.11181640625</c:v>
                </c:pt>
                <c:pt idx="11">
                  <c:v>420.10293579101563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4361984"/>
        <c:axId val="64363904"/>
      </c:lineChart>
      <c:catAx>
        <c:axId val="6436198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Months Since Installation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64363904"/>
        <c:crosses val="autoZero"/>
        <c:auto val="1"/>
        <c:lblAlgn val="ctr"/>
        <c:lblOffset val="100"/>
        <c:noMultiLvlLbl val="0"/>
      </c:catAx>
      <c:valAx>
        <c:axId val="64363904"/>
        <c:scaling>
          <c:orientation val="minMax"/>
          <c:min val="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Average Daily Consumption (kWh)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64361984"/>
        <c:crosses val="autoZero"/>
        <c:crossBetween val="between"/>
      </c:valAx>
      <c:valAx>
        <c:axId val="64374272"/>
        <c:scaling>
          <c:orientation val="minMax"/>
          <c:max val="2000"/>
        </c:scaling>
        <c:delete val="0"/>
        <c:axPos val="r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Count (Customers)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64376192"/>
        <c:crosses val="max"/>
        <c:crossBetween val="between"/>
      </c:valAx>
      <c:catAx>
        <c:axId val="6437619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64374272"/>
        <c:crosses val="autoZero"/>
        <c:auto val="1"/>
        <c:lblAlgn val="ctr"/>
        <c:lblOffset val="100"/>
        <c:noMultiLvlLbl val="0"/>
      </c:catAx>
    </c:plotArea>
    <c:legend>
      <c:legendPos val="t"/>
      <c:legendEntry>
        <c:idx val="4"/>
        <c:delete val="1"/>
      </c:legendEntry>
      <c:overlay val="0"/>
    </c:legend>
    <c:plotVisOnly val="1"/>
    <c:dispBlanksAs val="gap"/>
    <c:showDLblsOverMax val="0"/>
  </c:chart>
  <c:spPr>
    <a:solidFill>
      <a:schemeClr val="lt1"/>
    </a:solidFill>
    <a:ln w="25400" cap="flat" cmpd="sng" algn="ctr">
      <a:solidFill>
        <a:schemeClr val="dk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Sheet12!$D$2</c:f>
              <c:strCache>
                <c:ptCount val="1"/>
                <c:pt idx="0">
                  <c:v>DR Impact</c:v>
                </c:pt>
              </c:strCache>
            </c:strRef>
          </c:tx>
          <c:invertIfNegative val="0"/>
          <c:cat>
            <c:strRef>
              <c:f>Sheet12!$B$3:$B$7</c:f>
              <c:strCache>
                <c:ptCount val="5"/>
                <c:pt idx="0">
                  <c:v>Hotels</c:v>
                </c:pt>
                <c:pt idx="1">
                  <c:v>Institutional</c:v>
                </c:pt>
                <c:pt idx="2">
                  <c:v>Offices, Finance, Restaurants, Services</c:v>
                </c:pt>
                <c:pt idx="3">
                  <c:v>Retail Stores</c:v>
                </c:pt>
                <c:pt idx="4">
                  <c:v>Schools</c:v>
                </c:pt>
              </c:strCache>
            </c:strRef>
          </c:cat>
          <c:val>
            <c:numRef>
              <c:f>Sheet12!$D$3:$D$7</c:f>
              <c:numCache>
                <c:formatCode>General</c:formatCode>
                <c:ptCount val="5"/>
                <c:pt idx="0">
                  <c:v>0.02</c:v>
                </c:pt>
                <c:pt idx="1">
                  <c:v>0.26</c:v>
                </c:pt>
                <c:pt idx="2">
                  <c:v>0.34</c:v>
                </c:pt>
                <c:pt idx="3">
                  <c:v>0.46</c:v>
                </c:pt>
                <c:pt idx="4">
                  <c:v>0.34</c:v>
                </c:pt>
              </c:numCache>
            </c:numRef>
          </c:val>
        </c:ser>
        <c:ser>
          <c:idx val="2"/>
          <c:order val="1"/>
          <c:tx>
            <c:strRef>
              <c:f>Sheet12!$F$2</c:f>
              <c:strCache>
                <c:ptCount val="1"/>
                <c:pt idx="0">
                  <c:v>Total Impact</c:v>
                </c:pt>
              </c:strCache>
            </c:strRef>
          </c:tx>
          <c:invertIfNegative val="0"/>
          <c:cat>
            <c:strRef>
              <c:f>Sheet12!$B$3:$B$7</c:f>
              <c:strCache>
                <c:ptCount val="5"/>
                <c:pt idx="0">
                  <c:v>Hotels</c:v>
                </c:pt>
                <c:pt idx="1">
                  <c:v>Institutional</c:v>
                </c:pt>
                <c:pt idx="2">
                  <c:v>Offices, Finance, Restaurants, Services</c:v>
                </c:pt>
                <c:pt idx="3">
                  <c:v>Retail Stores</c:v>
                </c:pt>
                <c:pt idx="4">
                  <c:v>Schools</c:v>
                </c:pt>
              </c:strCache>
            </c:strRef>
          </c:cat>
          <c:val>
            <c:numRef>
              <c:f>Sheet12!$F$3:$F$7</c:f>
              <c:numCache>
                <c:formatCode>General</c:formatCode>
                <c:ptCount val="5"/>
                <c:pt idx="0">
                  <c:v>9.0000000000000011E-2</c:v>
                </c:pt>
                <c:pt idx="1">
                  <c:v>0.41000000000000003</c:v>
                </c:pt>
                <c:pt idx="2">
                  <c:v>0.51</c:v>
                </c:pt>
                <c:pt idx="3">
                  <c:v>0.39</c:v>
                </c:pt>
                <c:pt idx="4">
                  <c:v>0.22000000000000003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4429440"/>
        <c:axId val="64452096"/>
      </c:barChart>
      <c:barChart>
        <c:barDir val="col"/>
        <c:grouping val="clustered"/>
        <c:varyColors val="0"/>
        <c:ser>
          <c:idx val="1"/>
          <c:order val="2"/>
          <c:tx>
            <c:strRef>
              <c:f>Sheet12!$D$2</c:f>
              <c:strCache>
                <c:ptCount val="1"/>
                <c:pt idx="0">
                  <c:v>DR Impact</c:v>
                </c:pt>
              </c:strCache>
            </c:strRef>
          </c:tx>
          <c:spPr>
            <a:solidFill>
              <a:schemeClr val="tx2"/>
            </a:solidFill>
          </c:spPr>
          <c:invertIfNegative val="0"/>
          <c:dLbls>
            <c:dLbl>
              <c:idx val="0"/>
              <c:layout>
                <c:manualLayout>
                  <c:x val="1.8212713936130578E-2"/>
                  <c:y val="-9.7826559705242525E-2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1444274761620287E-2"/>
                  <c:y val="-0.2073295991587234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8209956811587132E-2"/>
                  <c:y val="-0.23597121547849548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6966292134831461E-2"/>
                  <c:y val="0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2.6966292134831461E-2"/>
                  <c:y val="0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</c:dLbl>
            <c:showLegendKey val="0"/>
            <c:showVal val="0"/>
            <c:showCatName val="1"/>
            <c:showSerName val="0"/>
            <c:showPercent val="0"/>
            <c:showBubbleSize val="0"/>
            <c:showLeaderLines val="0"/>
          </c:dLbls>
          <c:cat>
            <c:strRef>
              <c:f>Sheet12!$C$3:$C$7</c:f>
              <c:strCache>
                <c:ptCount val="5"/>
                <c:pt idx="0">
                  <c:v>75 cust</c:v>
                </c:pt>
                <c:pt idx="1">
                  <c:v>247 cust</c:v>
                </c:pt>
                <c:pt idx="2">
                  <c:v>545 cust</c:v>
                </c:pt>
                <c:pt idx="3">
                  <c:v>84 cust</c:v>
                </c:pt>
                <c:pt idx="4">
                  <c:v>140 cust</c:v>
                </c:pt>
              </c:strCache>
            </c:strRef>
          </c:cat>
          <c:val>
            <c:numRef>
              <c:f>Sheet12!$D$3:$D$7</c:f>
              <c:numCache>
                <c:formatCode>General</c:formatCode>
                <c:ptCount val="5"/>
                <c:pt idx="0">
                  <c:v>0.02</c:v>
                </c:pt>
                <c:pt idx="1">
                  <c:v>0.26</c:v>
                </c:pt>
                <c:pt idx="2">
                  <c:v>0.34</c:v>
                </c:pt>
                <c:pt idx="3">
                  <c:v>0.46</c:v>
                </c:pt>
                <c:pt idx="4">
                  <c:v>0.34</c:v>
                </c:pt>
              </c:numCache>
            </c:numRef>
          </c:val>
        </c:ser>
        <c:ser>
          <c:idx val="3"/>
          <c:order val="3"/>
          <c:tx>
            <c:strRef>
              <c:f>Sheet12!$F$2</c:f>
              <c:strCache>
                <c:ptCount val="1"/>
                <c:pt idx="0">
                  <c:v>Total Impact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cat>
            <c:strRef>
              <c:f>Sheet12!$C$3:$C$7</c:f>
              <c:strCache>
                <c:ptCount val="5"/>
                <c:pt idx="0">
                  <c:v>75 cust</c:v>
                </c:pt>
                <c:pt idx="1">
                  <c:v>247 cust</c:v>
                </c:pt>
                <c:pt idx="2">
                  <c:v>545 cust</c:v>
                </c:pt>
                <c:pt idx="3">
                  <c:v>84 cust</c:v>
                </c:pt>
                <c:pt idx="4">
                  <c:v>140 cust</c:v>
                </c:pt>
              </c:strCache>
            </c:strRef>
          </c:cat>
          <c:val>
            <c:numRef>
              <c:f>Sheet12!$F$3:$F$7</c:f>
              <c:numCache>
                <c:formatCode>General</c:formatCode>
                <c:ptCount val="5"/>
                <c:pt idx="0">
                  <c:v>9.0000000000000011E-2</c:v>
                </c:pt>
                <c:pt idx="1">
                  <c:v>0.41000000000000003</c:v>
                </c:pt>
                <c:pt idx="2">
                  <c:v>0.51</c:v>
                </c:pt>
                <c:pt idx="3">
                  <c:v>0.39</c:v>
                </c:pt>
                <c:pt idx="4">
                  <c:v>0.22000000000000003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4455808"/>
        <c:axId val="64454016"/>
      </c:barChart>
      <c:catAx>
        <c:axId val="6442944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Industry</a:t>
                </a:r>
              </a:p>
            </c:rich>
          </c:tx>
          <c:overlay val="0"/>
        </c:title>
        <c:majorTickMark val="out"/>
        <c:minorTickMark val="none"/>
        <c:tickLblPos val="nextTo"/>
        <c:crossAx val="64452096"/>
        <c:crosses val="autoZero"/>
        <c:auto val="1"/>
        <c:lblAlgn val="ctr"/>
        <c:lblOffset val="100"/>
        <c:noMultiLvlLbl val="0"/>
      </c:catAx>
      <c:valAx>
        <c:axId val="6445209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Impact (kW)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64429440"/>
        <c:crosses val="autoZero"/>
        <c:crossBetween val="between"/>
      </c:valAx>
      <c:valAx>
        <c:axId val="64454016"/>
        <c:scaling>
          <c:orientation val="minMax"/>
        </c:scaling>
        <c:delete val="1"/>
        <c:axPos val="r"/>
        <c:numFmt formatCode="General" sourceLinked="1"/>
        <c:majorTickMark val="out"/>
        <c:minorTickMark val="none"/>
        <c:tickLblPos val="nextTo"/>
        <c:crossAx val="64455808"/>
        <c:crosses val="max"/>
        <c:crossBetween val="between"/>
      </c:valAx>
      <c:catAx>
        <c:axId val="64455808"/>
        <c:scaling>
          <c:orientation val="minMax"/>
        </c:scaling>
        <c:delete val="1"/>
        <c:axPos val="b"/>
        <c:majorTickMark val="out"/>
        <c:minorTickMark val="none"/>
        <c:tickLblPos val="nextTo"/>
        <c:crossAx val="64454016"/>
        <c:crosses val="autoZero"/>
        <c:auto val="1"/>
        <c:lblAlgn val="ctr"/>
        <c:lblOffset val="100"/>
        <c:noMultiLvlLbl val="0"/>
      </c:catAx>
    </c:plotArea>
    <c:legend>
      <c:legendPos val="t"/>
      <c:legendEntry>
        <c:idx val="0"/>
        <c:delete val="1"/>
      </c:legendEntry>
      <c:legendEntry>
        <c:idx val="1"/>
        <c:delete val="1"/>
      </c:legendEntry>
      <c:overlay val="0"/>
    </c:legend>
    <c:plotVisOnly val="1"/>
    <c:dispBlanksAs val="gap"/>
    <c:showDLblsOverMax val="0"/>
  </c:chart>
  <c:spPr>
    <a:solidFill>
      <a:schemeClr val="lt1"/>
    </a:solidFill>
    <a:ln w="25400" cap="flat" cmpd="sng" algn="ctr">
      <a:solidFill>
        <a:schemeClr val="dk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'Hourly Expost Impacts'!$C$2</c:f>
              <c:strCache>
                <c:ptCount val="1"/>
                <c:pt idx="0">
                  <c:v>Impact per Thermostat</c:v>
                </c:pt>
              </c:strCache>
            </c:strRef>
          </c:tx>
          <c:invertIfNegative val="0"/>
          <c:cat>
            <c:numRef>
              <c:f>'Hourly Expost Impacts'!$B$3:$B$6</c:f>
              <c:numCache>
                <c:formatCode>h\ AM/PM</c:formatCode>
                <c:ptCount val="4"/>
                <c:pt idx="0">
                  <c:v>0.625</c:v>
                </c:pt>
                <c:pt idx="1">
                  <c:v>0.66666666666666663</c:v>
                </c:pt>
                <c:pt idx="2">
                  <c:v>0.70833333333333337</c:v>
                </c:pt>
                <c:pt idx="3">
                  <c:v>0.75</c:v>
                </c:pt>
              </c:numCache>
            </c:numRef>
          </c:cat>
          <c:val>
            <c:numRef>
              <c:f>'Hourly Expost Impacts'!$C$3:$C$6</c:f>
              <c:numCache>
                <c:formatCode>0.00</c:formatCode>
                <c:ptCount val="4"/>
                <c:pt idx="0">
                  <c:v>0.34191035675893566</c:v>
                </c:pt>
                <c:pt idx="1">
                  <c:v>0.26371355146466069</c:v>
                </c:pt>
                <c:pt idx="2">
                  <c:v>0.24653654931470026</c:v>
                </c:pt>
                <c:pt idx="3">
                  <c:v>0.24310039303950548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8047872"/>
        <c:axId val="60040704"/>
      </c:barChart>
      <c:lineChart>
        <c:grouping val="standard"/>
        <c:varyColors val="0"/>
        <c:ser>
          <c:idx val="1"/>
          <c:order val="1"/>
          <c:tx>
            <c:strRef>
              <c:f>'Hourly Expost Impacts'!$D$2</c:f>
              <c:strCache>
                <c:ptCount val="1"/>
                <c:pt idx="0">
                  <c:v>Impact (%)</c:v>
                </c:pt>
              </c:strCache>
            </c:strRef>
          </c:tx>
          <c:val>
            <c:numRef>
              <c:f>'Hourly Expost Impacts'!$D$3:$D$6</c:f>
              <c:numCache>
                <c:formatCode>0%</c:formatCode>
                <c:ptCount val="4"/>
                <c:pt idx="0">
                  <c:v>7.1507874447250028E-2</c:v>
                </c:pt>
                <c:pt idx="1">
                  <c:v>5.8293151196590572E-2</c:v>
                </c:pt>
                <c:pt idx="2">
                  <c:v>5.8296831948195404E-2</c:v>
                </c:pt>
                <c:pt idx="3">
                  <c:v>6.1870293700853035E-2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0044800"/>
        <c:axId val="60042624"/>
      </c:lineChart>
      <c:catAx>
        <c:axId val="5804787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Hour Ending</a:t>
                </a:r>
              </a:p>
            </c:rich>
          </c:tx>
          <c:layout/>
          <c:overlay val="0"/>
        </c:title>
        <c:numFmt formatCode="h\ AM/PM" sourceLinked="1"/>
        <c:majorTickMark val="out"/>
        <c:minorTickMark val="none"/>
        <c:tickLblPos val="nextTo"/>
        <c:crossAx val="60040704"/>
        <c:crosses val="autoZero"/>
        <c:auto val="1"/>
        <c:lblAlgn val="ctr"/>
        <c:lblOffset val="100"/>
        <c:noMultiLvlLbl val="0"/>
      </c:catAx>
      <c:valAx>
        <c:axId val="6004070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Avera Per Thermostat Impact (kW)</a:t>
                </a:r>
              </a:p>
            </c:rich>
          </c:tx>
          <c:layout/>
          <c:overlay val="0"/>
        </c:title>
        <c:numFmt formatCode="0.00" sourceLinked="1"/>
        <c:majorTickMark val="out"/>
        <c:minorTickMark val="none"/>
        <c:tickLblPos val="nextTo"/>
        <c:crossAx val="58047872"/>
        <c:crosses val="autoZero"/>
        <c:crossBetween val="between"/>
      </c:valAx>
      <c:valAx>
        <c:axId val="60042624"/>
        <c:scaling>
          <c:orientation val="minMax"/>
          <c:max val="0.12000000000000001"/>
          <c:min val="0"/>
        </c:scaling>
        <c:delete val="0"/>
        <c:axPos val="r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Impact (%)</a:t>
                </a:r>
              </a:p>
            </c:rich>
          </c:tx>
          <c:layout/>
          <c:overlay val="0"/>
        </c:title>
        <c:numFmt formatCode="0%" sourceLinked="1"/>
        <c:majorTickMark val="out"/>
        <c:minorTickMark val="none"/>
        <c:tickLblPos val="nextTo"/>
        <c:crossAx val="60044800"/>
        <c:crosses val="max"/>
        <c:crossBetween val="between"/>
        <c:majorUnit val="2.0000000000000004E-2"/>
      </c:valAx>
      <c:catAx>
        <c:axId val="60044800"/>
        <c:scaling>
          <c:orientation val="minMax"/>
        </c:scaling>
        <c:delete val="1"/>
        <c:axPos val="b"/>
        <c:majorTickMark val="out"/>
        <c:minorTickMark val="none"/>
        <c:tickLblPos val="nextTo"/>
        <c:crossAx val="60042624"/>
        <c:crosses val="autoZero"/>
        <c:auto val="1"/>
        <c:lblAlgn val="ctr"/>
        <c:lblOffset val="100"/>
        <c:noMultiLvlLbl val="0"/>
      </c:catAx>
    </c:plotArea>
    <c:legend>
      <c:legendPos val="t"/>
      <c:layout/>
      <c:overlay val="0"/>
    </c:legend>
    <c:plotVisOnly val="1"/>
    <c:dispBlanksAs val="gap"/>
    <c:showDLblsOverMax val="0"/>
  </c:chart>
  <c:spPr>
    <a:solidFill>
      <a:schemeClr val="lt1"/>
    </a:solidFill>
    <a:ln w="25400" cap="flat" cmpd="sng" algn="ctr">
      <a:solidFill>
        <a:schemeClr val="dk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'Expost Impacts Figure'!$C$2</c:f>
              <c:strCache>
                <c:ptCount val="1"/>
                <c:pt idx="0">
                  <c:v>Impact per Thermostat</c:v>
                </c:pt>
              </c:strCache>
            </c:strRef>
          </c:tx>
          <c:invertIfNegative val="0"/>
          <c:cat>
            <c:strRef>
              <c:f>'Expost Impacts Figure'!$B$3:$B$7</c:f>
              <c:strCache>
                <c:ptCount val="5"/>
                <c:pt idx="0">
                  <c:v>Aug 28, 2015</c:v>
                </c:pt>
                <c:pt idx="1">
                  <c:v>Sep 9, 2015</c:v>
                </c:pt>
                <c:pt idx="2">
                  <c:v>Sep 10, 2015</c:v>
                </c:pt>
                <c:pt idx="3">
                  <c:v>Sep 11, 2015</c:v>
                </c:pt>
                <c:pt idx="4">
                  <c:v>Average Event</c:v>
                </c:pt>
              </c:strCache>
            </c:strRef>
          </c:cat>
          <c:val>
            <c:numRef>
              <c:f>'Expost Impacts Figure'!$C$3:$C$7</c:f>
              <c:numCache>
                <c:formatCode>0.00</c:formatCode>
                <c:ptCount val="5"/>
                <c:pt idx="0">
                  <c:v>0.15635329484939575</c:v>
                </c:pt>
                <c:pt idx="1">
                  <c:v>0.2775992751121521</c:v>
                </c:pt>
                <c:pt idx="2">
                  <c:v>0.32996547222137451</c:v>
                </c:pt>
                <c:pt idx="3">
                  <c:v>0.33134236931800842</c:v>
                </c:pt>
                <c:pt idx="4">
                  <c:v>0.27381542325019836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0093568"/>
        <c:axId val="60095488"/>
      </c:barChart>
      <c:lineChart>
        <c:grouping val="standard"/>
        <c:varyColors val="0"/>
        <c:ser>
          <c:idx val="1"/>
          <c:order val="1"/>
          <c:tx>
            <c:strRef>
              <c:f>'Expost Impacts Figure'!$D$2</c:f>
              <c:strCache>
                <c:ptCount val="1"/>
                <c:pt idx="0">
                  <c:v>Mean17</c:v>
                </c:pt>
              </c:strCache>
            </c:strRef>
          </c:tx>
          <c:cat>
            <c:strRef>
              <c:f>'Expost Impacts Figure'!$B$3:$B$7</c:f>
              <c:strCache>
                <c:ptCount val="5"/>
                <c:pt idx="0">
                  <c:v>Aug 28, 2015</c:v>
                </c:pt>
                <c:pt idx="1">
                  <c:v>Sep 9, 2015</c:v>
                </c:pt>
                <c:pt idx="2">
                  <c:v>Sep 10, 2015</c:v>
                </c:pt>
                <c:pt idx="3">
                  <c:v>Sep 11, 2015</c:v>
                </c:pt>
                <c:pt idx="4">
                  <c:v>Average Event</c:v>
                </c:pt>
              </c:strCache>
            </c:strRef>
          </c:cat>
          <c:val>
            <c:numRef>
              <c:f>'Expost Impacts Figure'!$D$3:$D$7</c:f>
              <c:numCache>
                <c:formatCode>0.0</c:formatCode>
                <c:ptCount val="5"/>
                <c:pt idx="0">
                  <c:v>82.224365234375</c:v>
                </c:pt>
                <c:pt idx="1">
                  <c:v>86.45965576171875</c:v>
                </c:pt>
                <c:pt idx="2">
                  <c:v>85.235816955566406</c:v>
                </c:pt>
                <c:pt idx="3">
                  <c:v>82.641853332519531</c:v>
                </c:pt>
                <c:pt idx="4">
                  <c:v>84.140419006347656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2331904"/>
        <c:axId val="62329984"/>
      </c:lineChart>
      <c:catAx>
        <c:axId val="6009356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Event</a:t>
                </a:r>
              </a:p>
            </c:rich>
          </c:tx>
          <c:layout/>
          <c:overlay val="0"/>
        </c:title>
        <c:majorTickMark val="out"/>
        <c:minorTickMark val="none"/>
        <c:tickLblPos val="nextTo"/>
        <c:crossAx val="60095488"/>
        <c:crosses val="autoZero"/>
        <c:auto val="1"/>
        <c:lblAlgn val="ctr"/>
        <c:lblOffset val="100"/>
        <c:noMultiLvlLbl val="0"/>
      </c:catAx>
      <c:valAx>
        <c:axId val="60095488"/>
        <c:scaling>
          <c:orientation val="minMax"/>
          <c:max val="0.4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Demand Impact (kW)</a:t>
                </a:r>
              </a:p>
            </c:rich>
          </c:tx>
          <c:layout/>
          <c:overlay val="0"/>
        </c:title>
        <c:numFmt formatCode="0.00" sourceLinked="1"/>
        <c:majorTickMark val="out"/>
        <c:minorTickMark val="none"/>
        <c:tickLblPos val="nextTo"/>
        <c:crossAx val="60093568"/>
        <c:crosses val="autoZero"/>
        <c:crossBetween val="between"/>
      </c:valAx>
      <c:valAx>
        <c:axId val="62329984"/>
        <c:scaling>
          <c:orientation val="minMax"/>
          <c:max val="90"/>
          <c:min val="80"/>
        </c:scaling>
        <c:delete val="0"/>
        <c:axPos val="r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Temperature (F)</a:t>
                </a:r>
              </a:p>
            </c:rich>
          </c:tx>
          <c:layout/>
          <c:overlay val="0"/>
        </c:title>
        <c:numFmt formatCode="0.0" sourceLinked="1"/>
        <c:majorTickMark val="out"/>
        <c:minorTickMark val="none"/>
        <c:tickLblPos val="nextTo"/>
        <c:crossAx val="62331904"/>
        <c:crosses val="max"/>
        <c:crossBetween val="between"/>
        <c:majorUnit val="2"/>
      </c:valAx>
      <c:catAx>
        <c:axId val="62331904"/>
        <c:scaling>
          <c:orientation val="minMax"/>
        </c:scaling>
        <c:delete val="1"/>
        <c:axPos val="b"/>
        <c:majorTickMark val="out"/>
        <c:minorTickMark val="none"/>
        <c:tickLblPos val="nextTo"/>
        <c:crossAx val="62329984"/>
        <c:crosses val="autoZero"/>
        <c:auto val="1"/>
        <c:lblAlgn val="ctr"/>
        <c:lblOffset val="100"/>
        <c:noMultiLvlLbl val="0"/>
      </c:catAx>
    </c:plotArea>
    <c:legend>
      <c:legendPos val="t"/>
      <c:layout/>
      <c:overlay val="0"/>
    </c:legend>
    <c:plotVisOnly val="1"/>
    <c:dispBlanksAs val="gap"/>
    <c:showDLblsOverMax val="0"/>
  </c:chart>
  <c:spPr>
    <a:solidFill>
      <a:schemeClr val="lt1"/>
    </a:solidFill>
    <a:ln w="25400" cap="flat" cmpd="sng" algn="ctr">
      <a:solidFill>
        <a:schemeClr val="dk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'Residential Expost Impact'!$C$2</c:f>
              <c:strCache>
                <c:ptCount val="1"/>
                <c:pt idx="0">
                  <c:v>Impact per Thermostat</c:v>
                </c:pt>
              </c:strCache>
            </c:strRef>
          </c:tx>
          <c:invertIfNegative val="0"/>
          <c:cat>
            <c:strRef>
              <c:f>'Residential Expost Impact'!$B$3:$B$7</c:f>
              <c:strCache>
                <c:ptCount val="5"/>
                <c:pt idx="0">
                  <c:v>Aug 28, 2015</c:v>
                </c:pt>
                <c:pt idx="1">
                  <c:v>Sep 9, 2015</c:v>
                </c:pt>
                <c:pt idx="2">
                  <c:v>Sep 10, 2015</c:v>
                </c:pt>
                <c:pt idx="3">
                  <c:v>Sep 11, 2015</c:v>
                </c:pt>
                <c:pt idx="4">
                  <c:v>Average Event</c:v>
                </c:pt>
              </c:strCache>
            </c:strRef>
          </c:cat>
          <c:val>
            <c:numRef>
              <c:f>'Residential Expost Impact'!$C$3:$C$7</c:f>
              <c:numCache>
                <c:formatCode>0.00</c:formatCode>
                <c:ptCount val="5"/>
                <c:pt idx="0">
                  <c:v>2.8665568679571152E-2</c:v>
                </c:pt>
                <c:pt idx="1">
                  <c:v>0.1114359050989151</c:v>
                </c:pt>
                <c:pt idx="2">
                  <c:v>0.14675137400627136</c:v>
                </c:pt>
                <c:pt idx="3">
                  <c:v>0.11732553690671921</c:v>
                </c:pt>
                <c:pt idx="4">
                  <c:v>0.1010446771979332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2525440"/>
        <c:axId val="62527360"/>
      </c:barChart>
      <c:lineChart>
        <c:grouping val="standard"/>
        <c:varyColors val="0"/>
        <c:ser>
          <c:idx val="1"/>
          <c:order val="1"/>
          <c:tx>
            <c:strRef>
              <c:f>'Residential Expost Impact'!$D$2</c:f>
              <c:strCache>
                <c:ptCount val="1"/>
                <c:pt idx="0">
                  <c:v>Mean17</c:v>
                </c:pt>
              </c:strCache>
            </c:strRef>
          </c:tx>
          <c:cat>
            <c:strRef>
              <c:f>'Residential Expost Impact'!$B$3:$B$7</c:f>
              <c:strCache>
                <c:ptCount val="5"/>
                <c:pt idx="0">
                  <c:v>Aug 28, 2015</c:v>
                </c:pt>
                <c:pt idx="1">
                  <c:v>Sep 9, 2015</c:v>
                </c:pt>
                <c:pt idx="2">
                  <c:v>Sep 10, 2015</c:v>
                </c:pt>
                <c:pt idx="3">
                  <c:v>Sep 11, 2015</c:v>
                </c:pt>
                <c:pt idx="4">
                  <c:v>Average Event</c:v>
                </c:pt>
              </c:strCache>
            </c:strRef>
          </c:cat>
          <c:val>
            <c:numRef>
              <c:f>'Residential Expost Impact'!$D$3:$D$7</c:f>
              <c:numCache>
                <c:formatCode>0.0</c:formatCode>
                <c:ptCount val="5"/>
                <c:pt idx="0">
                  <c:v>80.904922485351563</c:v>
                </c:pt>
                <c:pt idx="1">
                  <c:v>85.140220642089844</c:v>
                </c:pt>
                <c:pt idx="2">
                  <c:v>84.411163330078125</c:v>
                </c:pt>
                <c:pt idx="3">
                  <c:v>81.569808959960938</c:v>
                </c:pt>
                <c:pt idx="4">
                  <c:v>83.00653076171875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2539648"/>
        <c:axId val="62537728"/>
      </c:lineChart>
      <c:catAx>
        <c:axId val="6252544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Event</a:t>
                </a:r>
              </a:p>
            </c:rich>
          </c:tx>
          <c:layout/>
          <c:overlay val="0"/>
        </c:title>
        <c:majorTickMark val="out"/>
        <c:minorTickMark val="none"/>
        <c:tickLblPos val="nextTo"/>
        <c:crossAx val="62527360"/>
        <c:crosses val="autoZero"/>
        <c:auto val="1"/>
        <c:lblAlgn val="ctr"/>
        <c:lblOffset val="100"/>
        <c:noMultiLvlLbl val="0"/>
      </c:catAx>
      <c:valAx>
        <c:axId val="6252736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Demand Impact (kW)</a:t>
                </a:r>
              </a:p>
            </c:rich>
          </c:tx>
          <c:layout/>
          <c:overlay val="0"/>
        </c:title>
        <c:numFmt formatCode="0.00" sourceLinked="1"/>
        <c:majorTickMark val="out"/>
        <c:minorTickMark val="none"/>
        <c:tickLblPos val="nextTo"/>
        <c:crossAx val="62525440"/>
        <c:crosses val="autoZero"/>
        <c:crossBetween val="between"/>
      </c:valAx>
      <c:valAx>
        <c:axId val="62537728"/>
        <c:scaling>
          <c:orientation val="minMax"/>
        </c:scaling>
        <c:delete val="0"/>
        <c:axPos val="r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Temperature (F)</a:t>
                </a:r>
              </a:p>
            </c:rich>
          </c:tx>
          <c:layout/>
          <c:overlay val="0"/>
        </c:title>
        <c:numFmt formatCode="0.0" sourceLinked="1"/>
        <c:majorTickMark val="out"/>
        <c:minorTickMark val="none"/>
        <c:tickLblPos val="nextTo"/>
        <c:crossAx val="62539648"/>
        <c:crosses val="max"/>
        <c:crossBetween val="between"/>
      </c:valAx>
      <c:catAx>
        <c:axId val="62539648"/>
        <c:scaling>
          <c:orientation val="minMax"/>
        </c:scaling>
        <c:delete val="1"/>
        <c:axPos val="b"/>
        <c:majorTickMark val="out"/>
        <c:minorTickMark val="none"/>
        <c:tickLblPos val="nextTo"/>
        <c:crossAx val="62537728"/>
        <c:crosses val="autoZero"/>
        <c:auto val="1"/>
        <c:lblAlgn val="ctr"/>
        <c:lblOffset val="100"/>
        <c:noMultiLvlLbl val="0"/>
      </c:catAx>
    </c:plotArea>
    <c:legend>
      <c:legendPos val="t"/>
      <c:layout/>
      <c:overlay val="0"/>
    </c:legend>
    <c:plotVisOnly val="1"/>
    <c:dispBlanksAs val="gap"/>
    <c:showDLblsOverMax val="0"/>
  </c:chart>
  <c:spPr>
    <a:solidFill>
      <a:schemeClr val="lt1"/>
    </a:solidFill>
    <a:ln w="25400" cap="flat" cmpd="sng" algn="ctr">
      <a:solidFill>
        <a:schemeClr val="dk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v>Commercial (CPP)</c:v>
          </c:tx>
          <c:invertIfNegative val="0"/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'Annual Enrollment'!$B$3:$B$6</c:f>
              <c:strCache>
                <c:ptCount val="4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2018-2026</c:v>
                </c:pt>
              </c:strCache>
            </c:strRef>
          </c:cat>
          <c:val>
            <c:numRef>
              <c:f>'Annual Enrollment'!$C$3:$C$6</c:f>
              <c:numCache>
                <c:formatCode>_(* #,##0_);_(* \(#,##0\);_(* "-"??_);_(@_)</c:formatCode>
                <c:ptCount val="4"/>
                <c:pt idx="0">
                  <c:v>11136.33</c:v>
                </c:pt>
                <c:pt idx="1">
                  <c:v>11946.73</c:v>
                </c:pt>
                <c:pt idx="2">
                  <c:v>11932.11</c:v>
                </c:pt>
                <c:pt idx="3">
                  <c:v>11525.75</c:v>
                </c:pt>
              </c:numCache>
            </c:numRef>
          </c:val>
        </c:ser>
        <c:ser>
          <c:idx val="1"/>
          <c:order val="1"/>
          <c:tx>
            <c:v>Commercial (Non CPP)</c:v>
          </c:tx>
          <c:invertIfNegative val="0"/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'Annual Enrollment'!$B$3:$B$6</c:f>
              <c:strCache>
                <c:ptCount val="4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2018-2026</c:v>
                </c:pt>
              </c:strCache>
            </c:strRef>
          </c:cat>
          <c:val>
            <c:numRef>
              <c:f>'Annual Enrollment'!$D$3:$D$6</c:f>
              <c:numCache>
                <c:formatCode>_(* #,##0_);_(* \(#,##0\);_(* "-"??_);_(@_)</c:formatCode>
                <c:ptCount val="4"/>
                <c:pt idx="0">
                  <c:v>934.28359999999998</c:v>
                </c:pt>
                <c:pt idx="1">
                  <c:v>1683.799</c:v>
                </c:pt>
                <c:pt idx="2">
                  <c:v>3283.3670000000002</c:v>
                </c:pt>
                <c:pt idx="3">
                  <c:v>4090.1309999999999</c:v>
                </c:pt>
              </c:numCache>
            </c:numRef>
          </c:val>
        </c:ser>
        <c:ser>
          <c:idx val="2"/>
          <c:order val="2"/>
          <c:tx>
            <c:v>Residential</c:v>
          </c:tx>
          <c:invertIfNegative val="0"/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'Annual Enrollment'!$B$3:$B$6</c:f>
              <c:strCache>
                <c:ptCount val="4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2018-2026</c:v>
                </c:pt>
              </c:strCache>
            </c:strRef>
          </c:cat>
          <c:val>
            <c:numRef>
              <c:f>'Annual Enrollment'!$E$3:$E$6</c:f>
              <c:numCache>
                <c:formatCode>_(* #,##0_);_(* \(#,##0\);_(* "-"??_);_(@_)</c:formatCode>
                <c:ptCount val="4"/>
                <c:pt idx="0">
                  <c:v>1130.0409999999999</c:v>
                </c:pt>
                <c:pt idx="1">
                  <c:v>1130.0409999999999</c:v>
                </c:pt>
                <c:pt idx="2">
                  <c:v>1130.0409999999999</c:v>
                </c:pt>
                <c:pt idx="3">
                  <c:v>1130.0409999999999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63859328"/>
        <c:axId val="63865600"/>
      </c:barChart>
      <c:dateAx>
        <c:axId val="6385932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Year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63865600"/>
        <c:crosses val="autoZero"/>
        <c:auto val="1"/>
        <c:lblOffset val="100"/>
        <c:baseTimeUnit val="months"/>
        <c:majorTimeUnit val="months"/>
        <c:minorUnit val="1"/>
        <c:minorTimeUnit val="months"/>
      </c:dateAx>
      <c:valAx>
        <c:axId val="6386560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Thermostats Enrolled</a:t>
                </a:r>
              </a:p>
            </c:rich>
          </c:tx>
          <c:layout/>
          <c:overlay val="0"/>
        </c:title>
        <c:numFmt formatCode="#,##0" sourceLinked="0"/>
        <c:majorTickMark val="out"/>
        <c:minorTickMark val="none"/>
        <c:tickLblPos val="nextTo"/>
        <c:crossAx val="63859328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spPr>
    <a:solidFill>
      <a:schemeClr val="lt1"/>
    </a:solidFill>
    <a:ln w="25400" cap="flat" cmpd="sng" algn="ctr">
      <a:solidFill>
        <a:schemeClr val="dk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Impact (SDG&amp;E)</c:v>
          </c:tx>
          <c:invertIfNegative val="0"/>
          <c:cat>
            <c:strRef>
              <c:f>'Per Cust Ex Ante'!$B$3:$B$5</c:f>
              <c:strCache>
                <c:ptCount val="3"/>
                <c:pt idx="0">
                  <c:v>2016</c:v>
                </c:pt>
                <c:pt idx="1">
                  <c:v>2017</c:v>
                </c:pt>
                <c:pt idx="2">
                  <c:v>2018-2026</c:v>
                </c:pt>
              </c:strCache>
            </c:strRef>
          </c:cat>
          <c:val>
            <c:numRef>
              <c:f>'Per Cust Ex Ante'!$C$3:$C$5</c:f>
              <c:numCache>
                <c:formatCode>General</c:formatCode>
                <c:ptCount val="3"/>
                <c:pt idx="0">
                  <c:v>0.94681700000000002</c:v>
                </c:pt>
                <c:pt idx="1">
                  <c:v>0.98284150000000003</c:v>
                </c:pt>
                <c:pt idx="2">
                  <c:v>0.99259260000000005</c:v>
                </c:pt>
              </c:numCache>
            </c:numRef>
          </c:val>
        </c:ser>
        <c:ser>
          <c:idx val="1"/>
          <c:order val="1"/>
          <c:tx>
            <c:v>Impact (CAISO)</c:v>
          </c:tx>
          <c:invertIfNegative val="0"/>
          <c:cat>
            <c:strRef>
              <c:f>'Per Cust Ex Ante'!$B$3:$B$5</c:f>
              <c:strCache>
                <c:ptCount val="3"/>
                <c:pt idx="0">
                  <c:v>2016</c:v>
                </c:pt>
                <c:pt idx="1">
                  <c:v>2017</c:v>
                </c:pt>
                <c:pt idx="2">
                  <c:v>2018-2026</c:v>
                </c:pt>
              </c:strCache>
            </c:strRef>
          </c:cat>
          <c:val>
            <c:numRef>
              <c:f>'Per Cust Ex Ante'!$D$3:$D$5</c:f>
              <c:numCache>
                <c:formatCode>General</c:formatCode>
                <c:ptCount val="3"/>
                <c:pt idx="0">
                  <c:v>1.0207040000000001</c:v>
                </c:pt>
                <c:pt idx="1">
                  <c:v>1.0598000000000001</c:v>
                </c:pt>
                <c:pt idx="2">
                  <c:v>1.0703819999999999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3912960"/>
        <c:axId val="63927424"/>
      </c:barChart>
      <c:lineChart>
        <c:grouping val="standard"/>
        <c:varyColors val="0"/>
        <c:ser>
          <c:idx val="2"/>
          <c:order val="2"/>
          <c:tx>
            <c:v>Enrolled Thermostats</c:v>
          </c:tx>
          <c:cat>
            <c:strRef>
              <c:f>'Per Cust Ex Ante'!$B$3:$B$5</c:f>
              <c:strCache>
                <c:ptCount val="3"/>
                <c:pt idx="0">
                  <c:v>2016</c:v>
                </c:pt>
                <c:pt idx="1">
                  <c:v>2017</c:v>
                </c:pt>
                <c:pt idx="2">
                  <c:v>2018-2026</c:v>
                </c:pt>
              </c:strCache>
            </c:strRef>
          </c:cat>
          <c:val>
            <c:numRef>
              <c:f>'Per Cust Ex Ante'!$E$3:$E$5</c:f>
              <c:numCache>
                <c:formatCode>General</c:formatCode>
                <c:ptCount val="3"/>
                <c:pt idx="0">
                  <c:v>14560.37</c:v>
                </c:pt>
                <c:pt idx="1">
                  <c:v>16245.42</c:v>
                </c:pt>
                <c:pt idx="2">
                  <c:v>16745.919999999998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3931520"/>
        <c:axId val="63929344"/>
      </c:lineChart>
      <c:catAx>
        <c:axId val="6391296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Year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63927424"/>
        <c:crosses val="autoZero"/>
        <c:auto val="1"/>
        <c:lblAlgn val="ctr"/>
        <c:lblOffset val="100"/>
        <c:noMultiLvlLbl val="0"/>
      </c:catAx>
      <c:valAx>
        <c:axId val="63927424"/>
        <c:scaling>
          <c:orientation val="minMax"/>
          <c:max val="1.2"/>
          <c:min val="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Impact Per Customer (kW)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63912960"/>
        <c:crosses val="autoZero"/>
        <c:crossBetween val="between"/>
      </c:valAx>
      <c:valAx>
        <c:axId val="63929344"/>
        <c:scaling>
          <c:orientation val="minMax"/>
          <c:max val="25000"/>
        </c:scaling>
        <c:delete val="0"/>
        <c:axPos val="r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Enrollment</a:t>
                </a:r>
              </a:p>
            </c:rich>
          </c:tx>
          <c:overlay val="0"/>
        </c:title>
        <c:numFmt formatCode="#,##0" sourceLinked="0"/>
        <c:majorTickMark val="out"/>
        <c:minorTickMark val="none"/>
        <c:tickLblPos val="nextTo"/>
        <c:crossAx val="63931520"/>
        <c:crosses val="max"/>
        <c:crossBetween val="between"/>
      </c:valAx>
      <c:catAx>
        <c:axId val="6393152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63929344"/>
        <c:crosses val="autoZero"/>
        <c:auto val="1"/>
        <c:lblAlgn val="ctr"/>
        <c:lblOffset val="100"/>
        <c:noMultiLvlLbl val="0"/>
      </c:catAx>
    </c:plotArea>
    <c:legend>
      <c:legendPos val="t"/>
      <c:overlay val="0"/>
    </c:legend>
    <c:plotVisOnly val="1"/>
    <c:dispBlanksAs val="gap"/>
    <c:showDLblsOverMax val="0"/>
  </c:chart>
  <c:spPr>
    <a:solidFill>
      <a:schemeClr val="lt1"/>
    </a:solidFill>
    <a:ln w="25400" cap="flat" cmpd="sng" algn="ctr">
      <a:solidFill>
        <a:schemeClr val="dk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Impact (SDG&amp;E)</c:v>
          </c:tx>
          <c:invertIfNegative val="0"/>
          <c:cat>
            <c:strRef>
              <c:f>'Aggregate Ex Ante'!$B$3:$B$5</c:f>
              <c:strCache>
                <c:ptCount val="3"/>
                <c:pt idx="0">
                  <c:v>2016</c:v>
                </c:pt>
                <c:pt idx="1">
                  <c:v>2017</c:v>
                </c:pt>
                <c:pt idx="2">
                  <c:v>2018-2026</c:v>
                </c:pt>
              </c:strCache>
            </c:strRef>
          </c:cat>
          <c:val>
            <c:numRef>
              <c:f>'Aggregate Ex Ante'!$C$3:$C$5</c:f>
              <c:numCache>
                <c:formatCode>General</c:formatCode>
                <c:ptCount val="3"/>
                <c:pt idx="0">
                  <c:v>2.5459909999999999</c:v>
                </c:pt>
                <c:pt idx="1">
                  <c:v>2.8413949999999999</c:v>
                </c:pt>
                <c:pt idx="2">
                  <c:v>2.929141</c:v>
                </c:pt>
              </c:numCache>
            </c:numRef>
          </c:val>
        </c:ser>
        <c:ser>
          <c:idx val="1"/>
          <c:order val="1"/>
          <c:tx>
            <c:v>Impact (CAISO)</c:v>
          </c:tx>
          <c:invertIfNegative val="0"/>
          <c:cat>
            <c:strRef>
              <c:f>'Aggregate Ex Ante'!$B$3:$B$5</c:f>
              <c:strCache>
                <c:ptCount val="3"/>
                <c:pt idx="0">
                  <c:v>2016</c:v>
                </c:pt>
                <c:pt idx="1">
                  <c:v>2017</c:v>
                </c:pt>
                <c:pt idx="2">
                  <c:v>2018-2026</c:v>
                </c:pt>
              </c:strCache>
            </c:strRef>
          </c:cat>
          <c:val>
            <c:numRef>
              <c:f>'Aggregate Ex Ante'!$D$3:$D$5</c:f>
              <c:numCache>
                <c:formatCode>General</c:formatCode>
                <c:ptCount val="3"/>
                <c:pt idx="0">
                  <c:v>2.7446739999999998</c:v>
                </c:pt>
                <c:pt idx="1">
                  <c:v>3.0638800000000002</c:v>
                </c:pt>
                <c:pt idx="2">
                  <c:v>3.1586959999999999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4055552"/>
        <c:axId val="64061824"/>
      </c:barChart>
      <c:lineChart>
        <c:grouping val="standard"/>
        <c:varyColors val="0"/>
        <c:ser>
          <c:idx val="2"/>
          <c:order val="2"/>
          <c:tx>
            <c:v>Enrolled Thermostats</c:v>
          </c:tx>
          <c:cat>
            <c:strRef>
              <c:f>'Aggregate Ex Ante'!$B$3:$B$5</c:f>
              <c:strCache>
                <c:ptCount val="3"/>
                <c:pt idx="0">
                  <c:v>2016</c:v>
                </c:pt>
                <c:pt idx="1">
                  <c:v>2017</c:v>
                </c:pt>
                <c:pt idx="2">
                  <c:v>2018-2026</c:v>
                </c:pt>
              </c:strCache>
            </c:strRef>
          </c:cat>
          <c:val>
            <c:numRef>
              <c:f>'Aggregate Ex Ante'!$E$3:$E$5</c:f>
              <c:numCache>
                <c:formatCode>General</c:formatCode>
                <c:ptCount val="3"/>
                <c:pt idx="0">
                  <c:v>14560.37</c:v>
                </c:pt>
                <c:pt idx="1">
                  <c:v>16245.42</c:v>
                </c:pt>
                <c:pt idx="2">
                  <c:v>16745.919999999998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4070016"/>
        <c:axId val="64063744"/>
      </c:lineChart>
      <c:catAx>
        <c:axId val="6405555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Year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64061824"/>
        <c:crosses val="autoZero"/>
        <c:auto val="1"/>
        <c:lblAlgn val="ctr"/>
        <c:lblOffset val="100"/>
        <c:noMultiLvlLbl val="0"/>
      </c:catAx>
      <c:valAx>
        <c:axId val="64061824"/>
        <c:scaling>
          <c:orientation val="minMax"/>
          <c:min val="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Aggregate Impact (MW)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64055552"/>
        <c:crosses val="autoZero"/>
        <c:crossBetween val="between"/>
      </c:valAx>
      <c:valAx>
        <c:axId val="64063744"/>
        <c:scaling>
          <c:orientation val="minMax"/>
          <c:max val="25000"/>
        </c:scaling>
        <c:delete val="0"/>
        <c:axPos val="r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Count</a:t>
                </a:r>
              </a:p>
            </c:rich>
          </c:tx>
          <c:overlay val="0"/>
        </c:title>
        <c:numFmt formatCode="#,##0" sourceLinked="0"/>
        <c:majorTickMark val="out"/>
        <c:minorTickMark val="none"/>
        <c:tickLblPos val="nextTo"/>
        <c:crossAx val="64070016"/>
        <c:crosses val="max"/>
        <c:crossBetween val="between"/>
      </c:valAx>
      <c:catAx>
        <c:axId val="6407001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64063744"/>
        <c:crosses val="autoZero"/>
        <c:auto val="1"/>
        <c:lblAlgn val="ctr"/>
        <c:lblOffset val="100"/>
        <c:noMultiLvlLbl val="0"/>
      </c:catAx>
    </c:plotArea>
    <c:legend>
      <c:legendPos val="t"/>
      <c:overlay val="0"/>
    </c:legend>
    <c:plotVisOnly val="1"/>
    <c:dispBlanksAs val="gap"/>
    <c:showDLblsOverMax val="0"/>
  </c:chart>
  <c:spPr>
    <a:solidFill>
      <a:schemeClr val="lt1"/>
    </a:solidFill>
    <a:ln w="25400" cap="flat" cmpd="sng" algn="ctr">
      <a:solidFill>
        <a:schemeClr val="dk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'Cycling Strategy Figure'!$C$2</c:f>
              <c:strCache>
                <c:ptCount val="1"/>
                <c:pt idx="0">
                  <c:v>4-Degree Setback</c:v>
                </c:pt>
              </c:strCache>
            </c:strRef>
          </c:tx>
          <c:invertIfNegative val="0"/>
          <c:cat>
            <c:strRef>
              <c:f>'Cycling Strategy Figure'!$B$3:$B$7</c:f>
              <c:strCache>
                <c:ptCount val="5"/>
                <c:pt idx="0">
                  <c:v>2-3 PM</c:v>
                </c:pt>
                <c:pt idx="1">
                  <c:v>3-4 PM</c:v>
                </c:pt>
                <c:pt idx="2">
                  <c:v>4-5 PM</c:v>
                </c:pt>
                <c:pt idx="3">
                  <c:v>5-6 PM</c:v>
                </c:pt>
                <c:pt idx="4">
                  <c:v>Overall</c:v>
                </c:pt>
              </c:strCache>
            </c:strRef>
          </c:cat>
          <c:val>
            <c:numRef>
              <c:f>'Cycling Strategy Figure'!$C$3:$C$7</c:f>
              <c:numCache>
                <c:formatCode>0.00</c:formatCode>
                <c:ptCount val="5"/>
                <c:pt idx="0">
                  <c:v>0.34490600228309631</c:v>
                </c:pt>
                <c:pt idx="1">
                  <c:v>0.2352660745382309</c:v>
                </c:pt>
                <c:pt idx="2">
                  <c:v>0.20558498799800873</c:v>
                </c:pt>
                <c:pt idx="3">
                  <c:v>0.19984467327594757</c:v>
                </c:pt>
                <c:pt idx="4">
                  <c:v>0.24640043452382088</c:v>
                </c:pt>
              </c:numCache>
            </c:numRef>
          </c:val>
        </c:ser>
        <c:ser>
          <c:idx val="1"/>
          <c:order val="1"/>
          <c:tx>
            <c:strRef>
              <c:f>'Cycling Strategy Figure'!$D$2</c:f>
              <c:strCache>
                <c:ptCount val="1"/>
                <c:pt idx="0">
                  <c:v>50% Cycling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cat>
            <c:strRef>
              <c:f>'Cycling Strategy Figure'!$B$3:$B$7</c:f>
              <c:strCache>
                <c:ptCount val="5"/>
                <c:pt idx="0">
                  <c:v>2-3 PM</c:v>
                </c:pt>
                <c:pt idx="1">
                  <c:v>3-4 PM</c:v>
                </c:pt>
                <c:pt idx="2">
                  <c:v>4-5 PM</c:v>
                </c:pt>
                <c:pt idx="3">
                  <c:v>5-6 PM</c:v>
                </c:pt>
                <c:pt idx="4">
                  <c:v>Overall</c:v>
                </c:pt>
              </c:strCache>
            </c:strRef>
          </c:cat>
          <c:val>
            <c:numRef>
              <c:f>'Cycling Strategy Figure'!$D$3:$D$7</c:f>
              <c:numCache>
                <c:formatCode>0.00</c:formatCode>
                <c:ptCount val="5"/>
                <c:pt idx="0">
                  <c:v>0.33982565999031067</c:v>
                </c:pt>
                <c:pt idx="1">
                  <c:v>0.23669837415218353</c:v>
                </c:pt>
                <c:pt idx="2">
                  <c:v>0.212445467710495</c:v>
                </c:pt>
                <c:pt idx="3">
                  <c:v>0.18973658978939056</c:v>
                </c:pt>
                <c:pt idx="4">
                  <c:v>0.24467652291059494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63816448"/>
        <c:axId val="63818368"/>
      </c:barChart>
      <c:catAx>
        <c:axId val="6381644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Event Hour</a:t>
                </a:r>
              </a:p>
            </c:rich>
          </c:tx>
          <c:overlay val="0"/>
        </c:title>
        <c:majorTickMark val="out"/>
        <c:minorTickMark val="none"/>
        <c:tickLblPos val="nextTo"/>
        <c:crossAx val="63818368"/>
        <c:crosses val="autoZero"/>
        <c:auto val="1"/>
        <c:lblAlgn val="ctr"/>
        <c:lblOffset val="100"/>
        <c:noMultiLvlLbl val="0"/>
      </c:catAx>
      <c:valAx>
        <c:axId val="6381836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Impact Per Thermostat (kW)</a:t>
                </a:r>
              </a:p>
            </c:rich>
          </c:tx>
          <c:overlay val="0"/>
        </c:title>
        <c:numFmt formatCode="0.00" sourceLinked="1"/>
        <c:majorTickMark val="out"/>
        <c:minorTickMark val="none"/>
        <c:tickLblPos val="nextTo"/>
        <c:crossAx val="63816448"/>
        <c:crosses val="autoZero"/>
        <c:crossBetween val="between"/>
      </c:valAx>
    </c:plotArea>
    <c:legend>
      <c:legendPos val="t"/>
      <c:overlay val="0"/>
    </c:legend>
    <c:plotVisOnly val="1"/>
    <c:dispBlanksAs val="gap"/>
    <c:showDLblsOverMax val="0"/>
  </c:chart>
  <c:spPr>
    <a:solidFill>
      <a:schemeClr val="lt1"/>
    </a:solidFill>
    <a:ln w="25400" cap="flat" cmpd="sng" algn="ctr">
      <a:solidFill>
        <a:schemeClr val="dk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Sheet11!$C$2</c:f>
              <c:strCache>
                <c:ptCount val="1"/>
                <c:pt idx="0">
                  <c:v>Avg. Thermostat Impact (kW)</c:v>
                </c:pt>
              </c:strCache>
            </c:strRef>
          </c:tx>
          <c:invertIfNegative val="0"/>
          <c:cat>
            <c:strRef>
              <c:f>Sheet11!$B$3:$B$8</c:f>
              <c:strCache>
                <c:ptCount val="6"/>
                <c:pt idx="0">
                  <c:v>Hotels</c:v>
                </c:pt>
                <c:pt idx="1">
                  <c:v>Institutional</c:v>
                </c:pt>
                <c:pt idx="2">
                  <c:v>Offices, Finance, Restaurants, Services</c:v>
                </c:pt>
                <c:pt idx="3">
                  <c:v>Retail Stores</c:v>
                </c:pt>
                <c:pt idx="4">
                  <c:v>Schools</c:v>
                </c:pt>
                <c:pt idx="5">
                  <c:v>All Industries</c:v>
                </c:pt>
              </c:strCache>
            </c:strRef>
          </c:cat>
          <c:val>
            <c:numRef>
              <c:f>Sheet11!$C$3:$C$8</c:f>
              <c:numCache>
                <c:formatCode>General</c:formatCode>
                <c:ptCount val="6"/>
                <c:pt idx="0">
                  <c:v>0.02</c:v>
                </c:pt>
                <c:pt idx="1">
                  <c:v>0.26</c:v>
                </c:pt>
                <c:pt idx="2">
                  <c:v>0.34</c:v>
                </c:pt>
                <c:pt idx="3">
                  <c:v>0.46</c:v>
                </c:pt>
                <c:pt idx="4">
                  <c:v>0.34</c:v>
                </c:pt>
                <c:pt idx="5">
                  <c:v>0.27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4207872"/>
        <c:axId val="64214144"/>
      </c:barChart>
      <c:barChart>
        <c:barDir val="col"/>
        <c:grouping val="clustered"/>
        <c:varyColors val="0"/>
        <c:ser>
          <c:idx val="1"/>
          <c:order val="1"/>
          <c:tx>
            <c:strRef>
              <c:f>Sheet11!$C$2</c:f>
              <c:strCache>
                <c:ptCount val="1"/>
                <c:pt idx="0">
                  <c:v>Avg. Thermostat Impact (kW)</c:v>
                </c:pt>
              </c:strCache>
            </c:strRef>
          </c:tx>
          <c:spPr>
            <a:solidFill>
              <a:schemeClr val="tx2"/>
            </a:solidFill>
          </c:spPr>
          <c:invertIfNegative val="0"/>
          <c:dLbls>
            <c:showLegendKey val="0"/>
            <c:showVal val="0"/>
            <c:showCatName val="1"/>
            <c:showSerName val="0"/>
            <c:showPercent val="0"/>
            <c:showBubbleSize val="0"/>
            <c:showLeaderLines val="0"/>
          </c:dLbls>
          <c:cat>
            <c:strRef>
              <c:f>Sheet11!$D$3:$D$8</c:f>
              <c:strCache>
                <c:ptCount val="6"/>
                <c:pt idx="0">
                  <c:v>75 cust</c:v>
                </c:pt>
                <c:pt idx="1">
                  <c:v>247 cust</c:v>
                </c:pt>
                <c:pt idx="2">
                  <c:v>545 cust</c:v>
                </c:pt>
                <c:pt idx="3">
                  <c:v>84 cust</c:v>
                </c:pt>
                <c:pt idx="4">
                  <c:v>140 cust</c:v>
                </c:pt>
                <c:pt idx="5">
                  <c:v>1,243 cust</c:v>
                </c:pt>
              </c:strCache>
            </c:strRef>
          </c:cat>
          <c:val>
            <c:numRef>
              <c:f>Sheet11!$C$3:$C$8</c:f>
              <c:numCache>
                <c:formatCode>General</c:formatCode>
                <c:ptCount val="6"/>
                <c:pt idx="0">
                  <c:v>0.02</c:v>
                </c:pt>
                <c:pt idx="1">
                  <c:v>0.26</c:v>
                </c:pt>
                <c:pt idx="2">
                  <c:v>0.34</c:v>
                </c:pt>
                <c:pt idx="3">
                  <c:v>0.46</c:v>
                </c:pt>
                <c:pt idx="4">
                  <c:v>0.34</c:v>
                </c:pt>
                <c:pt idx="5">
                  <c:v>0.27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4221952"/>
        <c:axId val="64216064"/>
      </c:barChart>
      <c:catAx>
        <c:axId val="6420787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Industry</a:t>
                </a:r>
              </a:p>
            </c:rich>
          </c:tx>
          <c:overlay val="0"/>
        </c:title>
        <c:majorTickMark val="out"/>
        <c:minorTickMark val="none"/>
        <c:tickLblPos val="nextTo"/>
        <c:crossAx val="64214144"/>
        <c:crosses val="autoZero"/>
        <c:auto val="1"/>
        <c:lblAlgn val="ctr"/>
        <c:lblOffset val="100"/>
        <c:noMultiLvlLbl val="0"/>
      </c:catAx>
      <c:valAx>
        <c:axId val="6421414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Per Thermostat Impact (kW)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64207872"/>
        <c:crosses val="autoZero"/>
        <c:crossBetween val="between"/>
        <c:majorUnit val="0.1"/>
      </c:valAx>
      <c:valAx>
        <c:axId val="64216064"/>
        <c:scaling>
          <c:orientation val="minMax"/>
        </c:scaling>
        <c:delete val="1"/>
        <c:axPos val="r"/>
        <c:numFmt formatCode="General" sourceLinked="1"/>
        <c:majorTickMark val="out"/>
        <c:minorTickMark val="none"/>
        <c:tickLblPos val="nextTo"/>
        <c:crossAx val="64221952"/>
        <c:crosses val="max"/>
        <c:crossBetween val="between"/>
      </c:valAx>
      <c:catAx>
        <c:axId val="6422195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64216064"/>
        <c:crosses val="autoZero"/>
        <c:auto val="1"/>
        <c:lblAlgn val="ctr"/>
        <c:lblOffset val="100"/>
        <c:noMultiLvlLbl val="0"/>
      </c:catAx>
    </c:plotArea>
    <c:plotVisOnly val="1"/>
    <c:dispBlanksAs val="gap"/>
    <c:showDLblsOverMax val="0"/>
  </c:chart>
  <c:spPr>
    <a:solidFill>
      <a:schemeClr val="lt1"/>
    </a:solidFill>
    <a:ln w="25400" cap="flat" cmpd="sng" algn="ctr">
      <a:solidFill>
        <a:schemeClr val="dk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07ED88-A3DE-6346-B89F-42FEE829C83F}" type="datetime1">
              <a:rPr lang="en-US" smtClean="0"/>
              <a:pPr/>
              <a:t>5/6/2016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3B1715-F5D1-1143-A571-DB0067BDEA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8156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8C8B96-99EB-F142-AF3F-550E1DF4348F}" type="datetime1">
              <a:rPr lang="en-US" smtClean="0"/>
              <a:pPr/>
              <a:t>5/6/2016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A62965-E266-D34A-8021-2656AF3E09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02570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40082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00827" algn="l" defTabSz="40082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801654" algn="l" defTabSz="40082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202482" algn="l" defTabSz="40082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603309" algn="l" defTabSz="40082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004136" algn="l" defTabSz="40082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404963" algn="l" defTabSz="40082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805791" algn="l" defTabSz="40082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206618" algn="l" defTabSz="40082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5275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Option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 bwMode="gray">
          <a:xfrm>
            <a:off x="0" y="1990820"/>
            <a:ext cx="9146716" cy="250693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GB" sz="9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33967" y="2303238"/>
            <a:ext cx="5867399" cy="1298734"/>
          </a:xfrm>
        </p:spPr>
        <p:txBody>
          <a:bodyPr anchor="ctr"/>
          <a:lstStyle>
            <a:lvl1pPr>
              <a:lnSpc>
                <a:spcPct val="110000"/>
              </a:lnSpc>
              <a:defRPr>
                <a:solidFill>
                  <a:schemeClr val="bg1"/>
                </a:solidFill>
                <a:latin typeface="+mj-lt"/>
                <a:cs typeface="Arial"/>
              </a:defRPr>
            </a:lvl1pPr>
          </a:lstStyle>
          <a:p>
            <a:r>
              <a:rPr lang="en-US" dirty="0" smtClean="0"/>
              <a:t>&lt;Insert headline&gt;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33967" y="3601971"/>
            <a:ext cx="5867399" cy="712537"/>
          </a:xfrm>
        </p:spPr>
        <p:txBody>
          <a:bodyPr/>
          <a:lstStyle>
            <a:lvl1pPr marL="0" indent="0" algn="l">
              <a:buNone/>
              <a:defRPr b="0">
                <a:solidFill>
                  <a:srgbClr val="FFFFFF"/>
                </a:solidFill>
              </a:defRPr>
            </a:lvl1pPr>
            <a:lvl2pPr marL="4571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&lt;Insert subtitle&gt;</a:t>
            </a:r>
            <a:endParaRPr lang="en-US" dirty="0"/>
          </a:p>
        </p:txBody>
      </p:sp>
      <p:pic>
        <p:nvPicPr>
          <p:cNvPr id="7" name="Picture 6" descr="Nexant_Tagline_Logo_PNG_color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425" y="388461"/>
            <a:ext cx="2517957" cy="1067595"/>
          </a:xfrm>
          <a:prstGeom prst="rect">
            <a:avLst/>
          </a:prstGeom>
        </p:spPr>
      </p:pic>
      <p:sp>
        <p:nvSpPr>
          <p:cNvPr id="5" name="Text Placeholder 4"/>
          <p:cNvSpPr>
            <a:spLocks noGrp="1"/>
          </p:cNvSpPr>
          <p:nvPr>
            <p:ph type="body" sz="quarter" idx="19" hasCustomPrompt="1"/>
          </p:nvPr>
        </p:nvSpPr>
        <p:spPr>
          <a:xfrm>
            <a:off x="633967" y="6244472"/>
            <a:ext cx="2118616" cy="472171"/>
          </a:xfrm>
        </p:spPr>
        <p:txBody>
          <a:bodyPr lIns="0"/>
          <a:lstStyle>
            <a:lvl1pPr marL="0" indent="0">
              <a:buNone/>
              <a:defRPr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&lt;Insert date&gt;</a:t>
            </a:r>
            <a:endParaRPr lang="en-US" dirty="0"/>
          </a:p>
        </p:txBody>
      </p:sp>
      <p:sp>
        <p:nvSpPr>
          <p:cNvPr id="18" name="Text Placeholder 5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633967" y="4975761"/>
            <a:ext cx="5792476" cy="20005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marL="0" indent="0">
              <a:lnSpc>
                <a:spcPct val="100000"/>
              </a:lnSpc>
              <a:buNone/>
              <a:defRPr lang="en-US" sz="1300" b="0" baseline="0" smtClean="0">
                <a:solidFill>
                  <a:schemeClr val="accent5"/>
                </a:solidFill>
                <a:latin typeface="Arial" pitchFamily="34" charset="0"/>
              </a:defRPr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GB"/>
            </a:lvl5pPr>
          </a:lstStyle>
          <a:p>
            <a:pPr lvl="0"/>
            <a:r>
              <a:rPr lang="en-US" dirty="0" smtClean="0"/>
              <a:t>&lt;Insert Author or Prepared by &gt;</a:t>
            </a:r>
          </a:p>
        </p:txBody>
      </p:sp>
    </p:spTree>
    <p:extLst>
      <p:ext uri="{BB962C8B-B14F-4D97-AF65-F5344CB8AC3E}">
        <p14:creationId xmlns:p14="http://schemas.microsoft.com/office/powerpoint/2010/main" val="1195104765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s: Phas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Three Columns with phase / process chevrons (Click to edit)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8326103" y="6356351"/>
            <a:ext cx="597880" cy="365125"/>
          </a:xfrm>
          <a:prstGeom prst="rect">
            <a:avLst/>
          </a:prstGeom>
        </p:spPr>
        <p:txBody>
          <a:bodyPr/>
          <a:lstStyle/>
          <a:p>
            <a:fld id="{276DE07D-12F9-FF40-B07B-9B015B6B1FB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Text Placeholder 7"/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450886" y="164522"/>
            <a:ext cx="7042243" cy="253620"/>
          </a:xfrm>
          <a:prstGeom prst="rect">
            <a:avLst/>
          </a:prstGeo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100" b="0">
                <a:solidFill>
                  <a:schemeClr val="accent5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noProof="0" dirty="0" smtClean="0"/>
              <a:t>&lt;Insert section title if required&gt;</a:t>
            </a:r>
            <a:endParaRPr lang="en-GB" noProof="0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24"/>
          </p:nvPr>
        </p:nvSpPr>
        <p:spPr>
          <a:xfrm>
            <a:off x="450885" y="1636874"/>
            <a:ext cx="2659678" cy="4488397"/>
          </a:xfrm>
          <a:ln>
            <a:noFill/>
          </a:ln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25"/>
          </p:nvPr>
        </p:nvSpPr>
        <p:spPr>
          <a:xfrm>
            <a:off x="3234828" y="1636874"/>
            <a:ext cx="2659678" cy="4488397"/>
          </a:xfrm>
          <a:ln>
            <a:noFill/>
          </a:ln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26"/>
          </p:nvPr>
        </p:nvSpPr>
        <p:spPr>
          <a:xfrm>
            <a:off x="6018772" y="1636874"/>
            <a:ext cx="2659678" cy="4488397"/>
          </a:xfrm>
          <a:ln>
            <a:noFill/>
          </a:ln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27" hasCustomPrompt="1"/>
          </p:nvPr>
        </p:nvSpPr>
        <p:spPr>
          <a:xfrm>
            <a:off x="450885" y="1282636"/>
            <a:ext cx="2659678" cy="354237"/>
          </a:xfrm>
          <a:prstGeom prst="chevron">
            <a:avLst/>
          </a:prstGeom>
          <a:solidFill>
            <a:schemeClr val="accent1"/>
          </a:solidFill>
          <a:ln>
            <a:solidFill>
              <a:schemeClr val="bg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0165" tIns="40083" rIns="80165" bIns="40083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 algn="ctr">
              <a:buNone/>
              <a:defRPr lang="en-US" sz="1800" b="1" smtClean="0">
                <a:solidFill>
                  <a:schemeClr val="lt1"/>
                </a:solidFill>
                <a:latin typeface="+mn-lt"/>
                <a:cs typeface="+mn-cs"/>
              </a:defRPr>
            </a:lvl1pPr>
            <a:lvl2pPr>
              <a:defRPr lang="en-US" sz="1800" smtClean="0">
                <a:solidFill>
                  <a:schemeClr val="lt1"/>
                </a:solidFill>
                <a:latin typeface="+mn-lt"/>
                <a:cs typeface="+mn-cs"/>
              </a:defRPr>
            </a:lvl2pPr>
            <a:lvl3pPr>
              <a:defRPr lang="en-US" sz="1800" smtClean="0">
                <a:solidFill>
                  <a:schemeClr val="lt1"/>
                </a:solidFill>
                <a:latin typeface="+mn-lt"/>
                <a:cs typeface="+mn-cs"/>
              </a:defRPr>
            </a:lvl3pPr>
            <a:lvl4pPr>
              <a:defRPr lang="en-US" sz="1800" smtClean="0">
                <a:solidFill>
                  <a:schemeClr val="lt1"/>
                </a:solidFill>
                <a:latin typeface="+mn-lt"/>
                <a:cs typeface="+mn-cs"/>
              </a:defRPr>
            </a:lvl4pPr>
            <a:lvl5pPr>
              <a:defRPr lang="en-US" sz="1800">
                <a:solidFill>
                  <a:schemeClr val="lt1"/>
                </a:solidFill>
                <a:latin typeface="+mn-lt"/>
                <a:cs typeface="+mn-cs"/>
              </a:defRPr>
            </a:lvl5pPr>
          </a:lstStyle>
          <a:p>
            <a:pPr marL="0" lvl="0" algn="ctr"/>
            <a:r>
              <a:rPr lang="en-US" dirty="0" smtClean="0"/>
              <a:t>Phase 1</a:t>
            </a:r>
            <a:endParaRPr lang="en-US" dirty="0"/>
          </a:p>
        </p:txBody>
      </p:sp>
      <p:sp>
        <p:nvSpPr>
          <p:cNvPr id="23" name="Text Placeholder 21"/>
          <p:cNvSpPr>
            <a:spLocks noGrp="1"/>
          </p:cNvSpPr>
          <p:nvPr>
            <p:ph type="body" sz="quarter" idx="28" hasCustomPrompt="1"/>
          </p:nvPr>
        </p:nvSpPr>
        <p:spPr>
          <a:xfrm>
            <a:off x="3241294" y="1282637"/>
            <a:ext cx="2659678" cy="353695"/>
          </a:xfrm>
          <a:prstGeom prst="chevron">
            <a:avLst/>
          </a:prstGeom>
          <a:solidFill>
            <a:schemeClr val="accent1"/>
          </a:solidFill>
          <a:ln>
            <a:solidFill>
              <a:schemeClr val="bg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0165" tIns="40083" rIns="80165" bIns="40083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 algn="ctr">
              <a:buNone/>
              <a:defRPr lang="en-US" sz="1800" b="1" smtClean="0">
                <a:solidFill>
                  <a:schemeClr val="lt1"/>
                </a:solidFill>
                <a:latin typeface="+mn-lt"/>
                <a:cs typeface="+mn-cs"/>
              </a:defRPr>
            </a:lvl1pPr>
            <a:lvl2pPr>
              <a:defRPr lang="en-US" sz="1800" smtClean="0">
                <a:solidFill>
                  <a:schemeClr val="lt1"/>
                </a:solidFill>
                <a:latin typeface="+mn-lt"/>
                <a:cs typeface="+mn-cs"/>
              </a:defRPr>
            </a:lvl2pPr>
            <a:lvl3pPr>
              <a:defRPr lang="en-US" sz="1800" smtClean="0">
                <a:solidFill>
                  <a:schemeClr val="lt1"/>
                </a:solidFill>
                <a:latin typeface="+mn-lt"/>
                <a:cs typeface="+mn-cs"/>
              </a:defRPr>
            </a:lvl3pPr>
            <a:lvl4pPr>
              <a:defRPr lang="en-US" sz="1800" smtClean="0">
                <a:solidFill>
                  <a:schemeClr val="lt1"/>
                </a:solidFill>
                <a:latin typeface="+mn-lt"/>
                <a:cs typeface="+mn-cs"/>
              </a:defRPr>
            </a:lvl4pPr>
            <a:lvl5pPr>
              <a:defRPr lang="en-US" sz="1800">
                <a:solidFill>
                  <a:schemeClr val="lt1"/>
                </a:solidFill>
                <a:latin typeface="+mn-lt"/>
                <a:cs typeface="+mn-cs"/>
              </a:defRPr>
            </a:lvl5pPr>
          </a:lstStyle>
          <a:p>
            <a:pPr marL="0" lvl="0" algn="ctr"/>
            <a:r>
              <a:rPr lang="en-US" dirty="0" smtClean="0"/>
              <a:t>Phase 2</a:t>
            </a:r>
            <a:endParaRPr lang="en-US" dirty="0"/>
          </a:p>
        </p:txBody>
      </p:sp>
      <p:sp>
        <p:nvSpPr>
          <p:cNvPr id="24" name="Text Placeholder 21"/>
          <p:cNvSpPr>
            <a:spLocks noGrp="1"/>
          </p:cNvSpPr>
          <p:nvPr>
            <p:ph type="body" sz="quarter" idx="29" hasCustomPrompt="1"/>
          </p:nvPr>
        </p:nvSpPr>
        <p:spPr>
          <a:xfrm>
            <a:off x="6018772" y="1282637"/>
            <a:ext cx="2659678" cy="353695"/>
          </a:xfrm>
          <a:prstGeom prst="chevron">
            <a:avLst/>
          </a:prstGeom>
          <a:solidFill>
            <a:schemeClr val="accent1"/>
          </a:solidFill>
          <a:ln>
            <a:solidFill>
              <a:schemeClr val="bg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0165" tIns="40083" rIns="80165" bIns="40083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 algn="ctr">
              <a:buNone/>
              <a:defRPr lang="en-US" sz="1800" b="1" smtClean="0">
                <a:solidFill>
                  <a:schemeClr val="lt1"/>
                </a:solidFill>
                <a:latin typeface="+mn-lt"/>
                <a:cs typeface="+mn-cs"/>
              </a:defRPr>
            </a:lvl1pPr>
            <a:lvl2pPr>
              <a:defRPr lang="en-US" sz="1800" smtClean="0">
                <a:solidFill>
                  <a:schemeClr val="lt1"/>
                </a:solidFill>
                <a:latin typeface="+mn-lt"/>
                <a:cs typeface="+mn-cs"/>
              </a:defRPr>
            </a:lvl2pPr>
            <a:lvl3pPr>
              <a:defRPr lang="en-US" sz="1800" smtClean="0">
                <a:solidFill>
                  <a:schemeClr val="lt1"/>
                </a:solidFill>
                <a:latin typeface="+mn-lt"/>
                <a:cs typeface="+mn-cs"/>
              </a:defRPr>
            </a:lvl3pPr>
            <a:lvl4pPr>
              <a:defRPr lang="en-US" sz="1800" smtClean="0">
                <a:solidFill>
                  <a:schemeClr val="lt1"/>
                </a:solidFill>
                <a:latin typeface="+mn-lt"/>
                <a:cs typeface="+mn-cs"/>
              </a:defRPr>
            </a:lvl4pPr>
            <a:lvl5pPr>
              <a:defRPr lang="en-US" sz="1800">
                <a:solidFill>
                  <a:schemeClr val="lt1"/>
                </a:solidFill>
                <a:latin typeface="+mn-lt"/>
                <a:cs typeface="+mn-cs"/>
              </a:defRPr>
            </a:lvl5pPr>
          </a:lstStyle>
          <a:p>
            <a:pPr marL="0" lvl="0" algn="ctr"/>
            <a:r>
              <a:rPr lang="en-US" dirty="0" smtClean="0"/>
              <a:t>Phase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5368372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: Them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Two Columns with theme / category boxes (Click to edit)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8326103" y="6356351"/>
            <a:ext cx="597880" cy="365125"/>
          </a:xfrm>
          <a:prstGeom prst="rect">
            <a:avLst/>
          </a:prstGeom>
        </p:spPr>
        <p:txBody>
          <a:bodyPr/>
          <a:lstStyle/>
          <a:p>
            <a:fld id="{276DE07D-12F9-FF40-B07B-9B015B6B1FB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Text Placeholder 7"/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450886" y="164522"/>
            <a:ext cx="7042243" cy="253620"/>
          </a:xfrm>
          <a:prstGeom prst="rect">
            <a:avLst/>
          </a:prstGeo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100" b="0">
                <a:solidFill>
                  <a:schemeClr val="accent5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noProof="0" dirty="0" smtClean="0"/>
              <a:t>&lt;Insert section title if required&gt;</a:t>
            </a:r>
            <a:endParaRPr lang="en-GB" noProof="0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24"/>
          </p:nvPr>
        </p:nvSpPr>
        <p:spPr>
          <a:xfrm>
            <a:off x="450885" y="1636874"/>
            <a:ext cx="3989516" cy="4488397"/>
          </a:xfrm>
          <a:ln>
            <a:solidFill>
              <a:schemeClr val="bg2"/>
            </a:solidFill>
          </a:ln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26"/>
          </p:nvPr>
        </p:nvSpPr>
        <p:spPr>
          <a:xfrm>
            <a:off x="4688116" y="1636874"/>
            <a:ext cx="3990334" cy="4488397"/>
          </a:xfrm>
          <a:ln>
            <a:solidFill>
              <a:schemeClr val="bg2"/>
            </a:solidFill>
          </a:ln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27" hasCustomPrompt="1"/>
          </p:nvPr>
        </p:nvSpPr>
        <p:spPr>
          <a:xfrm>
            <a:off x="450885" y="1282636"/>
            <a:ext cx="3989516" cy="354237"/>
          </a:xfrm>
          <a:solidFill>
            <a:schemeClr val="accent1"/>
          </a:solidFill>
          <a:ln>
            <a:solidFill>
              <a:schemeClr val="bg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0165" tIns="40083" rIns="80165" bIns="40083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 algn="ctr">
              <a:buNone/>
              <a:defRPr lang="en-US" sz="1800" b="1" smtClean="0">
                <a:solidFill>
                  <a:schemeClr val="lt1"/>
                </a:solidFill>
                <a:latin typeface="+mn-lt"/>
                <a:cs typeface="+mn-cs"/>
              </a:defRPr>
            </a:lvl1pPr>
            <a:lvl2pPr>
              <a:defRPr lang="en-US" sz="1800" smtClean="0">
                <a:solidFill>
                  <a:schemeClr val="lt1"/>
                </a:solidFill>
                <a:latin typeface="+mn-lt"/>
                <a:cs typeface="+mn-cs"/>
              </a:defRPr>
            </a:lvl2pPr>
            <a:lvl3pPr>
              <a:defRPr lang="en-US" sz="1800" smtClean="0">
                <a:solidFill>
                  <a:schemeClr val="lt1"/>
                </a:solidFill>
                <a:latin typeface="+mn-lt"/>
                <a:cs typeface="+mn-cs"/>
              </a:defRPr>
            </a:lvl3pPr>
            <a:lvl4pPr>
              <a:defRPr lang="en-US" sz="1800" smtClean="0">
                <a:solidFill>
                  <a:schemeClr val="lt1"/>
                </a:solidFill>
                <a:latin typeface="+mn-lt"/>
                <a:cs typeface="+mn-cs"/>
              </a:defRPr>
            </a:lvl4pPr>
            <a:lvl5pPr>
              <a:defRPr lang="en-US" sz="1800">
                <a:solidFill>
                  <a:schemeClr val="lt1"/>
                </a:solidFill>
                <a:latin typeface="+mn-lt"/>
                <a:cs typeface="+mn-cs"/>
              </a:defRPr>
            </a:lvl5pPr>
          </a:lstStyle>
          <a:p>
            <a:pPr marL="0" lvl="0" algn="ctr"/>
            <a:r>
              <a:rPr lang="en-US" dirty="0" smtClean="0"/>
              <a:t>Theme 1</a:t>
            </a:r>
            <a:endParaRPr lang="en-US" dirty="0"/>
          </a:p>
        </p:txBody>
      </p:sp>
      <p:sp>
        <p:nvSpPr>
          <p:cNvPr id="24" name="Text Placeholder 21"/>
          <p:cNvSpPr>
            <a:spLocks noGrp="1"/>
          </p:cNvSpPr>
          <p:nvPr>
            <p:ph type="body" sz="quarter" idx="29" hasCustomPrompt="1"/>
          </p:nvPr>
        </p:nvSpPr>
        <p:spPr>
          <a:xfrm>
            <a:off x="4688116" y="1282637"/>
            <a:ext cx="3990334" cy="353695"/>
          </a:xfrm>
          <a:solidFill>
            <a:schemeClr val="accent1"/>
          </a:solidFill>
          <a:ln>
            <a:solidFill>
              <a:schemeClr val="bg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0165" tIns="40083" rIns="80165" bIns="40083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 algn="ctr">
              <a:buNone/>
              <a:defRPr lang="en-US" sz="1800" b="1" smtClean="0">
                <a:solidFill>
                  <a:schemeClr val="lt1"/>
                </a:solidFill>
                <a:latin typeface="+mn-lt"/>
                <a:cs typeface="+mn-cs"/>
              </a:defRPr>
            </a:lvl1pPr>
            <a:lvl2pPr>
              <a:defRPr lang="en-US" sz="1800" smtClean="0">
                <a:solidFill>
                  <a:schemeClr val="lt1"/>
                </a:solidFill>
                <a:latin typeface="+mn-lt"/>
                <a:cs typeface="+mn-cs"/>
              </a:defRPr>
            </a:lvl2pPr>
            <a:lvl3pPr>
              <a:defRPr lang="en-US" sz="1800" smtClean="0">
                <a:solidFill>
                  <a:schemeClr val="lt1"/>
                </a:solidFill>
                <a:latin typeface="+mn-lt"/>
                <a:cs typeface="+mn-cs"/>
              </a:defRPr>
            </a:lvl3pPr>
            <a:lvl4pPr>
              <a:defRPr lang="en-US" sz="1800" smtClean="0">
                <a:solidFill>
                  <a:schemeClr val="lt1"/>
                </a:solidFill>
                <a:latin typeface="+mn-lt"/>
                <a:cs typeface="+mn-cs"/>
              </a:defRPr>
            </a:lvl4pPr>
            <a:lvl5pPr>
              <a:defRPr lang="en-US" sz="1800">
                <a:solidFill>
                  <a:schemeClr val="lt1"/>
                </a:solidFill>
                <a:latin typeface="+mn-lt"/>
                <a:cs typeface="+mn-cs"/>
              </a:defRPr>
            </a:lvl5pPr>
          </a:lstStyle>
          <a:p>
            <a:pPr marL="0" lvl="0" algn="ctr"/>
            <a:r>
              <a:rPr lang="en-US" dirty="0" smtClean="0"/>
              <a:t>Theme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7945623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: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Two Columns (Click to edit)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8326103" y="6356351"/>
            <a:ext cx="597880" cy="365125"/>
          </a:xfrm>
          <a:prstGeom prst="rect">
            <a:avLst/>
          </a:prstGeom>
        </p:spPr>
        <p:txBody>
          <a:bodyPr/>
          <a:lstStyle/>
          <a:p>
            <a:fld id="{276DE07D-12F9-FF40-B07B-9B015B6B1FB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Text Placeholder 7"/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450886" y="164522"/>
            <a:ext cx="7042243" cy="253620"/>
          </a:xfrm>
          <a:prstGeom prst="rect">
            <a:avLst/>
          </a:prstGeo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100" b="0">
                <a:solidFill>
                  <a:schemeClr val="accent5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noProof="0" dirty="0" smtClean="0"/>
              <a:t>&lt;Insert section title if required&gt;</a:t>
            </a:r>
            <a:endParaRPr lang="en-GB" noProof="0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24"/>
          </p:nvPr>
        </p:nvSpPr>
        <p:spPr>
          <a:xfrm>
            <a:off x="450885" y="1330398"/>
            <a:ext cx="3989516" cy="4794873"/>
          </a:xfrm>
          <a:ln>
            <a:noFill/>
          </a:ln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26"/>
          </p:nvPr>
        </p:nvSpPr>
        <p:spPr>
          <a:xfrm>
            <a:off x="4688116" y="1330398"/>
            <a:ext cx="3990334" cy="4794873"/>
          </a:xfrm>
          <a:ln>
            <a:noFill/>
          </a:ln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036458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 ev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8326103" y="6356351"/>
            <a:ext cx="597880" cy="365125"/>
          </a:xfrm>
          <a:prstGeom prst="rect">
            <a:avLst/>
          </a:prstGeom>
        </p:spPr>
        <p:txBody>
          <a:bodyPr/>
          <a:lstStyle/>
          <a:p>
            <a:fld id="{276DE07D-12F9-FF40-B07B-9B015B6B1FB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sz="half" idx="20"/>
          </p:nvPr>
        </p:nvSpPr>
        <p:spPr>
          <a:xfrm>
            <a:off x="4774940" y="1313818"/>
            <a:ext cx="3907949" cy="4812346"/>
          </a:xfrm>
        </p:spPr>
        <p:txBody>
          <a:bodyPr>
            <a:noAutofit/>
          </a:bodyPr>
          <a:lstStyle>
            <a:lvl1pPr>
              <a:defRPr sz="1600"/>
            </a:lvl1pPr>
            <a:lvl2pPr>
              <a:defRPr sz="1600"/>
            </a:lvl2pPr>
            <a:lvl3pPr>
              <a:lnSpc>
                <a:spcPct val="110000"/>
              </a:lnSpc>
              <a:defRPr sz="1400"/>
            </a:lvl3pPr>
            <a:lvl4pPr>
              <a:lnSpc>
                <a:spcPct val="110000"/>
              </a:lnSpc>
              <a:defRPr sz="1200"/>
            </a:lvl4pPr>
            <a:lvl5pPr>
              <a:lnSpc>
                <a:spcPct val="110000"/>
              </a:lnSpc>
              <a:defRPr sz="1200"/>
            </a:lvl5pPr>
            <a:lvl6pPr>
              <a:lnSpc>
                <a:spcPct val="110000"/>
              </a:lnSpc>
              <a:defRPr sz="1200">
                <a:solidFill>
                  <a:schemeClr val="tx1"/>
                </a:solidFill>
              </a:defRPr>
            </a:lvl6pPr>
            <a:lvl7pPr>
              <a:lnSpc>
                <a:spcPct val="110000"/>
              </a:lnSpc>
              <a:defRPr sz="1200">
                <a:solidFill>
                  <a:srgbClr val="464749"/>
                </a:solidFill>
              </a:defRPr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6" name="Content Placeholder 2"/>
          <p:cNvSpPr>
            <a:spLocks noGrp="1"/>
          </p:cNvSpPr>
          <p:nvPr>
            <p:ph sz="half" idx="21"/>
          </p:nvPr>
        </p:nvSpPr>
        <p:spPr>
          <a:xfrm>
            <a:off x="450884" y="1313818"/>
            <a:ext cx="3911290" cy="4812346"/>
          </a:xfrm>
        </p:spPr>
        <p:txBody>
          <a:bodyPr>
            <a:noAutofit/>
          </a:bodyPr>
          <a:lstStyle>
            <a:lvl1pPr>
              <a:defRPr sz="1600"/>
            </a:lvl1pPr>
            <a:lvl2pPr>
              <a:defRPr sz="1600"/>
            </a:lvl2pPr>
            <a:lvl3pPr>
              <a:lnSpc>
                <a:spcPct val="110000"/>
              </a:lnSpc>
              <a:defRPr sz="1400"/>
            </a:lvl3pPr>
            <a:lvl4pPr>
              <a:lnSpc>
                <a:spcPct val="110000"/>
              </a:lnSpc>
              <a:defRPr sz="1200"/>
            </a:lvl4pPr>
            <a:lvl5pPr>
              <a:lnSpc>
                <a:spcPct val="110000"/>
              </a:lnSpc>
              <a:defRPr sz="1200"/>
            </a:lvl5pPr>
            <a:lvl6pPr>
              <a:lnSpc>
                <a:spcPct val="110000"/>
              </a:lnSpc>
              <a:defRPr sz="1200">
                <a:solidFill>
                  <a:schemeClr val="tx1"/>
                </a:solidFill>
              </a:defRPr>
            </a:lvl6pPr>
            <a:lvl7pPr>
              <a:lnSpc>
                <a:spcPct val="110000"/>
              </a:lnSpc>
              <a:defRPr sz="1200">
                <a:solidFill>
                  <a:srgbClr val="464749"/>
                </a:solidFill>
              </a:defRPr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450886" y="164522"/>
            <a:ext cx="7042243" cy="253620"/>
          </a:xfrm>
          <a:prstGeom prst="rect">
            <a:avLst/>
          </a:prstGeo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100" b="0">
                <a:solidFill>
                  <a:schemeClr val="accent5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noProof="0" dirty="0" smtClean="0"/>
              <a:t>&lt;Insert section title if required&gt;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932882942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 eve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8326103" y="6356351"/>
            <a:ext cx="597880" cy="365125"/>
          </a:xfrm>
          <a:prstGeom prst="rect">
            <a:avLst/>
          </a:prstGeom>
        </p:spPr>
        <p:txBody>
          <a:bodyPr/>
          <a:lstStyle/>
          <a:p>
            <a:fld id="{276DE07D-12F9-FF40-B07B-9B015B6B1FB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8"/>
          </p:nvPr>
        </p:nvSpPr>
        <p:spPr>
          <a:xfrm>
            <a:off x="450884" y="1283177"/>
            <a:ext cx="3911290" cy="353696"/>
          </a:xfrm>
        </p:spPr>
        <p:txBody>
          <a:bodyPr/>
          <a:lstStyle>
            <a:lvl1pPr marL="0" indent="0"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22"/>
          </p:nvPr>
        </p:nvSpPr>
        <p:spPr>
          <a:xfrm>
            <a:off x="4766886" y="1283177"/>
            <a:ext cx="3908351" cy="353696"/>
          </a:xfrm>
        </p:spPr>
        <p:txBody>
          <a:bodyPr/>
          <a:lstStyle>
            <a:lvl1pPr marL="0" indent="0"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half" idx="23"/>
          </p:nvPr>
        </p:nvSpPr>
        <p:spPr>
          <a:xfrm>
            <a:off x="4766886" y="1636874"/>
            <a:ext cx="3908351" cy="4488397"/>
          </a:xfrm>
        </p:spPr>
        <p:txBody>
          <a:bodyPr>
            <a:noAutofit/>
          </a:bodyPr>
          <a:lstStyle>
            <a:lvl1pPr>
              <a:defRPr sz="1600"/>
            </a:lvl1pPr>
            <a:lvl2pPr>
              <a:defRPr sz="1600"/>
            </a:lvl2pPr>
            <a:lvl3pPr>
              <a:lnSpc>
                <a:spcPct val="110000"/>
              </a:lnSpc>
              <a:defRPr sz="1400"/>
            </a:lvl3pPr>
            <a:lvl4pPr>
              <a:lnSpc>
                <a:spcPct val="110000"/>
              </a:lnSpc>
              <a:defRPr sz="1200"/>
            </a:lvl4pPr>
            <a:lvl5pPr>
              <a:lnSpc>
                <a:spcPct val="110000"/>
              </a:lnSpc>
              <a:defRPr sz="1200"/>
            </a:lvl5pPr>
            <a:lvl6pPr>
              <a:lnSpc>
                <a:spcPct val="110000"/>
              </a:lnSpc>
              <a:defRPr sz="1200">
                <a:solidFill>
                  <a:schemeClr val="tx1"/>
                </a:solidFill>
              </a:defRPr>
            </a:lvl6pPr>
            <a:lvl7pPr>
              <a:lnSpc>
                <a:spcPct val="110000"/>
              </a:lnSpc>
              <a:defRPr sz="1200">
                <a:solidFill>
                  <a:srgbClr val="464749"/>
                </a:solidFill>
              </a:defRPr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8" name="Content Placeholder 2"/>
          <p:cNvSpPr>
            <a:spLocks noGrp="1"/>
          </p:cNvSpPr>
          <p:nvPr>
            <p:ph sz="half" idx="21"/>
          </p:nvPr>
        </p:nvSpPr>
        <p:spPr>
          <a:xfrm>
            <a:off x="450885" y="1636874"/>
            <a:ext cx="3911290" cy="4488397"/>
          </a:xfrm>
        </p:spPr>
        <p:txBody>
          <a:bodyPr>
            <a:noAutofit/>
          </a:bodyPr>
          <a:lstStyle>
            <a:lvl1pPr>
              <a:defRPr sz="1600"/>
            </a:lvl1pPr>
            <a:lvl2pPr>
              <a:defRPr sz="1600"/>
            </a:lvl2pPr>
            <a:lvl3pPr>
              <a:lnSpc>
                <a:spcPct val="110000"/>
              </a:lnSpc>
              <a:defRPr sz="1400"/>
            </a:lvl3pPr>
            <a:lvl4pPr>
              <a:lnSpc>
                <a:spcPct val="110000"/>
              </a:lnSpc>
              <a:defRPr sz="1200"/>
            </a:lvl4pPr>
            <a:lvl5pPr>
              <a:lnSpc>
                <a:spcPct val="110000"/>
              </a:lnSpc>
              <a:defRPr sz="1200"/>
            </a:lvl5pPr>
            <a:lvl6pPr>
              <a:lnSpc>
                <a:spcPct val="110000"/>
              </a:lnSpc>
              <a:defRPr sz="1200">
                <a:solidFill>
                  <a:schemeClr val="tx1"/>
                </a:solidFill>
              </a:defRPr>
            </a:lvl6pPr>
            <a:lvl7pPr>
              <a:lnSpc>
                <a:spcPct val="110000"/>
              </a:lnSpc>
              <a:defRPr sz="1200">
                <a:solidFill>
                  <a:srgbClr val="464749"/>
                </a:solidFill>
              </a:defRPr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450886" y="164522"/>
            <a:ext cx="7042243" cy="253620"/>
          </a:xfrm>
          <a:prstGeom prst="rect">
            <a:avLst/>
          </a:prstGeo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100" b="0">
                <a:solidFill>
                  <a:schemeClr val="accent5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noProof="0" dirty="0" smtClean="0"/>
              <a:t>&lt;Insert section title if required&gt;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999508709"/>
      </p:ext>
    </p:extLst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Title with Footer (Click to edit)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8326103" y="6356351"/>
            <a:ext cx="597880" cy="365125"/>
          </a:xfrm>
          <a:prstGeom prst="rect">
            <a:avLst/>
          </a:prstGeom>
        </p:spPr>
        <p:txBody>
          <a:bodyPr/>
          <a:lstStyle/>
          <a:p>
            <a:fld id="{276DE07D-12F9-FF40-B07B-9B015B6B1FB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 Placeholder 7"/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450886" y="164522"/>
            <a:ext cx="7042243" cy="253620"/>
          </a:xfrm>
          <a:prstGeom prst="rect">
            <a:avLst/>
          </a:prstGeo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100" b="0">
                <a:solidFill>
                  <a:schemeClr val="accent5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noProof="0" dirty="0" smtClean="0"/>
              <a:t>&lt;Insert section title if required&gt;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425482576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Title only (Click to edit)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8326103" y="6356351"/>
            <a:ext cx="597880" cy="365125"/>
          </a:xfrm>
          <a:prstGeom prst="rect">
            <a:avLst/>
          </a:prstGeom>
        </p:spPr>
        <p:txBody>
          <a:bodyPr/>
          <a:lstStyle/>
          <a:p>
            <a:fld id="{276DE07D-12F9-FF40-B07B-9B015B6B1FB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ext Placeholder 7"/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450886" y="164522"/>
            <a:ext cx="7042243" cy="253620"/>
          </a:xfrm>
          <a:prstGeom prst="rect">
            <a:avLst/>
          </a:prstGeo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100" b="0">
                <a:solidFill>
                  <a:schemeClr val="accent5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noProof="0" dirty="0" smtClean="0"/>
              <a:t>&lt;Insert section title if required&gt;</a:t>
            </a:r>
            <a:endParaRPr lang="en-GB" noProof="0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40020" y="6357038"/>
            <a:ext cx="7716650" cy="364206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0975245"/>
      </p:ext>
    </p:extLst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8326103" y="6356351"/>
            <a:ext cx="597880" cy="365125"/>
          </a:xfrm>
          <a:prstGeom prst="rect">
            <a:avLst/>
          </a:prstGeom>
        </p:spPr>
        <p:txBody>
          <a:bodyPr/>
          <a:lstStyle/>
          <a:p>
            <a:fld id="{276DE07D-12F9-FF40-B07B-9B015B6B1FB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5944709"/>
      </p:ext>
    </p:extLst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ddre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450886" y="1627076"/>
            <a:ext cx="2602040" cy="4810246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3122" tIns="63122" rIns="63122" bIns="63122" rtlCol="0" anchor="ctr"/>
          <a:lstStyle/>
          <a:p>
            <a:pPr algn="ctr"/>
            <a:endParaRPr lang="ru-RU" dirty="0" err="1" smtClean="0">
              <a:solidFill>
                <a:srgbClr val="0070CD"/>
              </a:solidFill>
              <a:cs typeface="Arial" pitchFamily="34" charset="0"/>
            </a:endParaRPr>
          </a:p>
        </p:txBody>
      </p:sp>
      <p:sp>
        <p:nvSpPr>
          <p:cNvPr id="15" name="Content Placeholder 8"/>
          <p:cNvSpPr>
            <a:spLocks noGrp="1"/>
          </p:cNvSpPr>
          <p:nvPr>
            <p:ph sz="quarter" idx="13"/>
          </p:nvPr>
        </p:nvSpPr>
        <p:spPr bwMode="gray">
          <a:xfrm>
            <a:off x="630868" y="1887110"/>
            <a:ext cx="2257107" cy="4353726"/>
          </a:xfrm>
          <a:prstGeom prst="rect">
            <a:avLst/>
          </a:prstGeom>
        </p:spPr>
        <p:txBody>
          <a:bodyPr anchor="b" anchorCtr="0"/>
          <a:lstStyle>
            <a:lvl1pPr marL="0" indent="0">
              <a:buFont typeface="Arial" pitchFamily="34" charset="0"/>
              <a:buNone/>
              <a:defRPr sz="1000" b="0">
                <a:solidFill>
                  <a:srgbClr val="0070CD"/>
                </a:solidFill>
                <a:latin typeface="Arial" pitchFamily="34" charset="0"/>
                <a:cs typeface="Arial" pitchFamily="34" charset="0"/>
              </a:defRPr>
            </a:lvl1pPr>
            <a:lvl2pPr marL="0" indent="0">
              <a:buFont typeface="Arial" pitchFamily="34" charset="0"/>
              <a:buNone/>
              <a:defRPr b="0">
                <a:solidFill>
                  <a:schemeClr val="bg1"/>
                </a:solidFill>
              </a:defRPr>
            </a:lvl2pPr>
            <a:lvl3pPr marL="0" indent="0">
              <a:buNone/>
              <a:defRPr b="0">
                <a:solidFill>
                  <a:schemeClr val="bg1"/>
                </a:solidFill>
              </a:defRPr>
            </a:lvl3pPr>
            <a:lvl4pPr marL="157806" indent="0">
              <a:buNone/>
              <a:defRPr b="0">
                <a:solidFill>
                  <a:schemeClr val="bg1"/>
                </a:solidFill>
              </a:defRPr>
            </a:lvl4pPr>
            <a:lvl5pPr marL="315612" indent="0">
              <a:buNone/>
              <a:defRPr b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pic>
        <p:nvPicPr>
          <p:cNvPr id="18" name="Picture 17" descr="Nexant_Tagline_Logo_PNG_color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45" y="318594"/>
            <a:ext cx="2732351" cy="1158496"/>
          </a:xfrm>
          <a:prstGeom prst="rect">
            <a:avLst/>
          </a:prstGeom>
        </p:spPr>
      </p:pic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3336593" y="1702676"/>
            <a:ext cx="5350207" cy="324441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26103" y="6356351"/>
            <a:ext cx="597880" cy="365125"/>
          </a:xfrm>
          <a:prstGeom prst="rect">
            <a:avLst/>
          </a:prstGeom>
        </p:spPr>
        <p:txBody>
          <a:bodyPr/>
          <a:lstStyle/>
          <a:p>
            <a:fld id="{276DE07D-12F9-FF40-B07B-9B015B6B1F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367212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48208" y="1313817"/>
            <a:ext cx="8238591" cy="4811454"/>
          </a:xfrm>
        </p:spPr>
        <p:txBody>
          <a:bodyPr>
            <a:normAutofit/>
          </a:bodyPr>
          <a:lstStyle>
            <a:lvl1pPr>
              <a:defRPr sz="2100">
                <a:solidFill>
                  <a:schemeClr val="tx1"/>
                </a:solidFill>
              </a:defRPr>
            </a:lvl1pPr>
            <a:lvl2pPr>
              <a:defRPr sz="1800">
                <a:solidFill>
                  <a:srgbClr val="464749"/>
                </a:solidFill>
              </a:defRPr>
            </a:lvl2pPr>
            <a:lvl3pPr>
              <a:defRPr sz="1600"/>
            </a:lvl3pPr>
            <a:lvl4pPr>
              <a:defRPr sz="1400"/>
            </a:lvl4pPr>
            <a:lvl5pPr>
              <a:tabLst/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450886" y="164522"/>
            <a:ext cx="7042243" cy="253620"/>
          </a:xfrm>
          <a:prstGeom prst="rect">
            <a:avLst/>
          </a:prstGeo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100" b="0">
                <a:solidFill>
                  <a:schemeClr val="accent5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noProof="0" dirty="0" smtClean="0"/>
              <a:t>&lt;Insert section title if required&gt;</a:t>
            </a:r>
            <a:endParaRPr lang="en-GB" noProof="0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81146" y="6356351"/>
            <a:ext cx="642836" cy="365125"/>
          </a:xfrm>
          <a:prstGeom prst="rect">
            <a:avLst/>
          </a:prstGeom>
        </p:spPr>
        <p:txBody>
          <a:bodyPr/>
          <a:lstStyle/>
          <a:p>
            <a:fld id="{276DE07D-12F9-FF40-B07B-9B015B6B1FB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2806736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ubsection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 bwMode="gray">
          <a:xfrm>
            <a:off x="0" y="2042826"/>
            <a:ext cx="9146716" cy="2506938"/>
          </a:xfrm>
          <a:prstGeom prst="rect">
            <a:avLst/>
          </a:prstGeom>
          <a:solidFill>
            <a:srgbClr val="7BC2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GB" sz="9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itle 1"/>
          <p:cNvSpPr>
            <a:spLocks noGrp="1"/>
          </p:cNvSpPr>
          <p:nvPr>
            <p:ph type="ctrTitle" hasCustomPrompt="1"/>
          </p:nvPr>
        </p:nvSpPr>
        <p:spPr bwMode="gray">
          <a:xfrm>
            <a:off x="645432" y="2352699"/>
            <a:ext cx="5694895" cy="1011827"/>
          </a:xfrm>
        </p:spPr>
        <p:txBody>
          <a:bodyPr anchor="b" anchorCtr="0"/>
          <a:lstStyle>
            <a:lvl1pPr algn="l">
              <a:lnSpc>
                <a:spcPct val="100000"/>
              </a:lnSpc>
              <a:defRPr sz="2600" b="0" baseline="0">
                <a:solidFill>
                  <a:schemeClr val="bg1"/>
                </a:solidFill>
                <a:latin typeface="+mj-lt"/>
                <a:cs typeface="Arial"/>
              </a:defRPr>
            </a:lvl1pPr>
          </a:lstStyle>
          <a:p>
            <a:r>
              <a:rPr lang="en-GB" noProof="0" dirty="0" smtClean="0"/>
              <a:t>&lt;Insert title of slide&gt;</a:t>
            </a:r>
            <a:endParaRPr lang="en-GB" noProof="0" dirty="0"/>
          </a:p>
        </p:txBody>
      </p:sp>
      <p:pic>
        <p:nvPicPr>
          <p:cNvPr id="15" name="Picture 14" descr="Nexant_Tagline_Logo_PNG_color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425" y="381031"/>
            <a:ext cx="2517957" cy="1067595"/>
          </a:xfrm>
          <a:prstGeom prst="rect">
            <a:avLst/>
          </a:prstGeom>
        </p:spPr>
      </p:pic>
      <p:sp>
        <p:nvSpPr>
          <p:cNvPr id="7" name="Subtitl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637673" y="3492855"/>
            <a:ext cx="4503855" cy="644935"/>
          </a:xfrm>
          <a:prstGeom prst="rect">
            <a:avLst/>
          </a:prstGeom>
        </p:spPr>
        <p:txBody>
          <a:bodyPr lIns="0"/>
          <a:lstStyle>
            <a:lvl1pPr marL="0" indent="0" algn="l">
              <a:spcBef>
                <a:spcPts val="0"/>
              </a:spcBef>
              <a:buNone/>
              <a:defRPr sz="1800" b="0">
                <a:solidFill>
                  <a:schemeClr val="bg1"/>
                </a:solidFill>
                <a:latin typeface="Arial"/>
                <a:cs typeface="Arial"/>
              </a:defRPr>
            </a:lvl1pPr>
            <a:lvl2pPr marL="4363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727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091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455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819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6183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0547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4911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smtClean="0"/>
              <a:t>&lt;Insert subtitle here&gt;</a:t>
            </a:r>
            <a:endParaRPr lang="en-GB" noProof="0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81146" y="6356351"/>
            <a:ext cx="642836" cy="365125"/>
          </a:xfrm>
          <a:prstGeom prst="rect">
            <a:avLst/>
          </a:prstGeom>
        </p:spPr>
        <p:txBody>
          <a:bodyPr/>
          <a:lstStyle/>
          <a:p>
            <a:fld id="{276DE07D-12F9-FF40-B07B-9B015B6B1FB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2812310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omments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20" hasCustomPrompt="1"/>
          </p:nvPr>
        </p:nvSpPr>
        <p:spPr>
          <a:xfrm>
            <a:off x="6023795" y="1313817"/>
            <a:ext cx="2663005" cy="4811454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Comments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9" hasCustomPrompt="1"/>
          </p:nvPr>
        </p:nvSpPr>
        <p:spPr>
          <a:xfrm>
            <a:off x="450885" y="1313817"/>
            <a:ext cx="5436692" cy="4811454"/>
          </a:xfrm>
          <a:ln>
            <a:solidFill>
              <a:schemeClr val="bg2"/>
            </a:solidFill>
          </a:ln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Content with comments on right (Click to edit)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8326103" y="6356351"/>
            <a:ext cx="597880" cy="365125"/>
          </a:xfrm>
          <a:prstGeom prst="rect">
            <a:avLst/>
          </a:prstGeom>
        </p:spPr>
        <p:txBody>
          <a:bodyPr/>
          <a:lstStyle/>
          <a:p>
            <a:fld id="{276DE07D-12F9-FF40-B07B-9B015B6B1FB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Text Placeholder 7"/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450886" y="164522"/>
            <a:ext cx="7042243" cy="253620"/>
          </a:xfrm>
          <a:prstGeom prst="rect">
            <a:avLst/>
          </a:prstGeo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100" b="0">
                <a:solidFill>
                  <a:schemeClr val="accent5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noProof="0" dirty="0" smtClean="0"/>
              <a:t>&lt;Insert section title if required&gt;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370793081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omments right (subtitle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20" hasCustomPrompt="1"/>
          </p:nvPr>
        </p:nvSpPr>
        <p:spPr>
          <a:xfrm>
            <a:off x="6023795" y="1636873"/>
            <a:ext cx="2663005" cy="448839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Comments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9" hasCustomPrompt="1"/>
          </p:nvPr>
        </p:nvSpPr>
        <p:spPr>
          <a:xfrm>
            <a:off x="450885" y="1636332"/>
            <a:ext cx="5436692" cy="4488940"/>
          </a:xfrm>
          <a:ln>
            <a:solidFill>
              <a:schemeClr val="bg2"/>
            </a:solidFill>
          </a:ln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Content with comments on right (Click to edit)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8326103" y="6356351"/>
            <a:ext cx="597880" cy="365125"/>
          </a:xfrm>
          <a:prstGeom prst="rect">
            <a:avLst/>
          </a:prstGeom>
        </p:spPr>
        <p:txBody>
          <a:bodyPr/>
          <a:lstStyle/>
          <a:p>
            <a:fld id="{276DE07D-12F9-FF40-B07B-9B015B6B1FB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Text Placeholder 7"/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450886" y="164522"/>
            <a:ext cx="7042243" cy="253620"/>
          </a:xfrm>
          <a:prstGeom prst="rect">
            <a:avLst/>
          </a:prstGeo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100" b="0">
                <a:solidFill>
                  <a:schemeClr val="accent5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noProof="0" dirty="0" smtClean="0"/>
              <a:t>&lt;Insert section title if required&gt;</a:t>
            </a:r>
            <a:endParaRPr lang="en-GB" noProof="0" dirty="0"/>
          </a:p>
        </p:txBody>
      </p:sp>
      <p:sp>
        <p:nvSpPr>
          <p:cNvPr id="8" name="Text Placeholder 21"/>
          <p:cNvSpPr>
            <a:spLocks noGrp="1"/>
          </p:cNvSpPr>
          <p:nvPr>
            <p:ph type="body" sz="quarter" idx="27" hasCustomPrompt="1"/>
          </p:nvPr>
        </p:nvSpPr>
        <p:spPr>
          <a:xfrm>
            <a:off x="450885" y="1282636"/>
            <a:ext cx="5436692" cy="354237"/>
          </a:xfrm>
          <a:solidFill>
            <a:schemeClr val="accent1"/>
          </a:solidFill>
          <a:ln>
            <a:solidFill>
              <a:schemeClr val="bg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0165" tIns="40083" rIns="80165" bIns="40083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 algn="ctr">
              <a:buNone/>
              <a:defRPr lang="en-US" sz="1800" b="1" smtClean="0">
                <a:solidFill>
                  <a:schemeClr val="lt1"/>
                </a:solidFill>
                <a:latin typeface="+mn-lt"/>
                <a:cs typeface="+mn-cs"/>
              </a:defRPr>
            </a:lvl1pPr>
            <a:lvl2pPr>
              <a:defRPr lang="en-US" sz="1800" smtClean="0">
                <a:solidFill>
                  <a:schemeClr val="lt1"/>
                </a:solidFill>
                <a:latin typeface="+mn-lt"/>
                <a:cs typeface="+mn-cs"/>
              </a:defRPr>
            </a:lvl2pPr>
            <a:lvl3pPr>
              <a:defRPr lang="en-US" sz="1800" smtClean="0">
                <a:solidFill>
                  <a:schemeClr val="lt1"/>
                </a:solidFill>
                <a:latin typeface="+mn-lt"/>
                <a:cs typeface="+mn-cs"/>
              </a:defRPr>
            </a:lvl3pPr>
            <a:lvl4pPr>
              <a:defRPr lang="en-US" sz="1800" smtClean="0">
                <a:solidFill>
                  <a:schemeClr val="lt1"/>
                </a:solidFill>
                <a:latin typeface="+mn-lt"/>
                <a:cs typeface="+mn-cs"/>
              </a:defRPr>
            </a:lvl4pPr>
            <a:lvl5pPr>
              <a:defRPr lang="en-US" sz="1800">
                <a:solidFill>
                  <a:schemeClr val="lt1"/>
                </a:solidFill>
                <a:latin typeface="+mn-lt"/>
                <a:cs typeface="+mn-cs"/>
              </a:defRPr>
            </a:lvl5pPr>
          </a:lstStyle>
          <a:p>
            <a:pPr marL="0" lvl="0" algn="ctr"/>
            <a:r>
              <a:rPr lang="en-US" dirty="0" smtClean="0"/>
              <a:t>Content</a:t>
            </a:r>
            <a:endParaRPr lang="en-US" dirty="0"/>
          </a:p>
        </p:txBody>
      </p:sp>
      <p:sp>
        <p:nvSpPr>
          <p:cNvPr id="10" name="Text Placeholder 21"/>
          <p:cNvSpPr>
            <a:spLocks noGrp="1"/>
          </p:cNvSpPr>
          <p:nvPr>
            <p:ph type="body" sz="quarter" idx="29" hasCustomPrompt="1"/>
          </p:nvPr>
        </p:nvSpPr>
        <p:spPr>
          <a:xfrm>
            <a:off x="6023794" y="1282637"/>
            <a:ext cx="2654656" cy="353695"/>
          </a:xfrm>
          <a:solidFill>
            <a:schemeClr val="accent1"/>
          </a:solidFill>
          <a:ln>
            <a:solidFill>
              <a:schemeClr val="bg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0165" tIns="40083" rIns="80165" bIns="40083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 algn="ctr">
              <a:buNone/>
              <a:defRPr lang="en-US" sz="1800" b="1" smtClean="0">
                <a:solidFill>
                  <a:schemeClr val="lt1"/>
                </a:solidFill>
                <a:latin typeface="+mn-lt"/>
                <a:cs typeface="+mn-cs"/>
              </a:defRPr>
            </a:lvl1pPr>
            <a:lvl2pPr>
              <a:defRPr lang="en-US" sz="1800" smtClean="0">
                <a:solidFill>
                  <a:schemeClr val="lt1"/>
                </a:solidFill>
                <a:latin typeface="+mn-lt"/>
                <a:cs typeface="+mn-cs"/>
              </a:defRPr>
            </a:lvl2pPr>
            <a:lvl3pPr>
              <a:defRPr lang="en-US" sz="1800" smtClean="0">
                <a:solidFill>
                  <a:schemeClr val="lt1"/>
                </a:solidFill>
                <a:latin typeface="+mn-lt"/>
                <a:cs typeface="+mn-cs"/>
              </a:defRPr>
            </a:lvl3pPr>
            <a:lvl4pPr>
              <a:defRPr lang="en-US" sz="1800" smtClean="0">
                <a:solidFill>
                  <a:schemeClr val="lt1"/>
                </a:solidFill>
                <a:latin typeface="+mn-lt"/>
                <a:cs typeface="+mn-cs"/>
              </a:defRPr>
            </a:lvl4pPr>
            <a:lvl5pPr>
              <a:defRPr lang="en-US" sz="1800">
                <a:solidFill>
                  <a:schemeClr val="lt1"/>
                </a:solidFill>
                <a:latin typeface="+mn-lt"/>
                <a:cs typeface="+mn-cs"/>
              </a:defRPr>
            </a:lvl5pPr>
          </a:lstStyle>
          <a:p>
            <a:pPr marL="0" lvl="0" algn="ctr"/>
            <a:r>
              <a:rPr lang="en-US" dirty="0" smtClean="0"/>
              <a:t>Comments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158369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omments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20" hasCustomPrompt="1"/>
          </p:nvPr>
        </p:nvSpPr>
        <p:spPr>
          <a:xfrm>
            <a:off x="3251261" y="1313817"/>
            <a:ext cx="5435539" cy="4811454"/>
          </a:xfrm>
          <a:ln>
            <a:solidFill>
              <a:schemeClr val="bg2"/>
            </a:solidFill>
          </a:ln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Comments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9" hasCustomPrompt="1"/>
          </p:nvPr>
        </p:nvSpPr>
        <p:spPr>
          <a:xfrm>
            <a:off x="450885" y="1313817"/>
            <a:ext cx="2659678" cy="4811454"/>
          </a:xfrm>
          <a:ln>
            <a:noFill/>
          </a:ln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Content with comments on left (Click to edit)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8326103" y="6356351"/>
            <a:ext cx="597880" cy="365125"/>
          </a:xfrm>
          <a:prstGeom prst="rect">
            <a:avLst/>
          </a:prstGeom>
        </p:spPr>
        <p:txBody>
          <a:bodyPr/>
          <a:lstStyle/>
          <a:p>
            <a:fld id="{276DE07D-12F9-FF40-B07B-9B015B6B1FB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Text Placeholder 7"/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450886" y="164522"/>
            <a:ext cx="7042243" cy="253620"/>
          </a:xfrm>
          <a:prstGeom prst="rect">
            <a:avLst/>
          </a:prstGeo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100" b="0">
                <a:solidFill>
                  <a:schemeClr val="accent5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noProof="0" dirty="0" smtClean="0"/>
              <a:t>&lt;Insert section title if required&gt;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178569575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omments left (subtitle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20" hasCustomPrompt="1"/>
          </p:nvPr>
        </p:nvSpPr>
        <p:spPr>
          <a:xfrm>
            <a:off x="3251261" y="1636332"/>
            <a:ext cx="5435539" cy="4488940"/>
          </a:xfrm>
          <a:ln>
            <a:solidFill>
              <a:schemeClr val="bg2"/>
            </a:solidFill>
          </a:ln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Comments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9" hasCustomPrompt="1"/>
          </p:nvPr>
        </p:nvSpPr>
        <p:spPr>
          <a:xfrm>
            <a:off x="450885" y="1636332"/>
            <a:ext cx="2659678" cy="4488940"/>
          </a:xfrm>
          <a:ln>
            <a:noFill/>
          </a:ln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Content with comments on left (Click to edit)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8326103" y="6356351"/>
            <a:ext cx="597880" cy="365125"/>
          </a:xfrm>
          <a:prstGeom prst="rect">
            <a:avLst/>
          </a:prstGeom>
        </p:spPr>
        <p:txBody>
          <a:bodyPr/>
          <a:lstStyle/>
          <a:p>
            <a:fld id="{276DE07D-12F9-FF40-B07B-9B015B6B1FB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Text Placeholder 7"/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450886" y="164522"/>
            <a:ext cx="7042243" cy="253620"/>
          </a:xfrm>
          <a:prstGeom prst="rect">
            <a:avLst/>
          </a:prstGeo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100" b="0">
                <a:solidFill>
                  <a:schemeClr val="accent5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noProof="0" dirty="0" smtClean="0"/>
              <a:t>&lt;Insert section title if required&gt;</a:t>
            </a:r>
            <a:endParaRPr lang="en-GB" noProof="0" dirty="0"/>
          </a:p>
        </p:txBody>
      </p:sp>
      <p:sp>
        <p:nvSpPr>
          <p:cNvPr id="8" name="Text Placeholder 21"/>
          <p:cNvSpPr>
            <a:spLocks noGrp="1"/>
          </p:cNvSpPr>
          <p:nvPr>
            <p:ph type="body" sz="quarter" idx="27" hasCustomPrompt="1"/>
          </p:nvPr>
        </p:nvSpPr>
        <p:spPr>
          <a:xfrm>
            <a:off x="440020" y="1282636"/>
            <a:ext cx="2670543" cy="354237"/>
          </a:xfrm>
          <a:solidFill>
            <a:schemeClr val="accent1"/>
          </a:solidFill>
          <a:ln>
            <a:solidFill>
              <a:schemeClr val="bg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0165" tIns="40083" rIns="80165" bIns="40083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 algn="ctr">
              <a:buNone/>
              <a:defRPr lang="en-US" sz="1800" b="1" smtClean="0">
                <a:solidFill>
                  <a:schemeClr val="lt1"/>
                </a:solidFill>
                <a:latin typeface="+mn-lt"/>
                <a:cs typeface="+mn-cs"/>
              </a:defRPr>
            </a:lvl1pPr>
            <a:lvl2pPr>
              <a:defRPr lang="en-US" sz="1800" smtClean="0">
                <a:solidFill>
                  <a:schemeClr val="lt1"/>
                </a:solidFill>
                <a:latin typeface="+mn-lt"/>
                <a:cs typeface="+mn-cs"/>
              </a:defRPr>
            </a:lvl2pPr>
            <a:lvl3pPr>
              <a:defRPr lang="en-US" sz="1800" smtClean="0">
                <a:solidFill>
                  <a:schemeClr val="lt1"/>
                </a:solidFill>
                <a:latin typeface="+mn-lt"/>
                <a:cs typeface="+mn-cs"/>
              </a:defRPr>
            </a:lvl3pPr>
            <a:lvl4pPr>
              <a:defRPr lang="en-US" sz="1800" smtClean="0">
                <a:solidFill>
                  <a:schemeClr val="lt1"/>
                </a:solidFill>
                <a:latin typeface="+mn-lt"/>
                <a:cs typeface="+mn-cs"/>
              </a:defRPr>
            </a:lvl4pPr>
            <a:lvl5pPr>
              <a:defRPr lang="en-US" sz="1800">
                <a:solidFill>
                  <a:schemeClr val="lt1"/>
                </a:solidFill>
                <a:latin typeface="+mn-lt"/>
                <a:cs typeface="+mn-cs"/>
              </a:defRPr>
            </a:lvl5pPr>
          </a:lstStyle>
          <a:p>
            <a:pPr marL="0" lvl="0" algn="ctr"/>
            <a:r>
              <a:rPr lang="en-US" dirty="0" smtClean="0"/>
              <a:t>Comments</a:t>
            </a:r>
            <a:endParaRPr lang="en-US" dirty="0"/>
          </a:p>
        </p:txBody>
      </p:sp>
      <p:sp>
        <p:nvSpPr>
          <p:cNvPr id="10" name="Text Placeholder 21"/>
          <p:cNvSpPr>
            <a:spLocks noGrp="1"/>
          </p:cNvSpPr>
          <p:nvPr>
            <p:ph type="body" sz="quarter" idx="29" hasCustomPrompt="1"/>
          </p:nvPr>
        </p:nvSpPr>
        <p:spPr>
          <a:xfrm>
            <a:off x="3251261" y="1282637"/>
            <a:ext cx="5427189" cy="353695"/>
          </a:xfrm>
          <a:solidFill>
            <a:schemeClr val="accent1"/>
          </a:solidFill>
          <a:ln>
            <a:solidFill>
              <a:schemeClr val="bg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0165" tIns="40083" rIns="80165" bIns="40083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 algn="ctr">
              <a:buNone/>
              <a:defRPr lang="en-US" sz="1800" b="1" smtClean="0">
                <a:solidFill>
                  <a:schemeClr val="lt1"/>
                </a:solidFill>
                <a:latin typeface="+mn-lt"/>
                <a:cs typeface="+mn-cs"/>
              </a:defRPr>
            </a:lvl1pPr>
            <a:lvl2pPr>
              <a:defRPr lang="en-US" sz="1800" smtClean="0">
                <a:solidFill>
                  <a:schemeClr val="lt1"/>
                </a:solidFill>
                <a:latin typeface="+mn-lt"/>
                <a:cs typeface="+mn-cs"/>
              </a:defRPr>
            </a:lvl2pPr>
            <a:lvl3pPr>
              <a:defRPr lang="en-US" sz="1800" smtClean="0">
                <a:solidFill>
                  <a:schemeClr val="lt1"/>
                </a:solidFill>
                <a:latin typeface="+mn-lt"/>
                <a:cs typeface="+mn-cs"/>
              </a:defRPr>
            </a:lvl3pPr>
            <a:lvl4pPr>
              <a:defRPr lang="en-US" sz="1800" smtClean="0">
                <a:solidFill>
                  <a:schemeClr val="lt1"/>
                </a:solidFill>
                <a:latin typeface="+mn-lt"/>
                <a:cs typeface="+mn-cs"/>
              </a:defRPr>
            </a:lvl4pPr>
            <a:lvl5pPr>
              <a:defRPr lang="en-US" sz="1800">
                <a:solidFill>
                  <a:schemeClr val="lt1"/>
                </a:solidFill>
                <a:latin typeface="+mn-lt"/>
                <a:cs typeface="+mn-cs"/>
              </a:defRPr>
            </a:lvl5pPr>
          </a:lstStyle>
          <a:p>
            <a:pPr marL="0" lvl="0" algn="ctr"/>
            <a:r>
              <a:rPr lang="en-US" dirty="0" smtClean="0"/>
              <a:t>Content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8876979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s: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Three Columns (Click to edit)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8326103" y="6356351"/>
            <a:ext cx="597880" cy="365125"/>
          </a:xfrm>
          <a:prstGeom prst="rect">
            <a:avLst/>
          </a:prstGeom>
        </p:spPr>
        <p:txBody>
          <a:bodyPr/>
          <a:lstStyle/>
          <a:p>
            <a:fld id="{276DE07D-12F9-FF40-B07B-9B015B6B1FB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450886" y="164522"/>
            <a:ext cx="7042243" cy="253620"/>
          </a:xfrm>
          <a:prstGeom prst="rect">
            <a:avLst/>
          </a:prstGeo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100" b="0">
                <a:solidFill>
                  <a:schemeClr val="accent5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noProof="0" dirty="0" smtClean="0"/>
              <a:t>&lt;Insert section title if required&gt;</a:t>
            </a:r>
            <a:endParaRPr lang="en-GB" noProof="0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22"/>
          </p:nvPr>
        </p:nvSpPr>
        <p:spPr>
          <a:xfrm>
            <a:off x="450883" y="1313818"/>
            <a:ext cx="2659678" cy="481234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23"/>
          </p:nvPr>
        </p:nvSpPr>
        <p:spPr>
          <a:xfrm>
            <a:off x="3238653" y="1313818"/>
            <a:ext cx="2659678" cy="481234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24"/>
          </p:nvPr>
        </p:nvSpPr>
        <p:spPr>
          <a:xfrm>
            <a:off x="6026423" y="1313818"/>
            <a:ext cx="2659678" cy="481234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976803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s: Them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Three Columns with theme / category boxes (Click to edit)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8326103" y="6356351"/>
            <a:ext cx="597880" cy="365125"/>
          </a:xfrm>
          <a:prstGeom prst="rect">
            <a:avLst/>
          </a:prstGeom>
        </p:spPr>
        <p:txBody>
          <a:bodyPr/>
          <a:lstStyle/>
          <a:p>
            <a:fld id="{276DE07D-12F9-FF40-B07B-9B015B6B1FB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Text Placeholder 7"/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450886" y="164522"/>
            <a:ext cx="7042243" cy="253620"/>
          </a:xfrm>
          <a:prstGeom prst="rect">
            <a:avLst/>
          </a:prstGeo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100" b="0">
                <a:solidFill>
                  <a:schemeClr val="accent5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noProof="0" dirty="0" smtClean="0"/>
              <a:t>&lt;Insert section title if required&gt;</a:t>
            </a:r>
            <a:endParaRPr lang="en-GB" noProof="0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24"/>
          </p:nvPr>
        </p:nvSpPr>
        <p:spPr>
          <a:xfrm>
            <a:off x="450885" y="1636874"/>
            <a:ext cx="2659678" cy="4488397"/>
          </a:xfrm>
          <a:ln>
            <a:solidFill>
              <a:schemeClr val="bg2"/>
            </a:solidFill>
          </a:ln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25"/>
          </p:nvPr>
        </p:nvSpPr>
        <p:spPr>
          <a:xfrm>
            <a:off x="3234828" y="1636874"/>
            <a:ext cx="2659678" cy="4488397"/>
          </a:xfrm>
          <a:ln>
            <a:solidFill>
              <a:schemeClr val="bg2"/>
            </a:solidFill>
          </a:ln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26"/>
          </p:nvPr>
        </p:nvSpPr>
        <p:spPr>
          <a:xfrm>
            <a:off x="6018772" y="1636874"/>
            <a:ext cx="2659678" cy="4488397"/>
          </a:xfrm>
          <a:ln>
            <a:solidFill>
              <a:schemeClr val="bg2"/>
            </a:solidFill>
          </a:ln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27" hasCustomPrompt="1"/>
          </p:nvPr>
        </p:nvSpPr>
        <p:spPr>
          <a:xfrm>
            <a:off x="450885" y="1282636"/>
            <a:ext cx="2659678" cy="354237"/>
          </a:xfrm>
          <a:solidFill>
            <a:schemeClr val="accent1"/>
          </a:solidFill>
          <a:ln>
            <a:solidFill>
              <a:schemeClr val="bg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0165" tIns="40083" rIns="80165" bIns="40083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 algn="ctr">
              <a:buNone/>
              <a:defRPr lang="en-US" sz="1800" b="1" smtClean="0">
                <a:solidFill>
                  <a:schemeClr val="lt1"/>
                </a:solidFill>
                <a:latin typeface="+mn-lt"/>
                <a:cs typeface="+mn-cs"/>
              </a:defRPr>
            </a:lvl1pPr>
            <a:lvl2pPr>
              <a:defRPr lang="en-US" sz="1800" smtClean="0">
                <a:solidFill>
                  <a:schemeClr val="lt1"/>
                </a:solidFill>
                <a:latin typeface="+mn-lt"/>
                <a:cs typeface="+mn-cs"/>
              </a:defRPr>
            </a:lvl2pPr>
            <a:lvl3pPr>
              <a:defRPr lang="en-US" sz="1800" smtClean="0">
                <a:solidFill>
                  <a:schemeClr val="lt1"/>
                </a:solidFill>
                <a:latin typeface="+mn-lt"/>
                <a:cs typeface="+mn-cs"/>
              </a:defRPr>
            </a:lvl3pPr>
            <a:lvl4pPr>
              <a:defRPr lang="en-US" sz="1800" smtClean="0">
                <a:solidFill>
                  <a:schemeClr val="lt1"/>
                </a:solidFill>
                <a:latin typeface="+mn-lt"/>
                <a:cs typeface="+mn-cs"/>
              </a:defRPr>
            </a:lvl4pPr>
            <a:lvl5pPr>
              <a:defRPr lang="en-US" sz="1800">
                <a:solidFill>
                  <a:schemeClr val="lt1"/>
                </a:solidFill>
                <a:latin typeface="+mn-lt"/>
                <a:cs typeface="+mn-cs"/>
              </a:defRPr>
            </a:lvl5pPr>
          </a:lstStyle>
          <a:p>
            <a:pPr marL="0" lvl="0" algn="ctr"/>
            <a:r>
              <a:rPr lang="en-US" dirty="0" smtClean="0"/>
              <a:t>Theme 1</a:t>
            </a:r>
            <a:endParaRPr lang="en-US" dirty="0"/>
          </a:p>
        </p:txBody>
      </p:sp>
      <p:sp>
        <p:nvSpPr>
          <p:cNvPr id="23" name="Text Placeholder 21"/>
          <p:cNvSpPr>
            <a:spLocks noGrp="1"/>
          </p:cNvSpPr>
          <p:nvPr>
            <p:ph type="body" sz="quarter" idx="28" hasCustomPrompt="1"/>
          </p:nvPr>
        </p:nvSpPr>
        <p:spPr>
          <a:xfrm>
            <a:off x="3241294" y="1282637"/>
            <a:ext cx="2659678" cy="353695"/>
          </a:xfrm>
          <a:solidFill>
            <a:schemeClr val="accent1"/>
          </a:solidFill>
          <a:ln>
            <a:solidFill>
              <a:schemeClr val="bg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0165" tIns="40083" rIns="80165" bIns="40083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 algn="ctr">
              <a:buNone/>
              <a:defRPr lang="en-US" sz="1800" b="1" smtClean="0">
                <a:solidFill>
                  <a:schemeClr val="lt1"/>
                </a:solidFill>
                <a:latin typeface="+mn-lt"/>
                <a:cs typeface="+mn-cs"/>
              </a:defRPr>
            </a:lvl1pPr>
            <a:lvl2pPr>
              <a:defRPr lang="en-US" sz="1800" smtClean="0">
                <a:solidFill>
                  <a:schemeClr val="lt1"/>
                </a:solidFill>
                <a:latin typeface="+mn-lt"/>
                <a:cs typeface="+mn-cs"/>
              </a:defRPr>
            </a:lvl2pPr>
            <a:lvl3pPr>
              <a:defRPr lang="en-US" sz="1800" smtClean="0">
                <a:solidFill>
                  <a:schemeClr val="lt1"/>
                </a:solidFill>
                <a:latin typeface="+mn-lt"/>
                <a:cs typeface="+mn-cs"/>
              </a:defRPr>
            </a:lvl3pPr>
            <a:lvl4pPr>
              <a:defRPr lang="en-US" sz="1800" smtClean="0">
                <a:solidFill>
                  <a:schemeClr val="lt1"/>
                </a:solidFill>
                <a:latin typeface="+mn-lt"/>
                <a:cs typeface="+mn-cs"/>
              </a:defRPr>
            </a:lvl4pPr>
            <a:lvl5pPr>
              <a:defRPr lang="en-US" sz="1800">
                <a:solidFill>
                  <a:schemeClr val="lt1"/>
                </a:solidFill>
                <a:latin typeface="+mn-lt"/>
                <a:cs typeface="+mn-cs"/>
              </a:defRPr>
            </a:lvl5pPr>
          </a:lstStyle>
          <a:p>
            <a:pPr marL="0" lvl="0" algn="ctr"/>
            <a:r>
              <a:rPr lang="en-US" dirty="0" smtClean="0"/>
              <a:t>Theme 2</a:t>
            </a:r>
            <a:endParaRPr lang="en-US" dirty="0"/>
          </a:p>
        </p:txBody>
      </p:sp>
      <p:sp>
        <p:nvSpPr>
          <p:cNvPr id="24" name="Text Placeholder 21"/>
          <p:cNvSpPr>
            <a:spLocks noGrp="1"/>
          </p:cNvSpPr>
          <p:nvPr>
            <p:ph type="body" sz="quarter" idx="29" hasCustomPrompt="1"/>
          </p:nvPr>
        </p:nvSpPr>
        <p:spPr>
          <a:xfrm>
            <a:off x="6018772" y="1282637"/>
            <a:ext cx="2659678" cy="353695"/>
          </a:xfrm>
          <a:solidFill>
            <a:schemeClr val="accent1"/>
          </a:solidFill>
          <a:ln>
            <a:solidFill>
              <a:schemeClr val="bg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0165" tIns="40083" rIns="80165" bIns="40083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 algn="ctr">
              <a:buNone/>
              <a:defRPr lang="en-US" sz="1800" b="1" smtClean="0">
                <a:solidFill>
                  <a:schemeClr val="lt1"/>
                </a:solidFill>
                <a:latin typeface="+mn-lt"/>
                <a:cs typeface="+mn-cs"/>
              </a:defRPr>
            </a:lvl1pPr>
            <a:lvl2pPr>
              <a:defRPr lang="en-US" sz="1800" smtClean="0">
                <a:solidFill>
                  <a:schemeClr val="lt1"/>
                </a:solidFill>
                <a:latin typeface="+mn-lt"/>
                <a:cs typeface="+mn-cs"/>
              </a:defRPr>
            </a:lvl2pPr>
            <a:lvl3pPr>
              <a:defRPr lang="en-US" sz="1800" smtClean="0">
                <a:solidFill>
                  <a:schemeClr val="lt1"/>
                </a:solidFill>
                <a:latin typeface="+mn-lt"/>
                <a:cs typeface="+mn-cs"/>
              </a:defRPr>
            </a:lvl3pPr>
            <a:lvl4pPr>
              <a:defRPr lang="en-US" sz="1800" smtClean="0">
                <a:solidFill>
                  <a:schemeClr val="lt1"/>
                </a:solidFill>
                <a:latin typeface="+mn-lt"/>
                <a:cs typeface="+mn-cs"/>
              </a:defRPr>
            </a:lvl4pPr>
            <a:lvl5pPr>
              <a:defRPr lang="en-US" sz="1800">
                <a:solidFill>
                  <a:schemeClr val="lt1"/>
                </a:solidFill>
                <a:latin typeface="+mn-lt"/>
                <a:cs typeface="+mn-cs"/>
              </a:defRPr>
            </a:lvl5pPr>
          </a:lstStyle>
          <a:p>
            <a:pPr marL="0" lvl="0" algn="ctr"/>
            <a:r>
              <a:rPr lang="en-US" dirty="0" smtClean="0"/>
              <a:t>Theme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9669338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0885" y="522568"/>
            <a:ext cx="8235915" cy="676706"/>
          </a:xfrm>
          <a:prstGeom prst="rect">
            <a:avLst/>
          </a:prstGeom>
        </p:spPr>
        <p:txBody>
          <a:bodyPr vert="horz" lIns="0" tIns="45715" rIns="91428" bIns="45715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0885" y="1313817"/>
            <a:ext cx="8235915" cy="4525963"/>
          </a:xfrm>
          <a:prstGeom prst="rect">
            <a:avLst/>
          </a:prstGeom>
        </p:spPr>
        <p:txBody>
          <a:bodyPr vert="horz" lIns="0" tIns="45715" rIns="91428" bIns="45715" rtlCol="0"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pic>
        <p:nvPicPr>
          <p:cNvPr id="7" name="Picture 6" descr="Nexant_Logo_PNG_color.pn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0081" y="-3384"/>
            <a:ext cx="1472386" cy="567922"/>
          </a:xfrm>
          <a:prstGeom prst="rect">
            <a:avLst/>
          </a:prstGeom>
        </p:spPr>
      </p:pic>
      <p:sp>
        <p:nvSpPr>
          <p:cNvPr id="9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440020" y="6357038"/>
            <a:ext cx="7716650" cy="364206"/>
          </a:xfrm>
          <a:prstGeom prst="rect">
            <a:avLst/>
          </a:prstGeom>
        </p:spPr>
        <p:txBody>
          <a:bodyPr vert="horz" lIns="80165" tIns="40083" rIns="80165" bIns="40083" rtlCol="0" anchor="ctr"/>
          <a:lstStyle>
            <a:lvl1pPr algn="l">
              <a:defRPr sz="9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326103" y="6356351"/>
            <a:ext cx="597880" cy="365125"/>
          </a:xfrm>
          <a:prstGeom prst="rect">
            <a:avLst/>
          </a:prstGeom>
        </p:spPr>
        <p:txBody>
          <a:bodyPr lIns="80165" tIns="40083" rIns="80165" bIns="40083" anchor="ctr"/>
          <a:lstStyle>
            <a:lvl1pPr algn="r">
              <a:defRPr sz="1400" b="1">
                <a:solidFill>
                  <a:schemeClr val="tx2"/>
                </a:solidFill>
              </a:defRPr>
            </a:lvl1pPr>
          </a:lstStyle>
          <a:p>
            <a:fld id="{276DE07D-12F9-FF40-B07B-9B015B6B1FB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1651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9" r:id="rId2"/>
    <p:sldLayoutId id="2147483659" r:id="rId3"/>
    <p:sldLayoutId id="2147483676" r:id="rId4"/>
    <p:sldLayoutId id="2147483683" r:id="rId5"/>
    <p:sldLayoutId id="2147483682" r:id="rId6"/>
    <p:sldLayoutId id="2147483684" r:id="rId7"/>
    <p:sldLayoutId id="2147483671" r:id="rId8"/>
    <p:sldLayoutId id="2147483677" r:id="rId9"/>
    <p:sldLayoutId id="2147483679" r:id="rId10"/>
    <p:sldLayoutId id="2147483680" r:id="rId11"/>
    <p:sldLayoutId id="2147483681" r:id="rId12"/>
    <p:sldLayoutId id="2147483667" r:id="rId13"/>
    <p:sldLayoutId id="2147483668" r:id="rId14"/>
    <p:sldLayoutId id="2147483673" r:id="rId15"/>
    <p:sldLayoutId id="2147483674" r:id="rId16"/>
    <p:sldLayoutId id="2147483675" r:id="rId17"/>
    <p:sldLayoutId id="2147483666" r:id="rId18"/>
  </p:sldLayoutIdLst>
  <p:transition>
    <p:fade/>
  </p:transition>
  <p:hf hdr="0" dt="0"/>
  <p:txStyles>
    <p:titleStyle>
      <a:lvl1pPr algn="l" defTabSz="457144" rtl="0" eaLnBrk="1" latinLnBrk="0" hangingPunct="1">
        <a:lnSpc>
          <a:spcPct val="100000"/>
        </a:lnSpc>
        <a:spcBef>
          <a:spcPct val="0"/>
        </a:spcBef>
        <a:buNone/>
        <a:defRPr sz="26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50517" indent="-250517" algn="l" defTabSz="457144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2"/>
        </a:buClr>
        <a:buFont typeface="Wingdings" panose="05000000000000000000" pitchFamily="2" charset="2"/>
        <a:buChar char="§"/>
        <a:defRPr sz="1800" b="0" kern="1200">
          <a:solidFill>
            <a:schemeClr val="tx1"/>
          </a:solidFill>
          <a:latin typeface="Arial"/>
          <a:ea typeface="+mn-ea"/>
          <a:cs typeface="Arial"/>
        </a:defRPr>
      </a:lvl1pPr>
      <a:lvl2pPr marL="400827" indent="-200414" algn="l" defTabSz="457144" rtl="0" eaLnBrk="1" latinLnBrk="0" hangingPunct="1">
        <a:lnSpc>
          <a:spcPct val="110000"/>
        </a:lnSpc>
        <a:spcBef>
          <a:spcPts val="32"/>
        </a:spcBef>
        <a:spcAft>
          <a:spcPts val="600"/>
        </a:spcAft>
        <a:buClr>
          <a:schemeClr val="accent3"/>
        </a:buClr>
        <a:buFont typeface="Arial" panose="020B0604020202020204" pitchFamily="34" charset="0"/>
        <a:buChar char="−"/>
        <a:defRPr sz="1600" kern="1200">
          <a:solidFill>
            <a:schemeClr val="tx1"/>
          </a:solidFill>
          <a:latin typeface="Arial"/>
          <a:ea typeface="+mn-ea"/>
          <a:cs typeface="Arial"/>
        </a:defRPr>
      </a:lvl2pPr>
      <a:lvl3pPr marL="501034" indent="-150310" algn="l" defTabSz="457144" rtl="0" eaLnBrk="1" latinLnBrk="0" hangingPunct="1">
        <a:lnSpc>
          <a:spcPct val="110000"/>
        </a:lnSpc>
        <a:spcBef>
          <a:spcPts val="526"/>
        </a:spcBef>
        <a:spcAft>
          <a:spcPts val="600"/>
        </a:spcAft>
        <a:buClr>
          <a:schemeClr val="accent5"/>
        </a:buClr>
        <a:buSzPct val="100000"/>
        <a:buFont typeface="Arial" panose="020B0604020202020204" pitchFamily="34" charset="0"/>
        <a:buChar char="−"/>
        <a:defRPr sz="1400" kern="1200">
          <a:solidFill>
            <a:schemeClr val="tx1"/>
          </a:solidFill>
          <a:latin typeface="Arial"/>
          <a:ea typeface="+mn-ea"/>
          <a:cs typeface="Arial"/>
        </a:defRPr>
      </a:lvl3pPr>
      <a:lvl4pPr marL="701448" indent="-200414" algn="l" defTabSz="457144" rtl="0" eaLnBrk="1" latinLnBrk="0" hangingPunct="1">
        <a:lnSpc>
          <a:spcPct val="110000"/>
        </a:lnSpc>
        <a:spcBef>
          <a:spcPts val="526"/>
        </a:spcBef>
        <a:spcAft>
          <a:spcPts val="600"/>
        </a:spcAft>
        <a:buClr>
          <a:schemeClr val="accent5"/>
        </a:buClr>
        <a:buFont typeface="Arial" panose="020B0604020202020204" pitchFamily="34" charset="0"/>
        <a:buChar char="-"/>
        <a:defRPr sz="1200" kern="1200">
          <a:solidFill>
            <a:schemeClr val="tx1"/>
          </a:solidFill>
          <a:latin typeface="Arial"/>
          <a:ea typeface="+mn-ea"/>
          <a:cs typeface="Arial"/>
        </a:defRPr>
      </a:lvl4pPr>
      <a:lvl5pPr marL="851758" indent="-200414" algn="l" defTabSz="457144" rtl="0" eaLnBrk="1" latinLnBrk="0" hangingPunct="1">
        <a:lnSpc>
          <a:spcPct val="110000"/>
        </a:lnSpc>
        <a:spcBef>
          <a:spcPts val="526"/>
        </a:spcBef>
        <a:spcAft>
          <a:spcPts val="600"/>
        </a:spcAft>
        <a:buClr>
          <a:schemeClr val="accent5"/>
        </a:buClr>
        <a:buFont typeface="Arial" panose="020B0604020202020204" pitchFamily="34" charset="0"/>
        <a:buChar char="-"/>
        <a:defRPr sz="1200" kern="1200" baseline="0">
          <a:solidFill>
            <a:schemeClr val="tx1"/>
          </a:solidFill>
          <a:latin typeface="Arial"/>
          <a:ea typeface="+mn-ea"/>
          <a:cs typeface="Arial"/>
        </a:defRPr>
      </a:lvl5pPr>
      <a:lvl6pPr marL="673390" indent="-160331" algn="l" defTabSz="457144" rtl="0" eaLnBrk="1" latinLnBrk="0" hangingPunct="1">
        <a:lnSpc>
          <a:spcPct val="110000"/>
        </a:lnSpc>
        <a:spcBef>
          <a:spcPts val="526"/>
        </a:spcBef>
        <a:spcAft>
          <a:spcPts val="0"/>
        </a:spcAft>
        <a:buClr>
          <a:schemeClr val="accent5"/>
        </a:buClr>
        <a:buFont typeface="Lucida Grande"/>
        <a:buChar char="-"/>
        <a:defRPr sz="1200" kern="1200">
          <a:solidFill>
            <a:schemeClr val="tx1"/>
          </a:solidFill>
          <a:latin typeface="Arial"/>
          <a:ea typeface="+mn-ea"/>
          <a:cs typeface="Arial"/>
        </a:defRPr>
      </a:lvl6pPr>
      <a:lvl7pPr marL="887832" indent="-150310" algn="l" defTabSz="457144" rtl="0" eaLnBrk="1" latinLnBrk="0" hangingPunct="1">
        <a:lnSpc>
          <a:spcPct val="110000"/>
        </a:lnSpc>
        <a:spcBef>
          <a:spcPts val="526"/>
        </a:spcBef>
        <a:buClr>
          <a:schemeClr val="accent5"/>
        </a:buClr>
        <a:buFont typeface="Lucida Grande"/>
        <a:buChar char="-"/>
        <a:defRPr sz="1200" kern="1200">
          <a:solidFill>
            <a:schemeClr val="tx1"/>
          </a:solidFill>
          <a:latin typeface="Arial"/>
          <a:ea typeface="+mn-ea"/>
          <a:cs typeface="Arial"/>
        </a:defRPr>
      </a:lvl7pPr>
      <a:lvl8pPr marL="3428576" indent="-228571" algn="l" defTabSz="457144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19" indent="-228571" algn="l" defTabSz="457144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4" algn="l" defTabSz="457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87" algn="l" defTabSz="457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31" algn="l" defTabSz="457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74" algn="l" defTabSz="457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17" algn="l" defTabSz="457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61" algn="l" defTabSz="457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4" algn="l" defTabSz="457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48" algn="l" defTabSz="457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mailto:XX@nexant.com" TargetMode="External"/><Relationship Id="rId2" Type="http://schemas.openxmlformats.org/officeDocument/2006/relationships/hyperlink" Target="mailto:jschellenberg@nexant.com" TargetMode="Externa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Evaluation of 2015 SDG&amp;E Commercial Thermostat Program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2016 PLMA Spring </a:t>
            </a:r>
            <a:r>
              <a:rPr lang="en-US" dirty="0" smtClean="0"/>
              <a:t>Conference</a:t>
            </a:r>
          </a:p>
          <a:p>
            <a:r>
              <a:rPr lang="en-US" dirty="0" smtClean="0"/>
              <a:t>Smart Thermostat Interest Group Workshop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9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May 10, 2016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633967" y="4683761"/>
            <a:ext cx="5792476" cy="1151084"/>
          </a:xfrm>
        </p:spPr>
        <p:txBody>
          <a:bodyPr/>
          <a:lstStyle/>
          <a:p>
            <a:r>
              <a:rPr lang="en-US" dirty="0" smtClean="0"/>
              <a:t>Prepared by:</a:t>
            </a:r>
          </a:p>
          <a:p>
            <a:r>
              <a:rPr lang="en-US" dirty="0" smtClean="0"/>
              <a:t>Josh Schellenberg, Principal</a:t>
            </a:r>
          </a:p>
          <a:p>
            <a:r>
              <a:rPr lang="en-US" dirty="0" smtClean="0"/>
              <a:t>Dan Thompson, Project Analyst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4764321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relationship between weather and impacts was not detectable given the sample sizes and consecutive events.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DE07D-12F9-FF40-B07B-9B015B6B1FBE}" type="slidenum">
              <a:rPr lang="en-US" smtClean="0"/>
              <a:pPr/>
              <a:t>10</a:t>
            </a:fld>
            <a:endParaRPr lang="en-US" dirty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48037924"/>
              </p:ext>
            </p:extLst>
          </p:nvPr>
        </p:nvGraphicFramePr>
        <p:xfrm>
          <a:off x="955344" y="1305173"/>
          <a:ext cx="7325802" cy="49455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ounded Rectangle 3"/>
          <p:cNvSpPr/>
          <p:nvPr/>
        </p:nvSpPr>
        <p:spPr>
          <a:xfrm>
            <a:off x="2947916" y="5527343"/>
            <a:ext cx="3452884" cy="614150"/>
          </a:xfrm>
          <a:prstGeom prst="roundRect">
            <a:avLst/>
          </a:prstGeom>
          <a:noFill/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1910686" y="1897039"/>
            <a:ext cx="2074460" cy="846161"/>
          </a:xfrm>
          <a:prstGeom prst="round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Three of the four events were on consecutive days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027867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small number of thermostats installed in commercially-operated residences returned smaller and noisier impacts.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DE07D-12F9-FF40-B07B-9B015B6B1FBE}" type="slidenum">
              <a:rPr lang="en-US" smtClean="0"/>
              <a:pPr/>
              <a:t>11</a:t>
            </a:fld>
            <a:endParaRPr lang="en-US" dirty="0"/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53538527"/>
              </p:ext>
            </p:extLst>
          </p:nvPr>
        </p:nvGraphicFramePr>
        <p:xfrm>
          <a:off x="955344" y="1305172"/>
          <a:ext cx="7325802" cy="49209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6254609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The impact of the commercial thermostat program during SDG&amp;E and CAISO system peaks were 3.02 MW and 3.44 MW, respectively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SDG&amp;E system peak</a:t>
            </a:r>
          </a:p>
          <a:p>
            <a:pPr lvl="1"/>
            <a:r>
              <a:rPr lang="en-US" dirty="0" smtClean="0"/>
              <a:t>September 9</a:t>
            </a:r>
            <a:r>
              <a:rPr lang="en-US" baseline="30000" dirty="0" smtClean="0"/>
              <a:t>th</a:t>
            </a:r>
            <a:endParaRPr lang="en-US" dirty="0"/>
          </a:p>
          <a:p>
            <a:pPr lvl="1"/>
            <a:r>
              <a:rPr lang="en-US" dirty="0"/>
              <a:t>B</a:t>
            </a:r>
            <a:r>
              <a:rPr lang="en-US" dirty="0" smtClean="0"/>
              <a:t>etween 3 PM and 4 PM (3:43 PM)</a:t>
            </a:r>
          </a:p>
          <a:p>
            <a:pPr lvl="1"/>
            <a:r>
              <a:rPr lang="en-US" dirty="0" smtClean="0"/>
              <a:t>Commercial Thermostat impact: 3.02 MW</a:t>
            </a:r>
          </a:p>
          <a:p>
            <a:r>
              <a:rPr lang="en-US" dirty="0" smtClean="0"/>
              <a:t>CAISO system peak</a:t>
            </a:r>
          </a:p>
          <a:p>
            <a:pPr lvl="1"/>
            <a:r>
              <a:rPr lang="en-US" dirty="0" smtClean="0"/>
              <a:t>September 10</a:t>
            </a:r>
            <a:r>
              <a:rPr lang="en-US" baseline="30000" dirty="0" smtClean="0"/>
              <a:t>th</a:t>
            </a:r>
            <a:endParaRPr lang="en-US" dirty="0" smtClean="0"/>
          </a:p>
          <a:p>
            <a:pPr lvl="1"/>
            <a:r>
              <a:rPr lang="en-US" dirty="0" smtClean="0"/>
              <a:t>Between 4 PM and 5 PM (4:53 PM)</a:t>
            </a:r>
            <a:endParaRPr lang="en-US" dirty="0"/>
          </a:p>
          <a:p>
            <a:pPr lvl="1"/>
            <a:r>
              <a:rPr lang="en-US" dirty="0"/>
              <a:t>Commercial Thermostat impact: </a:t>
            </a:r>
            <a:r>
              <a:rPr lang="en-US" dirty="0" smtClean="0"/>
              <a:t>3.44 MW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DE07D-12F9-FF40-B07B-9B015B6B1FBE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4449729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Ex Ante Methodology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DE07D-12F9-FF40-B07B-9B015B6B1FBE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228303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 Ante impacts were calculated by combining 2015 per-thermostat impacts with Summer Saver weather sensitivity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48208" y="1313817"/>
            <a:ext cx="8339742" cy="4811454"/>
          </a:xfrm>
        </p:spPr>
        <p:txBody>
          <a:bodyPr>
            <a:normAutofit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en-US" dirty="0"/>
              <a:t>Ex post estimates were developed </a:t>
            </a:r>
            <a:r>
              <a:rPr lang="en-US" dirty="0" smtClean="0"/>
              <a:t>with </a:t>
            </a:r>
            <a:r>
              <a:rPr lang="en-US" dirty="0"/>
              <a:t>the key output being </a:t>
            </a:r>
            <a:r>
              <a:rPr lang="en-US" dirty="0" smtClean="0"/>
              <a:t>the average per-thermostat </a:t>
            </a:r>
            <a:r>
              <a:rPr lang="en-US" dirty="0"/>
              <a:t>impact (0.27 kW</a:t>
            </a:r>
            <a:r>
              <a:rPr lang="en-US" dirty="0" smtClean="0"/>
              <a:t>)</a:t>
            </a:r>
            <a:endParaRPr lang="en-US" dirty="0"/>
          </a:p>
          <a:p>
            <a:pPr marL="457200" lvl="0" indent="-457200">
              <a:buFont typeface="+mj-lt"/>
              <a:buAutoNum type="arabicPeriod"/>
            </a:pPr>
            <a:r>
              <a:rPr lang="en-US" dirty="0"/>
              <a:t>Regression models were estimated that relate hourly usage to </a:t>
            </a:r>
            <a:r>
              <a:rPr lang="en-US" dirty="0" smtClean="0"/>
              <a:t>weather</a:t>
            </a:r>
            <a:endParaRPr lang="en-US" dirty="0"/>
          </a:p>
          <a:p>
            <a:pPr marL="457200" lvl="0" indent="-457200">
              <a:buFont typeface="+mj-lt"/>
              <a:buAutoNum type="arabicPeriod"/>
            </a:pPr>
            <a:r>
              <a:rPr lang="en-US" dirty="0"/>
              <a:t>A regression model was estimated that </a:t>
            </a:r>
            <a:r>
              <a:rPr lang="en-US" dirty="0" smtClean="0"/>
              <a:t>relates </a:t>
            </a:r>
            <a:r>
              <a:rPr lang="en-US" dirty="0"/>
              <a:t>the </a:t>
            </a:r>
            <a:r>
              <a:rPr lang="en-US" dirty="0" smtClean="0"/>
              <a:t>Summer Saver 50</a:t>
            </a:r>
            <a:r>
              <a:rPr lang="en-US" dirty="0"/>
              <a:t>% cycling </a:t>
            </a:r>
            <a:r>
              <a:rPr lang="en-US" dirty="0" smtClean="0"/>
              <a:t>impacts to temperatures using five years of events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dirty="0" smtClean="0"/>
              <a:t>Summer Saver impacts were predicted for the ex ante weather scenarios using the model in step 3</a:t>
            </a:r>
            <a:endParaRPr lang="en-US" dirty="0"/>
          </a:p>
          <a:p>
            <a:pPr marL="457200" lvl="0" indent="-457200">
              <a:buFont typeface="+mj-lt"/>
              <a:buAutoNum type="arabicPeriod"/>
            </a:pPr>
            <a:r>
              <a:rPr lang="en-US" dirty="0"/>
              <a:t>The ratio of </a:t>
            </a:r>
            <a:r>
              <a:rPr lang="en-US" dirty="0" smtClean="0"/>
              <a:t>impacts </a:t>
            </a:r>
            <a:r>
              <a:rPr lang="en-US" dirty="0"/>
              <a:t>to weather observed in the Summer Saver program was applied to the </a:t>
            </a:r>
            <a:r>
              <a:rPr lang="en-US" dirty="0" smtClean="0"/>
              <a:t>per-thermostat </a:t>
            </a:r>
            <a:r>
              <a:rPr lang="en-US" dirty="0"/>
              <a:t>impact </a:t>
            </a:r>
            <a:r>
              <a:rPr lang="en-US" dirty="0" smtClean="0"/>
              <a:t>(step 1) for </a:t>
            </a:r>
            <a:r>
              <a:rPr lang="en-US" dirty="0"/>
              <a:t>the commercial thermostat </a:t>
            </a:r>
            <a:r>
              <a:rPr lang="en-US" dirty="0" smtClean="0"/>
              <a:t>program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DE07D-12F9-FF40-B07B-9B015B6B1FBE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554772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Enrollment Forecast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DE07D-12F9-FF40-B07B-9B015B6B1FBE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942328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Commercial Thermostat program is expected to grow by 17%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DE07D-12F9-FF40-B07B-9B015B6B1FBE}" type="slidenum">
              <a:rPr lang="en-US" smtClean="0"/>
              <a:pPr/>
              <a:t>16</a:t>
            </a:fld>
            <a:endParaRPr lang="en-US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90809247"/>
              </p:ext>
            </p:extLst>
          </p:nvPr>
        </p:nvGraphicFramePr>
        <p:xfrm>
          <a:off x="641011" y="1224492"/>
          <a:ext cx="7763250" cy="50399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1888523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Ex Ante Impacts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DE07D-12F9-FF40-B07B-9B015B6B1FBE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581635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20"/>
          </p:nvPr>
        </p:nvSpPr>
        <p:spPr/>
        <p:txBody>
          <a:bodyPr/>
          <a:lstStyle/>
          <a:p>
            <a:r>
              <a:rPr lang="en-US" dirty="0" smtClean="0"/>
              <a:t>The August CAISO   1-in-2 day is hotter than the August SDG&amp;E 1-in-2 day.</a:t>
            </a:r>
          </a:p>
          <a:p>
            <a:r>
              <a:rPr lang="en-US" dirty="0" smtClean="0"/>
              <a:t>The per-customer impact changes over time due to small changes in the customer mix.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per-customer impacts are expected to increase ~5%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6DE07D-12F9-FF40-B07B-9B015B6B1FBE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sz="quarter" idx="19"/>
            <p:extLst>
              <p:ext uri="{D42A27DB-BD31-4B8C-83A1-F6EECF244321}">
                <p14:modId xmlns:p14="http://schemas.microsoft.com/office/powerpoint/2010/main" val="3124261646"/>
              </p:ext>
            </p:extLst>
          </p:nvPr>
        </p:nvGraphicFramePr>
        <p:xfrm>
          <a:off x="450850" y="1314450"/>
          <a:ext cx="5437188" cy="4810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446025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20"/>
          </p:nvPr>
        </p:nvSpPr>
        <p:spPr/>
        <p:txBody>
          <a:bodyPr/>
          <a:lstStyle/>
          <a:p>
            <a:r>
              <a:rPr lang="en-US" dirty="0" smtClean="0"/>
              <a:t>The aggregate impact changes for the same reasons as above.</a:t>
            </a:r>
          </a:p>
          <a:p>
            <a:r>
              <a:rPr lang="en-US" dirty="0" smtClean="0"/>
              <a:t>It also changes due to increasing enrollment.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aggregate impacts are expected to increase by ~15%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6DE07D-12F9-FF40-B07B-9B015B6B1FBE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sz="quarter" idx="19"/>
            <p:extLst>
              <p:ext uri="{D42A27DB-BD31-4B8C-83A1-F6EECF244321}">
                <p14:modId xmlns:p14="http://schemas.microsoft.com/office/powerpoint/2010/main" val="2914851125"/>
              </p:ext>
            </p:extLst>
          </p:nvPr>
        </p:nvGraphicFramePr>
        <p:xfrm>
          <a:off x="450850" y="1314450"/>
          <a:ext cx="5437188" cy="4810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5048493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Program Overview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Ex Post Methodology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Ex Post Results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Ex Ante Methodology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Enrollment Forecast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Ex Ante Results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Additional Findings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Recommendations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DE07D-12F9-FF40-B07B-9B015B6B1FBE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57568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20"/>
          </p:nvPr>
        </p:nvSpPr>
        <p:spPr>
          <a:xfrm>
            <a:off x="450887" y="3878494"/>
            <a:ext cx="8235914" cy="2049694"/>
          </a:xfrm>
        </p:spPr>
        <p:txBody>
          <a:bodyPr/>
          <a:lstStyle/>
          <a:p>
            <a:r>
              <a:rPr lang="en-US" dirty="0" smtClean="0"/>
              <a:t>Aggregate ex post impacts increased by nearly 4.5 times from 2014 to 2015 due to:</a:t>
            </a:r>
          </a:p>
          <a:p>
            <a:pPr lvl="1"/>
            <a:r>
              <a:rPr lang="en-US" dirty="0" smtClean="0"/>
              <a:t>378% increase in enrolled thermostats</a:t>
            </a:r>
          </a:p>
          <a:p>
            <a:pPr lvl="1"/>
            <a:r>
              <a:rPr lang="en-US" dirty="0" smtClean="0"/>
              <a:t>1.2 degree increase in average event temperatures</a:t>
            </a:r>
          </a:p>
          <a:p>
            <a:r>
              <a:rPr lang="en-US" dirty="0" smtClean="0"/>
              <a:t>Ex Ante estimates for 2017 fell from the 2014 to the 2015 evaluation due to:</a:t>
            </a:r>
          </a:p>
          <a:p>
            <a:pPr lvl="1"/>
            <a:r>
              <a:rPr lang="en-US" dirty="0" smtClean="0"/>
              <a:t>18% drop in projected enrollment</a:t>
            </a:r>
          </a:p>
          <a:p>
            <a:pPr lvl="1"/>
            <a:r>
              <a:rPr lang="en-US" dirty="0" smtClean="0"/>
              <a:t>0.7 degree drop in average temperatures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aggregate ex post impacts increased while the 2017 ex ante impacts decreased from the 2014 evaluation to the 2015 evaluation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6DE07D-12F9-FF40-B07B-9B015B6B1FBE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21" name="Content Placeholder 20"/>
          <p:cNvGraphicFramePr>
            <a:graphicFrameLocks noGrp="1"/>
          </p:cNvGraphicFramePr>
          <p:nvPr>
            <p:ph sz="quarter" idx="19"/>
            <p:extLst>
              <p:ext uri="{D42A27DB-BD31-4B8C-83A1-F6EECF244321}">
                <p14:modId xmlns:p14="http://schemas.microsoft.com/office/powerpoint/2010/main" val="3783959472"/>
              </p:ext>
            </p:extLst>
          </p:nvPr>
        </p:nvGraphicFramePr>
        <p:xfrm>
          <a:off x="440019" y="1240370"/>
          <a:ext cx="8246781" cy="2496620"/>
        </p:xfrm>
        <a:graphic>
          <a:graphicData uri="http://schemas.openxmlformats.org/drawingml/2006/table">
            <a:tbl>
              <a:tblPr/>
              <a:tblGrid>
                <a:gridCol w="1435674"/>
                <a:gridCol w="1504505"/>
                <a:gridCol w="2280863"/>
                <a:gridCol w="2074187"/>
                <a:gridCol w="951552"/>
              </a:tblGrid>
              <a:tr h="499324"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Evaluation Year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Aggregate Impact (MW)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Thermostats Enrolled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Mean17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49932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Ex Post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3,282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82.9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932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12,422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84.1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932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Ex Ante (2017)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19,973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75.6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932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2.84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16,346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74.9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815285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Additional Findings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DE07D-12F9-FF40-B07B-9B015B6B1FBE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790467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2015 impacts per thermostat throughout the event hours were very similar for each load control strategy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DE07D-12F9-FF40-B07B-9B015B6B1FBE}" type="slidenum">
              <a:rPr lang="en-US" smtClean="0"/>
              <a:pPr/>
              <a:t>22</a:t>
            </a:fld>
            <a:endParaRPr lang="en-US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86199221"/>
              </p:ext>
            </p:extLst>
          </p:nvPr>
        </p:nvGraphicFramePr>
        <p:xfrm>
          <a:off x="1095375" y="1456249"/>
          <a:ext cx="6953250" cy="44148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1022175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Smart thermostats delivered the largest impacts for retail customers; hotels underperformed relative to other industries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DE07D-12F9-FF40-B07B-9B015B6B1FBE}" type="slidenum">
              <a:rPr lang="en-US" smtClean="0"/>
              <a:pPr/>
              <a:t>23</a:t>
            </a:fld>
            <a:endParaRPr lang="en-US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57465641"/>
              </p:ext>
            </p:extLst>
          </p:nvPr>
        </p:nvGraphicFramePr>
        <p:xfrm>
          <a:off x="440020" y="1224209"/>
          <a:ext cx="8246780" cy="50224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11" name="Straight Arrow Connector 10"/>
          <p:cNvCxnSpPr/>
          <p:nvPr/>
        </p:nvCxnSpPr>
        <p:spPr>
          <a:xfrm flipV="1">
            <a:off x="3956702" y="1915698"/>
            <a:ext cx="1068225" cy="1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1709159" y="2367185"/>
            <a:ext cx="911470" cy="2606467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ounded Rectangle 15"/>
          <p:cNvSpPr/>
          <p:nvPr/>
        </p:nvSpPr>
        <p:spPr>
          <a:xfrm>
            <a:off x="1572426" y="1435693"/>
            <a:ext cx="2384276" cy="931492"/>
          </a:xfrm>
          <a:prstGeom prst="round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There variance in performance across industries is </a:t>
            </a:r>
            <a:r>
              <a:rPr lang="en-US" dirty="0" smtClean="0"/>
              <a:t>high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520659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Energy savings ranged from 2% to 4% of whole-building electricity usage, 1.7 kWh per day per thermostat (620 kWh per year)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DE07D-12F9-FF40-B07B-9B015B6B1FBE}" type="slidenum">
              <a:rPr lang="en-US" smtClean="0"/>
              <a:pPr/>
              <a:t>24</a:t>
            </a:fld>
            <a:endParaRPr lang="en-US" dirty="0"/>
          </a:p>
        </p:txBody>
      </p:sp>
      <p:graphicFrame>
        <p:nvGraphicFramePr>
          <p:cNvPr id="9" name="Char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6657873"/>
              </p:ext>
            </p:extLst>
          </p:nvPr>
        </p:nvGraphicFramePr>
        <p:xfrm>
          <a:off x="1156770" y="1375801"/>
          <a:ext cx="6863232" cy="4980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4806522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Energy savings in the peak period (2-6 PM) during the summer on non-event weekdays by industry</a:t>
            </a:r>
            <a:endParaRPr lang="en-US" sz="24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DE07D-12F9-FF40-B07B-9B015B6B1FBE}" type="slidenum">
              <a:rPr lang="en-US" smtClean="0"/>
              <a:pPr/>
              <a:t>25</a:t>
            </a:fld>
            <a:endParaRPr lang="en-US" dirty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96843131"/>
              </p:ext>
            </p:extLst>
          </p:nvPr>
        </p:nvGraphicFramePr>
        <p:xfrm>
          <a:off x="440020" y="1206083"/>
          <a:ext cx="8157049" cy="51502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9" name="Straight Arrow Connector 8"/>
          <p:cNvCxnSpPr/>
          <p:nvPr/>
        </p:nvCxnSpPr>
        <p:spPr>
          <a:xfrm flipV="1">
            <a:off x="1555335" y="5136022"/>
            <a:ext cx="179461" cy="282012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3025211" y="3085033"/>
            <a:ext cx="188008" cy="709299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4486542" y="2367185"/>
            <a:ext cx="230737" cy="940037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6272613" y="2615013"/>
            <a:ext cx="145279" cy="393107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7776673" y="3426863"/>
            <a:ext cx="136733" cy="734939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069301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DE07D-12F9-FF40-B07B-9B015B6B1FBE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434573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Nexant, Inc.</a:t>
            </a:r>
            <a:br>
              <a:rPr lang="en-US" dirty="0"/>
            </a:br>
            <a:r>
              <a:rPr lang="en-US" dirty="0"/>
              <a:t>101 </a:t>
            </a:r>
            <a:r>
              <a:rPr lang="en-US" dirty="0" smtClean="0"/>
              <a:t>Second St</a:t>
            </a:r>
            <a:r>
              <a:rPr lang="en-US" dirty="0"/>
              <a:t>., </a:t>
            </a:r>
            <a:r>
              <a:rPr lang="en-US" dirty="0" smtClean="0"/>
              <a:t>10th </a:t>
            </a:r>
            <a:r>
              <a:rPr lang="en-US" dirty="0"/>
              <a:t>Floor</a:t>
            </a:r>
            <a:br>
              <a:rPr lang="en-US" dirty="0"/>
            </a:br>
            <a:r>
              <a:rPr lang="en-US" dirty="0"/>
              <a:t>San Francisco, CA </a:t>
            </a:r>
            <a:r>
              <a:rPr lang="en-US" dirty="0" smtClean="0"/>
              <a:t>94105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415-369-1000</a:t>
            </a:r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For comments or questions, contact: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Josh Schellenberg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Principal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>
                <a:hlinkClick r:id="rId2"/>
              </a:rPr>
              <a:t>jschellenberg@nexant.com</a:t>
            </a:r>
            <a:endParaRPr lang="en-US" dirty="0"/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Dan Thompson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Project Analyst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>
                <a:hlinkClick r:id="rId3"/>
              </a:rPr>
              <a:t>dthompson@nexant.com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DE07D-12F9-FF40-B07B-9B015B6B1FBE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01140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Program Overview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DE07D-12F9-FF40-B07B-9B015B6B1FBE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096718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San Diego Gas &amp; Electric (SDG&amp;E) Commercial Thermostat program is a growing AC load control program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48208" y="1313817"/>
            <a:ext cx="8339742" cy="4811454"/>
          </a:xfrm>
        </p:spPr>
        <p:txBody>
          <a:bodyPr>
            <a:normAutofit/>
          </a:bodyPr>
          <a:lstStyle/>
          <a:p>
            <a:r>
              <a:rPr lang="en-US" sz="1800" dirty="0" smtClean="0"/>
              <a:t>Smart thermostat installations are used for AC load control demand response in SDG&amp;E’s service territory</a:t>
            </a:r>
          </a:p>
          <a:p>
            <a:r>
              <a:rPr lang="en-US" sz="1800" dirty="0" smtClean="0"/>
              <a:t>1,243 small </a:t>
            </a:r>
            <a:r>
              <a:rPr lang="en-US" sz="1800" dirty="0"/>
              <a:t>and medium business (SMB) </a:t>
            </a:r>
            <a:r>
              <a:rPr lang="en-US" sz="1800" dirty="0" smtClean="0"/>
              <a:t>customers (11,292 thermostats) participated in 2015 DR events</a:t>
            </a:r>
          </a:p>
          <a:p>
            <a:r>
              <a:rPr lang="en-US" sz="1800" dirty="0" smtClean="0"/>
              <a:t>1,079 commercially managed residential customers (1,130 thermostats)</a:t>
            </a:r>
            <a:r>
              <a:rPr lang="en-US" sz="1800" dirty="0"/>
              <a:t> participated in 2015 DR </a:t>
            </a:r>
            <a:r>
              <a:rPr lang="en-US" sz="1800" dirty="0" smtClean="0"/>
              <a:t>events</a:t>
            </a:r>
          </a:p>
          <a:p>
            <a:r>
              <a:rPr lang="en-US" sz="1800" dirty="0" smtClean="0"/>
              <a:t>Two primary load control strategies:</a:t>
            </a:r>
          </a:p>
          <a:p>
            <a:pPr lvl="1"/>
            <a:r>
              <a:rPr lang="en-US" sz="1400" dirty="0" smtClean="0"/>
              <a:t>50% cycling</a:t>
            </a:r>
          </a:p>
          <a:p>
            <a:pPr lvl="1"/>
            <a:r>
              <a:rPr lang="en-US" sz="1400" dirty="0" smtClean="0"/>
              <a:t>4-degree setback</a:t>
            </a:r>
            <a:endParaRPr lang="en-US" sz="1400" dirty="0"/>
          </a:p>
          <a:p>
            <a:r>
              <a:rPr lang="en-US" sz="1800" dirty="0" smtClean="0"/>
              <a:t>Any participant can override the load control at any point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DE07D-12F9-FF40-B07B-9B015B6B1FBE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3197498"/>
              </p:ext>
            </p:extLst>
          </p:nvPr>
        </p:nvGraphicFramePr>
        <p:xfrm>
          <a:off x="1122834" y="5069393"/>
          <a:ext cx="6719588" cy="948786"/>
        </p:xfrm>
        <a:graphic>
          <a:graphicData uri="http://schemas.openxmlformats.org/drawingml/2006/table">
            <a:tbl>
              <a:tblPr/>
              <a:tblGrid>
                <a:gridCol w="1615008"/>
                <a:gridCol w="1476579"/>
                <a:gridCol w="1984153"/>
                <a:gridCol w="1643848"/>
              </a:tblGrid>
              <a:tr h="60489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Hours of Availability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Hours of Actual Use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Number of Available Dispatches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Number of Actual Dispatches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4389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 hours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 hours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 events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 events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665347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Ex Post Methodology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DE07D-12F9-FF40-B07B-9B015B6B1FBE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272320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0885" y="457832"/>
            <a:ext cx="8235915" cy="676706"/>
          </a:xfrm>
        </p:spPr>
        <p:txBody>
          <a:bodyPr/>
          <a:lstStyle/>
          <a:p>
            <a:r>
              <a:rPr lang="en-US" dirty="0" smtClean="0"/>
              <a:t>Impacts were estimated using matching with difference-in-differences regression and same-day adjustment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DE07D-12F9-FF40-B07B-9B015B6B1FBE}" type="slidenum">
              <a:rPr lang="en-US" smtClean="0"/>
              <a:pPr/>
              <a:t>6</a:t>
            </a:fld>
            <a:endParaRPr lang="en-US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1146524"/>
              </p:ext>
            </p:extLst>
          </p:nvPr>
        </p:nvGraphicFramePr>
        <p:xfrm>
          <a:off x="1206629" y="1199274"/>
          <a:ext cx="6286500" cy="5129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811836" y="4549965"/>
            <a:ext cx="3525398" cy="99151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en-US" dirty="0" smtClean="0"/>
              <a:t>The matching algorithm selects control customers with a similar load profile to participants.</a:t>
            </a:r>
            <a:endParaRPr lang="en-US" sz="1800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6220497" y="1744338"/>
            <a:ext cx="2794716" cy="98598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en-US" dirty="0" smtClean="0"/>
              <a:t>The regression adjusts for differences</a:t>
            </a:r>
            <a:r>
              <a:rPr lang="en-US" dirty="0"/>
              <a:t> </a:t>
            </a:r>
            <a:r>
              <a:rPr lang="en-US" dirty="0" smtClean="0"/>
              <a:t>remaining after matching.</a:t>
            </a:r>
            <a:endParaRPr lang="en-US" sz="1800" dirty="0" smtClean="0"/>
          </a:p>
        </p:txBody>
      </p:sp>
      <p:cxnSp>
        <p:nvCxnSpPr>
          <p:cNvPr id="12" name="Straight Arrow Connector 11"/>
          <p:cNvCxnSpPr/>
          <p:nvPr/>
        </p:nvCxnSpPr>
        <p:spPr>
          <a:xfrm flipH="1" flipV="1">
            <a:off x="4274545" y="2487976"/>
            <a:ext cx="1299990" cy="206199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0" idx="1"/>
          </p:cNvCxnSpPr>
          <p:nvPr/>
        </p:nvCxnSpPr>
        <p:spPr>
          <a:xfrm flipH="1">
            <a:off x="5574537" y="2237330"/>
            <a:ext cx="645960" cy="250646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295679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Ex Post Results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DE07D-12F9-FF40-B07B-9B015B6B1FBE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372380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average 2015 event day impact was 2.49 kW per customer and 0.27 kW per thermostat for commercial customers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DE07D-12F9-FF40-B07B-9B015B6B1FBE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1027" name="Picture 3" descr="C:\Users\dthompson\Desktop\Picture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95" y="1296378"/>
            <a:ext cx="7242175" cy="5053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968544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per thermostat impacts for commercial customers remained relatively constant in percent terms after the first event hour.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DE07D-12F9-FF40-B07B-9B015B6B1FBE}" type="slidenum">
              <a:rPr lang="en-US" smtClean="0"/>
              <a:pPr/>
              <a:t>9</a:t>
            </a:fld>
            <a:endParaRPr lang="en-US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94523726"/>
              </p:ext>
            </p:extLst>
          </p:nvPr>
        </p:nvGraphicFramePr>
        <p:xfrm>
          <a:off x="669425" y="1274396"/>
          <a:ext cx="7858126" cy="49825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2944681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exant PowerPoint Template">
  <a:themeElements>
    <a:clrScheme name="Nexant_PP">
      <a:dk1>
        <a:srgbClr val="464749"/>
      </a:dk1>
      <a:lt1>
        <a:sysClr val="window" lastClr="FFFFFF"/>
      </a:lt1>
      <a:dk2>
        <a:srgbClr val="0070CD"/>
      </a:dk2>
      <a:lt2>
        <a:srgbClr val="C7C9CB"/>
      </a:lt2>
      <a:accent1>
        <a:srgbClr val="0070CD"/>
      </a:accent1>
      <a:accent2>
        <a:srgbClr val="77BC1F"/>
      </a:accent2>
      <a:accent3>
        <a:srgbClr val="FB9E4C"/>
      </a:accent3>
      <a:accent4>
        <a:srgbClr val="5A5B5E"/>
      </a:accent4>
      <a:accent5>
        <a:srgbClr val="818386"/>
      </a:accent5>
      <a:accent6>
        <a:srgbClr val="FB9E4C"/>
      </a:accent6>
      <a:hlink>
        <a:srgbClr val="77BC1F"/>
      </a:hlink>
      <a:folHlink>
        <a:srgbClr val="77BC1F"/>
      </a:folHlink>
    </a:clrScheme>
    <a:fontScheme name="Nexant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noAutofit/>
      </a:bodyPr>
      <a:lstStyle>
        <a:defPPr>
          <a:defRPr sz="1800"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Nexant PowerPoint Template</Template>
  <TotalTime>2122</TotalTime>
  <Words>855</Words>
  <Application>Microsoft Office PowerPoint</Application>
  <PresentationFormat>Letter Paper (8.5x11 in)</PresentationFormat>
  <Paragraphs>161</Paragraphs>
  <Slides>27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Nexant PowerPoint Template</vt:lpstr>
      <vt:lpstr>Evaluation of 2015 SDG&amp;E Commercial Thermostat Program</vt:lpstr>
      <vt:lpstr>Overview</vt:lpstr>
      <vt:lpstr>Program Overview</vt:lpstr>
      <vt:lpstr>The San Diego Gas &amp; Electric (SDG&amp;E) Commercial Thermostat program is a growing AC load control program</vt:lpstr>
      <vt:lpstr>Ex Post Methodology</vt:lpstr>
      <vt:lpstr>Impacts were estimated using matching with difference-in-differences regression and same-day adjustment</vt:lpstr>
      <vt:lpstr>Ex Post Results</vt:lpstr>
      <vt:lpstr>The average 2015 event day impact was 2.49 kW per customer and 0.27 kW per thermostat for commercial customers</vt:lpstr>
      <vt:lpstr>The per thermostat impacts for commercial customers remained relatively constant in percent terms after the first event hour.</vt:lpstr>
      <vt:lpstr>The relationship between weather and impacts was not detectable given the sample sizes and consecutive events.</vt:lpstr>
      <vt:lpstr>A small number of thermostats installed in commercially-operated residences returned smaller and noisier impacts.</vt:lpstr>
      <vt:lpstr>The impact of the commercial thermostat program during SDG&amp;E and CAISO system peaks were 3.02 MW and 3.44 MW, respectively</vt:lpstr>
      <vt:lpstr>Ex Ante Methodology</vt:lpstr>
      <vt:lpstr>Ex Ante impacts were calculated by combining 2015 per-thermostat impacts with Summer Saver weather sensitivity</vt:lpstr>
      <vt:lpstr>Enrollment Forecast</vt:lpstr>
      <vt:lpstr>The Commercial Thermostat program is expected to grow by 17%</vt:lpstr>
      <vt:lpstr>Ex Ante Impacts</vt:lpstr>
      <vt:lpstr>The per-customer impacts are expected to increase ~5%</vt:lpstr>
      <vt:lpstr>The aggregate impacts are expected to increase by ~15%</vt:lpstr>
      <vt:lpstr>The aggregate ex post impacts increased while the 2017 ex ante impacts decreased from the 2014 evaluation to the 2015 evaluation</vt:lpstr>
      <vt:lpstr>Additional Findings</vt:lpstr>
      <vt:lpstr>2015 impacts per thermostat throughout the event hours were very similar for each load control strategy</vt:lpstr>
      <vt:lpstr>Smart thermostats delivered the largest impacts for retail customers; hotels underperformed relative to other industries</vt:lpstr>
      <vt:lpstr>Energy savings ranged from 2% to 4% of whole-building electricity usage, 1.7 kWh per day per thermostat (620 kWh per year)</vt:lpstr>
      <vt:lpstr>Energy savings in the peak period (2-6 PM) during the summer on non-event weekdays by industry</vt:lpstr>
      <vt:lpstr>Discussion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&lt;Title&gt;</dc:title>
  <dc:creator>Thompson, Dan</dc:creator>
  <cp:lastModifiedBy>Chow, Dorris</cp:lastModifiedBy>
  <cp:revision>91</cp:revision>
  <dcterms:created xsi:type="dcterms:W3CDTF">2016-04-14T21:46:24Z</dcterms:created>
  <dcterms:modified xsi:type="dcterms:W3CDTF">2016-05-06T20:25:09Z</dcterms:modified>
</cp:coreProperties>
</file>