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3"/>
  </p:notesMasterIdLst>
  <p:sldIdLst>
    <p:sldId id="481" r:id="rId8"/>
    <p:sldId id="467" r:id="rId9"/>
    <p:sldId id="482" r:id="rId10"/>
    <p:sldId id="483" r:id="rId11"/>
    <p:sldId id="485" r:id="rId12"/>
    <p:sldId id="488" r:id="rId13"/>
    <p:sldId id="484" r:id="rId14"/>
    <p:sldId id="487" r:id="rId15"/>
    <p:sldId id="453" r:id="rId16"/>
    <p:sldId id="490" r:id="rId17"/>
    <p:sldId id="492" r:id="rId18"/>
    <p:sldId id="494" r:id="rId19"/>
    <p:sldId id="496" r:id="rId20"/>
    <p:sldId id="498" r:id="rId21"/>
    <p:sldId id="50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old Dittmer" initials="H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00A44A"/>
    <a:srgbClr val="00BC55"/>
    <a:srgbClr val="00863D"/>
    <a:srgbClr val="00CC00"/>
    <a:srgbClr val="00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8" autoAdjust="0"/>
    <p:restoredTop sz="75940" autoAdjust="0"/>
  </p:normalViewPr>
  <p:slideViewPr>
    <p:cSldViewPr>
      <p:cViewPr varScale="1">
        <p:scale>
          <a:sx n="70" d="100"/>
          <a:sy n="70" d="100"/>
        </p:scale>
        <p:origin x="-1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2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30"/>
    </p:cViewPr>
  </p:sorterViewPr>
  <p:notesViewPr>
    <p:cSldViewPr>
      <p:cViewPr varScale="1">
        <p:scale>
          <a:sx n="52" d="100"/>
          <a:sy n="52" d="100"/>
        </p:scale>
        <p:origin x="-227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48" tIns="46574" rIns="93148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48" tIns="46574" rIns="93148" bIns="46574" rtlCol="0"/>
          <a:lstStyle>
            <a:lvl1pPr algn="r">
              <a:defRPr sz="1200"/>
            </a:lvl1pPr>
          </a:lstStyle>
          <a:p>
            <a:fld id="{E6D41C1D-A6DA-4CF3-BA0C-40A99C1C3C76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4" rIns="93148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8" tIns="46574" rIns="93148" bIns="465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48" tIns="46574" rIns="93148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48" tIns="46574" rIns="93148" bIns="46574" rtlCol="0" anchor="b"/>
          <a:lstStyle>
            <a:lvl1pPr algn="r">
              <a:defRPr sz="1200"/>
            </a:lvl1pPr>
          </a:lstStyle>
          <a:p>
            <a:fld id="{7332EFF3-E0A5-4B2E-B743-124A746EED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6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EFF3-E0A5-4B2E-B743-124A746EED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95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6236-D655-4975-B447-EC573D77035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06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8084" indent="-2838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5515" indent="-2271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9720" indent="-2271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3928" indent="-2271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8136" indent="-22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340" indent="-22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546" indent="-22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0753" indent="-22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12ABDC-5413-400A-B662-79AB1828C9C0}" type="slidenum">
              <a:rPr lang="en-US" smtClean="0">
                <a:solidFill>
                  <a:prstClr val="black"/>
                </a:solidFill>
              </a:rPr>
              <a:pPr eaLnBrk="1" hangingPunct="1"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EFF3-E0A5-4B2E-B743-124A746EED6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EFF3-E0A5-4B2E-B743-124A746EED6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EFF3-E0A5-4B2E-B743-124A746EED6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EFF3-E0A5-4B2E-B743-124A746EED6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EFF3-E0A5-4B2E-B743-124A746EED6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EFF3-E0A5-4B2E-B743-124A746EED6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EFF3-E0A5-4B2E-B743-124A746EED6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155DE-B130-408A-AF20-8A3BB95E9187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D79A-57B7-4344-98CB-02B97D23FB6D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9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2CE4-ED5D-46D9-98E7-C431D628C4C9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1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AFB7-F64E-41EE-A330-A760745CBCE4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64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7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7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3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4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05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4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87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7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0332-0706-4EA4-8DED-FE4FC48DAF4B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7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90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6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97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4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2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7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5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1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56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7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5C1F-EE25-4459-8ADC-F8033D4518D3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9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94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01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91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47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8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1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96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34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7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15BC-4EB8-414B-8E5C-6FE315FFF870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8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59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35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18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92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50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9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5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1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860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7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5233-9B93-46AB-8B3F-7D62552B00D5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553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636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57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14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55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13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567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0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1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7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622C-FE58-4CE1-92A5-C835F9631104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549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297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60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64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44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72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241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32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6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3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8729-845C-4A9B-8DD5-911F6F4E10E2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713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313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208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135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520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66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779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24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7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78C0-0998-4B7F-B15B-368A9CA8EAFA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11C4-C007-4BED-A2CA-3B84D63F9793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6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8866-40D8-4835-9328-76A0D356D211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 and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E4F1-8AD2-46B2-8D9B-E9A9E7A55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9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4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2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2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4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4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4/6/2016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2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re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ddavie@Wellhead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609600"/>
            <a:ext cx="8423275" cy="5638799"/>
          </a:xfrm>
        </p:spPr>
        <p:txBody>
          <a:bodyPr lIns="0" tIns="0" rIns="0" bIns="0">
            <a:normAutofit lnSpcReduction="10000"/>
          </a:bodyPr>
          <a:lstStyle/>
          <a:p>
            <a:pPr indent="0" algn="ctr">
              <a:buNone/>
            </a:pPr>
            <a:endParaRPr lang="en-US" sz="1800" dirty="0" smtClean="0"/>
          </a:p>
          <a:p>
            <a:pPr indent="0" algn="ctr">
              <a:spcBef>
                <a:spcPts val="3000"/>
              </a:spcBef>
              <a:buNone/>
            </a:pPr>
            <a:r>
              <a:rPr lang="en-US" sz="6500" b="1" dirty="0" smtClean="0">
                <a:solidFill>
                  <a:srgbClr val="0070C0"/>
                </a:solidFill>
              </a:rPr>
              <a:t>Planning for Operations Flexibility</a:t>
            </a:r>
          </a:p>
          <a:p>
            <a:pPr indent="0" algn="ctr">
              <a:spcBef>
                <a:spcPts val="1800"/>
              </a:spcBef>
              <a:buNone/>
            </a:pPr>
            <a:endParaRPr lang="en-US" sz="3900" b="1" dirty="0" smtClean="0"/>
          </a:p>
          <a:p>
            <a:pPr indent="0" algn="ctr">
              <a:spcBef>
                <a:spcPts val="1800"/>
              </a:spcBef>
              <a:buNone/>
            </a:pPr>
            <a:r>
              <a:rPr lang="en-US" sz="3900" b="1" dirty="0" smtClean="0"/>
              <a:t>Understanding Intra-Hour Needs is Critical</a:t>
            </a:r>
          </a:p>
          <a:p>
            <a:pPr indent="0" algn="ctr">
              <a:buNone/>
            </a:pPr>
            <a:endParaRPr lang="en-US" sz="3600" b="1" dirty="0" smtClean="0"/>
          </a:p>
          <a:p>
            <a:pPr indent="0" algn="ctr">
              <a:buNone/>
            </a:pPr>
            <a:r>
              <a:rPr lang="en-US" sz="1900" b="1" dirty="0" smtClean="0"/>
              <a:t>April 5, 2016</a:t>
            </a:r>
            <a:endParaRPr lang="en-US" sz="18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415925" y="6282508"/>
            <a:ext cx="8312150" cy="390203"/>
            <a:chOff x="415925" y="6328907"/>
            <a:chExt cx="8312150" cy="390203"/>
          </a:xfrm>
        </p:grpSpPr>
        <p:sp>
          <p:nvSpPr>
            <p:cNvPr id="26" name="Line 2"/>
            <p:cNvSpPr>
              <a:spLocks noChangeShapeType="1"/>
            </p:cNvSpPr>
            <p:nvPr/>
          </p:nvSpPr>
          <p:spPr bwMode="auto">
            <a:xfrm>
              <a:off x="415925" y="6328907"/>
              <a:ext cx="8312150" cy="0"/>
            </a:xfrm>
            <a:prstGeom prst="line">
              <a:avLst/>
            </a:prstGeom>
            <a:noFill/>
            <a:ln w="38100" cmpd="dbl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 dirty="0"/>
            </a:p>
          </p:txBody>
        </p:sp>
        <p:pic>
          <p:nvPicPr>
            <p:cNvPr id="27" name="Picture 2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434630"/>
              <a:ext cx="1889760" cy="28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2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6134416" cy="1295400"/>
          </a:xfrm>
        </p:spPr>
        <p:txBody>
          <a:bodyPr/>
          <a:lstStyle/>
          <a:p>
            <a:r>
              <a:rPr lang="en-US" sz="2200" dirty="0" smtClean="0"/>
              <a:t>CPUC RA Workshop</a:t>
            </a:r>
          </a:p>
          <a:p>
            <a:r>
              <a:rPr lang="en-US" sz="2200" dirty="0" smtClean="0"/>
              <a:t>April 5, 2016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2971800" y="5791200"/>
            <a:ext cx="601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 marL="457200" lvl="1" indent="0" algn="r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i="1" dirty="0" smtClean="0">
                <a:solidFill>
                  <a:prstClr val="white"/>
                </a:solidFill>
              </a:rPr>
              <a:t>Nick </a:t>
            </a:r>
            <a:r>
              <a:rPr lang="en-US" sz="2000" i="1" dirty="0" err="1" smtClean="0">
                <a:solidFill>
                  <a:prstClr val="white"/>
                </a:solidFill>
              </a:rPr>
              <a:t>Schlag</a:t>
            </a:r>
            <a:r>
              <a:rPr lang="en-US" sz="2000" i="1" dirty="0" smtClean="0">
                <a:solidFill>
                  <a:prstClr val="white"/>
                </a:solidFill>
              </a:rPr>
              <a:t>, Managing Consultant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400" y="2046718"/>
            <a:ext cx="6400800" cy="1470025"/>
            <a:chOff x="1282700" y="1981200"/>
            <a:chExt cx="7321550" cy="14700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700" y="2563812"/>
              <a:ext cx="317500" cy="304800"/>
            </a:xfrm>
            <a:prstGeom prst="rect">
              <a:avLst/>
            </a:prstGeom>
            <a:noFill/>
            <a:ln w="9525">
              <a:solidFill>
                <a:srgbClr val="1359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white">
            <a:xfrm>
              <a:off x="1676400" y="1981200"/>
              <a:ext cx="692785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Verdana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Verdana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Verdana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Verdana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r>
                <a:rPr lang="en-US" sz="3200" kern="0" dirty="0" smtClean="0">
                  <a:solidFill>
                    <a:prstClr val="white"/>
                  </a:solidFill>
                </a:rPr>
                <a:t>RPS Calculator Net Load Shapes</a:t>
              </a:r>
              <a:endParaRPr lang="en-US" sz="3200" kern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40012"/>
            <a:ext cx="317500" cy="304800"/>
          </a:xfrm>
          <a:prstGeom prst="rect">
            <a:avLst/>
          </a:prstGeom>
          <a:noFill/>
          <a:ln w="9525">
            <a:solidFill>
              <a:srgbClr val="135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white">
          <a:xfrm>
            <a:off x="1066800" y="2095930"/>
            <a:ext cx="6629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Valuation in RPS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RPS Calculator’s resource selection algorithm is based on the “net market value” formulation used in Least Cost, Best Fit</a:t>
            </a:r>
          </a:p>
          <a:p>
            <a:r>
              <a:rPr lang="en-US" dirty="0" smtClean="0"/>
              <a:t>Energy value and curtailment cost are evaluated endogenously by calculating net load shapes within the Calculator based on the evolving portfolio</a:t>
            </a:r>
            <a:endParaRPr lang="en-US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4876800" y="1524000"/>
            <a:ext cx="3962400" cy="4953000"/>
          </a:xfrm>
          <a:prstGeom prst="roundRect">
            <a:avLst>
              <a:gd name="adj" fmla="val 7019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005070"/>
                </a:solidFill>
                <a:latin typeface="Calibri" panose="020F0502020204030204" pitchFamily="34" charset="0"/>
              </a:rPr>
              <a:t>RPS Calculator Valuation Framework</a:t>
            </a:r>
            <a:endParaRPr lang="en-US" b="1" dirty="0">
              <a:solidFill>
                <a:srgbClr val="00507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671358" y="1992243"/>
            <a:ext cx="2895600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prstClr val="white"/>
                </a:solidFill>
              </a:rPr>
              <a:t>Levelized</a:t>
            </a:r>
            <a:r>
              <a:rPr lang="en-US" sz="1600" dirty="0">
                <a:solidFill>
                  <a:prstClr val="white"/>
                </a:solidFill>
              </a:rPr>
              <a:t> Cost of Energy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671358" y="2618368"/>
            <a:ext cx="2895600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Transmission Cost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664013" y="3227968"/>
            <a:ext cx="2895600" cy="5334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alibri" panose="020F0502020204030204" pitchFamily="34" charset="0"/>
              </a:rPr>
              <a:t>Capacity Value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661259" y="3837568"/>
            <a:ext cx="2895600" cy="5334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alibri" panose="020F0502020204030204" pitchFamily="34" charset="0"/>
              </a:rPr>
              <a:t>Energy Value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678285" y="5781681"/>
            <a:ext cx="2895600" cy="5303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Net Resource Cost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5006340" y="5715000"/>
            <a:ext cx="3567545" cy="0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</a:ln>
          <a:effectLst/>
        </p:spPr>
      </p:cxnSp>
      <p:sp>
        <p:nvSpPr>
          <p:cNvPr id="69" name="Rounded Rectangle 68"/>
          <p:cNvSpPr/>
          <p:nvPr/>
        </p:nvSpPr>
        <p:spPr>
          <a:xfrm>
            <a:off x="5661259" y="5083314"/>
            <a:ext cx="2895600" cy="5334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alibri" panose="020F0502020204030204" pitchFamily="34" charset="0"/>
              </a:rPr>
              <a:t>Integration </a:t>
            </a:r>
            <a:r>
              <a:rPr lang="en-US" kern="0" dirty="0" smtClean="0">
                <a:solidFill>
                  <a:prstClr val="white"/>
                </a:solidFill>
                <a:latin typeface="Calibri" panose="020F0502020204030204" pitchFamily="34" charset="0"/>
              </a:rPr>
              <a:t>Cost</a:t>
            </a:r>
            <a:endParaRPr lang="en-US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38420" y="3739282"/>
            <a:ext cx="47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85F31"/>
                </a:solidFill>
                <a:latin typeface="Calibri" panose="020F0502020204030204" pitchFamily="34" charset="0"/>
              </a:rPr>
              <a:t>−</a:t>
            </a:r>
            <a:endParaRPr lang="en-US" sz="4000" b="1" dirty="0">
              <a:solidFill>
                <a:srgbClr val="E85F3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38420" y="5692914"/>
            <a:ext cx="47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85F31"/>
                </a:solidFill>
                <a:latin typeface="Calibri" panose="020F0502020204030204" pitchFamily="34" charset="0"/>
              </a:rPr>
              <a:t>=</a:t>
            </a:r>
            <a:endParaRPr lang="en-US" sz="4000" b="1" dirty="0">
              <a:solidFill>
                <a:srgbClr val="E85F31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38420" y="3075568"/>
            <a:ext cx="47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85F31"/>
                </a:solidFill>
                <a:latin typeface="Calibri" panose="020F0502020204030204" pitchFamily="34" charset="0"/>
              </a:rPr>
              <a:t>−</a:t>
            </a:r>
            <a:endParaRPr lang="en-US" sz="4000" b="1" dirty="0">
              <a:solidFill>
                <a:srgbClr val="E85F31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37521" y="4930914"/>
            <a:ext cx="47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85F31"/>
                </a:solidFill>
                <a:latin typeface="Calibri" panose="020F0502020204030204" pitchFamily="34" charset="0"/>
              </a:rPr>
              <a:t>+</a:t>
            </a:r>
            <a:endParaRPr lang="en-US" sz="4000" b="1" dirty="0">
              <a:solidFill>
                <a:srgbClr val="E85F3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38420" y="2525643"/>
            <a:ext cx="47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85F31"/>
                </a:solidFill>
                <a:latin typeface="Calibri" panose="020F0502020204030204" pitchFamily="34" charset="0"/>
              </a:rPr>
              <a:t>+</a:t>
            </a:r>
            <a:endParaRPr lang="en-US" sz="4000" b="1" dirty="0">
              <a:solidFill>
                <a:srgbClr val="E85F3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37521" y="1905000"/>
            <a:ext cx="47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85F31"/>
                </a:solidFill>
                <a:latin typeface="Calibri" panose="020F0502020204030204" pitchFamily="34" charset="0"/>
              </a:rPr>
              <a:t>+</a:t>
            </a:r>
            <a:endParaRPr lang="en-US" sz="4000" b="1" dirty="0">
              <a:solidFill>
                <a:srgbClr val="E85F3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661259" y="4447168"/>
            <a:ext cx="2895600" cy="5334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alibri" panose="020F0502020204030204" pitchFamily="34" charset="0"/>
              </a:rPr>
              <a:t>Curtailment Cost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37521" y="4359925"/>
            <a:ext cx="47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85F31"/>
                </a:solidFill>
                <a:latin typeface="Calibri" panose="020F0502020204030204" pitchFamily="34" charset="0"/>
              </a:rPr>
              <a:t>+</a:t>
            </a:r>
            <a:endParaRPr lang="en-US" sz="4000" b="1" dirty="0">
              <a:solidFill>
                <a:srgbClr val="E85F3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Average Net Load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shapes adjusted in each year to capture growing penetration of behind-the-meter solar PV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9375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3748007"/>
            <a:ext cx="13716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Behind-the-meter solar PV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Average Net Load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renewable production shapes subtracted from load net of BTM PV to yield net load shape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9375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76600" y="3748007"/>
            <a:ext cx="13716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Behind-the-meter solar PV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5486400"/>
            <a:ext cx="1676400" cy="38100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&amp; contracted 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Average Net Load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of net load adjusts as RPS Calculator adds resources to the portfolio to meet policy goals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9375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76600" y="3748007"/>
            <a:ext cx="13716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Behind-the-meter solar PV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5638800"/>
            <a:ext cx="1676400" cy="38100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RPS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renewables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828800"/>
            <a:ext cx="5867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Thank You!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276600"/>
            <a:ext cx="6172200" cy="2362200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600" dirty="0" smtClean="0">
                <a:latin typeface="+mj-lt"/>
              </a:rPr>
              <a:t>Energy and Environmental Economics, Inc. (E3)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101 Montgomery Street, Suite 1600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San Francisco, CA 94104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Tel 415-391-5100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Web </a:t>
            </a:r>
            <a:r>
              <a:rPr lang="en-US" sz="1600" dirty="0" smtClean="0">
                <a:solidFill>
                  <a:srgbClr val="BBE0E3"/>
                </a:solidFill>
                <a:latin typeface="+mj-lt"/>
                <a:hlinkClick r:id="rId3"/>
              </a:rPr>
              <a:t>http://www.ethree.com</a:t>
            </a:r>
            <a:endParaRPr lang="en-US" sz="1600" dirty="0" smtClean="0">
              <a:solidFill>
                <a:srgbClr val="BBE0E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7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9" y="274638"/>
            <a:ext cx="8347075" cy="71596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Why We </a:t>
            </a:r>
            <a:r>
              <a:rPr lang="en-US" dirty="0" smtClean="0"/>
              <a:t>Were Concerned</a:t>
            </a:r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15925" y="914400"/>
            <a:ext cx="8312150" cy="0"/>
          </a:xfrm>
          <a:prstGeom prst="line">
            <a:avLst/>
          </a:prstGeom>
          <a:noFill/>
          <a:ln w="38100" cmpd="dbl">
            <a:solidFill>
              <a:srgbClr val="0099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403225" y="1142999"/>
            <a:ext cx="8380412" cy="5139509"/>
          </a:xfrm>
        </p:spPr>
        <p:txBody>
          <a:bodyPr lIns="0" tIns="0" rIns="0" bIns="0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Increasingly steep, volatile, and uncertain ramps are correlated with renewables penetration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The over-generation problems the CAISO has identified will likely occur well before 2024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The system is operated on an intra-hourly basis and no analysis has looked at this level of granularity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If not managed, over-generation is a reliability problem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This changed planning paradigm has not been evaluated for the years between 2016 and 2024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5925" y="6282508"/>
            <a:ext cx="8312150" cy="390203"/>
            <a:chOff x="415925" y="6328907"/>
            <a:chExt cx="8312150" cy="390203"/>
          </a:xfrm>
        </p:grpSpPr>
        <p:sp>
          <p:nvSpPr>
            <p:cNvPr id="14" name="Line 2"/>
            <p:cNvSpPr>
              <a:spLocks noChangeShapeType="1"/>
            </p:cNvSpPr>
            <p:nvPr/>
          </p:nvSpPr>
          <p:spPr bwMode="auto">
            <a:xfrm>
              <a:off x="415925" y="6328907"/>
              <a:ext cx="8312150" cy="0"/>
            </a:xfrm>
            <a:prstGeom prst="line">
              <a:avLst/>
            </a:prstGeom>
            <a:noFill/>
            <a:ln w="38100" cmpd="dbl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 dirty="0"/>
            </a:p>
          </p:txBody>
        </p:sp>
        <p:pic>
          <p:nvPicPr>
            <p:cNvPr id="15" name="Picture 1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434630"/>
              <a:ext cx="1889760" cy="28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1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9" y="274638"/>
            <a:ext cx="8347075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15925" y="914400"/>
            <a:ext cx="8312150" cy="0"/>
          </a:xfrm>
          <a:prstGeom prst="line">
            <a:avLst/>
          </a:prstGeom>
          <a:noFill/>
          <a:ln w="38100" cmpd="dbl">
            <a:solidFill>
              <a:srgbClr val="0099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403225" y="1066799"/>
            <a:ext cx="8380412" cy="5215709"/>
          </a:xfrm>
        </p:spPr>
        <p:txBody>
          <a:bodyPr lIns="0" tIns="0" rIns="0" bIns="0"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Analyzed the system in a way that closely represents how the CAISO operates the markets and the system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Sequential operating decisions are made based on generator characteristics starting with day-ahead forecasts and ending with real-time system operation which includes dealing with forecast uncertainty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Used data that had 5-minute granularity (this required using data for 2019)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Used </a:t>
            </a:r>
            <a:r>
              <a:rPr lang="en-US" sz="2800" dirty="0" err="1" smtClean="0"/>
              <a:t>NREL</a:t>
            </a:r>
            <a:r>
              <a:rPr lang="en-US" sz="2800" dirty="0" smtClean="0"/>
              <a:t> renewable profiles of historical day-ahead and real-time generation to account for forecast error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Energy Exemplar used </a:t>
            </a:r>
            <a:r>
              <a:rPr lang="en-US" sz="2800" dirty="0" err="1" smtClean="0"/>
              <a:t>PLEXOS</a:t>
            </a:r>
            <a:r>
              <a:rPr lang="en-US" sz="2800" dirty="0" smtClean="0"/>
              <a:t> in a sequential simulation approach to reflect generator characteristics and forecast error as you go from the day ahead to real time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Started with hourly simulation then did a 5-minute simulation that only allowed commitment changes to fast start units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5925" y="6282508"/>
            <a:ext cx="8312150" cy="390203"/>
            <a:chOff x="415925" y="6328907"/>
            <a:chExt cx="8312150" cy="390203"/>
          </a:xfrm>
        </p:grpSpPr>
        <p:sp>
          <p:nvSpPr>
            <p:cNvPr id="14" name="Line 2"/>
            <p:cNvSpPr>
              <a:spLocks noChangeShapeType="1"/>
            </p:cNvSpPr>
            <p:nvPr/>
          </p:nvSpPr>
          <p:spPr bwMode="auto">
            <a:xfrm>
              <a:off x="415925" y="6328907"/>
              <a:ext cx="8312150" cy="0"/>
            </a:xfrm>
            <a:prstGeom prst="line">
              <a:avLst/>
            </a:prstGeom>
            <a:noFill/>
            <a:ln w="38100" cmpd="dbl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 dirty="0"/>
            </a:p>
          </p:txBody>
        </p:sp>
        <p:pic>
          <p:nvPicPr>
            <p:cNvPr id="15" name="Picture 1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434630"/>
              <a:ext cx="1889760" cy="28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2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9" y="274638"/>
            <a:ext cx="8347075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The Numeric Results</a:t>
            </a:r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15925" y="914400"/>
            <a:ext cx="8312150" cy="0"/>
          </a:xfrm>
          <a:prstGeom prst="line">
            <a:avLst/>
          </a:prstGeom>
          <a:noFill/>
          <a:ln w="38100" cmpd="dbl">
            <a:solidFill>
              <a:srgbClr val="0099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15925" y="6282508"/>
            <a:ext cx="8312150" cy="390203"/>
            <a:chOff x="415925" y="6328907"/>
            <a:chExt cx="8312150" cy="390203"/>
          </a:xfrm>
        </p:grpSpPr>
        <p:sp>
          <p:nvSpPr>
            <p:cNvPr id="16" name="Line 2"/>
            <p:cNvSpPr>
              <a:spLocks noChangeShapeType="1"/>
            </p:cNvSpPr>
            <p:nvPr/>
          </p:nvSpPr>
          <p:spPr bwMode="auto">
            <a:xfrm>
              <a:off x="415925" y="6328907"/>
              <a:ext cx="8312150" cy="0"/>
            </a:xfrm>
            <a:prstGeom prst="line">
              <a:avLst/>
            </a:prstGeom>
            <a:noFill/>
            <a:ln w="38100" cmpd="dbl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 dirty="0"/>
            </a:p>
          </p:txBody>
        </p:sp>
        <p:pic>
          <p:nvPicPr>
            <p:cNvPr id="23" name="Picture 2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434630"/>
              <a:ext cx="1889760" cy="284480"/>
            </a:xfrm>
            <a:prstGeom prst="rect">
              <a:avLst/>
            </a:prstGeom>
          </p:spPr>
        </p:pic>
      </p:grp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7" y="1066800"/>
            <a:ext cx="8186373" cy="504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694" y="304800"/>
            <a:ext cx="8347075" cy="715962"/>
          </a:xfrm>
        </p:spPr>
        <p:txBody>
          <a:bodyPr>
            <a:noAutofit/>
          </a:bodyPr>
          <a:lstStyle/>
          <a:p>
            <a:pPr algn="l"/>
            <a:r>
              <a:rPr lang="en-US" sz="4200" dirty="0" smtClean="0"/>
              <a:t>The CAISO’s Over-Generation Results</a:t>
            </a:r>
            <a:endParaRPr lang="en-US" sz="4200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15925" y="914400"/>
            <a:ext cx="8312150" cy="0"/>
          </a:xfrm>
          <a:prstGeom prst="line">
            <a:avLst/>
          </a:prstGeom>
          <a:noFill/>
          <a:ln w="38100" cmpd="dbl">
            <a:solidFill>
              <a:srgbClr val="0099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381794" y="1066800"/>
            <a:ext cx="8380412" cy="4606108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sz="2800" dirty="0" smtClean="0"/>
              <a:t> </a:t>
            </a:r>
            <a:endParaRPr lang="en-US" sz="1600" b="1" u="sng" dirty="0"/>
          </a:p>
        </p:txBody>
      </p:sp>
      <p:pic>
        <p:nvPicPr>
          <p:cNvPr id="14" name="Picture 2" descr="C:\Users\dpeters\AppData\Local\Microsoft\Windows\Temporary Internet Files\Content.Outlook\CPAT19YB\40percentRPSscenari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143000"/>
            <a:ext cx="8194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15925" y="6282508"/>
            <a:ext cx="8312150" cy="390203"/>
            <a:chOff x="415925" y="6328907"/>
            <a:chExt cx="8312150" cy="390203"/>
          </a:xfrm>
        </p:grpSpPr>
        <p:sp>
          <p:nvSpPr>
            <p:cNvPr id="23" name="Line 2"/>
            <p:cNvSpPr>
              <a:spLocks noChangeShapeType="1"/>
            </p:cNvSpPr>
            <p:nvPr/>
          </p:nvSpPr>
          <p:spPr bwMode="auto">
            <a:xfrm>
              <a:off x="415925" y="6328907"/>
              <a:ext cx="8312150" cy="0"/>
            </a:xfrm>
            <a:prstGeom prst="line">
              <a:avLst/>
            </a:prstGeom>
            <a:noFill/>
            <a:ln w="38100" cmpd="dbl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 dirty="0"/>
            </a:p>
          </p:txBody>
        </p:sp>
        <p:pic>
          <p:nvPicPr>
            <p:cNvPr id="25" name="Picture 2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434630"/>
              <a:ext cx="1889760" cy="28448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57187" y="5659567"/>
            <a:ext cx="8312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en-US" sz="1600" u="sng" dirty="0"/>
              <a:t>Our scatter plot would like similar but with many more points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9781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9" y="274638"/>
            <a:ext cx="8347075" cy="7159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There is Significant Intra-hour Volatility</a:t>
            </a:r>
            <a:endParaRPr lang="en-US" sz="4000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15925" y="914400"/>
            <a:ext cx="8312150" cy="0"/>
          </a:xfrm>
          <a:prstGeom prst="line">
            <a:avLst/>
          </a:prstGeom>
          <a:noFill/>
          <a:ln w="38100" cmpd="dbl">
            <a:solidFill>
              <a:srgbClr val="0099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5925" y="6282508"/>
            <a:ext cx="8312150" cy="390203"/>
            <a:chOff x="415925" y="6328907"/>
            <a:chExt cx="8312150" cy="390203"/>
          </a:xfrm>
        </p:grpSpPr>
        <p:sp>
          <p:nvSpPr>
            <p:cNvPr id="14" name="Line 2"/>
            <p:cNvSpPr>
              <a:spLocks noChangeShapeType="1"/>
            </p:cNvSpPr>
            <p:nvPr/>
          </p:nvSpPr>
          <p:spPr bwMode="auto">
            <a:xfrm>
              <a:off x="415925" y="6328907"/>
              <a:ext cx="8312150" cy="0"/>
            </a:xfrm>
            <a:prstGeom prst="line">
              <a:avLst/>
            </a:prstGeom>
            <a:noFill/>
            <a:ln w="38100" cmpd="dbl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 dirty="0"/>
            </a:p>
          </p:txBody>
        </p:sp>
        <p:pic>
          <p:nvPicPr>
            <p:cNvPr id="15" name="Picture 1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434630"/>
              <a:ext cx="1889760" cy="28448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 rot="16200000">
            <a:off x="-829651" y="3704165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(-)           MW           +</a:t>
            </a:r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4" y="1524000"/>
            <a:ext cx="831215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9" y="274638"/>
            <a:ext cx="8347075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What Do We Now Know</a:t>
            </a:r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15925" y="914400"/>
            <a:ext cx="8312150" cy="0"/>
          </a:xfrm>
          <a:prstGeom prst="line">
            <a:avLst/>
          </a:prstGeom>
          <a:noFill/>
          <a:ln w="38100" cmpd="dbl">
            <a:solidFill>
              <a:srgbClr val="0099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5925" y="6282508"/>
            <a:ext cx="8312150" cy="390203"/>
            <a:chOff x="415925" y="6328907"/>
            <a:chExt cx="8312150" cy="390203"/>
          </a:xfrm>
        </p:grpSpPr>
        <p:sp>
          <p:nvSpPr>
            <p:cNvPr id="14" name="Line 2"/>
            <p:cNvSpPr>
              <a:spLocks noChangeShapeType="1"/>
            </p:cNvSpPr>
            <p:nvPr/>
          </p:nvSpPr>
          <p:spPr bwMode="auto">
            <a:xfrm>
              <a:off x="415925" y="6328907"/>
              <a:ext cx="8312150" cy="0"/>
            </a:xfrm>
            <a:prstGeom prst="line">
              <a:avLst/>
            </a:prstGeom>
            <a:noFill/>
            <a:ln w="38100" cmpd="dbl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 dirty="0"/>
            </a:p>
          </p:txBody>
        </p:sp>
        <p:pic>
          <p:nvPicPr>
            <p:cNvPr id="15" name="Picture 1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434630"/>
              <a:ext cx="1889760" cy="284480"/>
            </a:xfrm>
            <a:prstGeom prst="rect">
              <a:avLst/>
            </a:prstGeom>
          </p:spPr>
        </p:pic>
      </p:grpSp>
      <p:sp>
        <p:nvSpPr>
          <p:cNvPr id="16" name="Content Placeholder 4"/>
          <p:cNvSpPr>
            <a:spLocks noGrp="1"/>
          </p:cNvSpPr>
          <p:nvPr>
            <p:ph idx="1"/>
          </p:nvPr>
        </p:nvSpPr>
        <p:spPr>
          <a:xfrm>
            <a:off x="403225" y="1142999"/>
            <a:ext cx="8380412" cy="5139509"/>
          </a:xfrm>
        </p:spPr>
        <p:txBody>
          <a:bodyPr lIns="0" tIns="0" rIns="0" bIns="0"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Significant over-generation  problems are coming sooner than previously projected – analytically and in reality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Uncertainty in forecasts between day ahead and real time can be significant and intra-hour volatility adds to the need for flexible resources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Ordering renewables curtailment, the only option the CAISO has after market options, is </a:t>
            </a:r>
            <a:r>
              <a:rPr lang="en-US" sz="2800" dirty="0" err="1" smtClean="0"/>
              <a:t>i</a:t>
            </a:r>
            <a:r>
              <a:rPr lang="en-US" sz="2800" dirty="0" smtClean="0"/>
              <a:t>) contrary to CA policy, ii) will require higher effective-cost renewables to be procured, iii) may be administratively impossible, and iv) may lead to significant hardship/disruption to CA’s renewable development programs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42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9" y="274638"/>
            <a:ext cx="8347075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Logical Next Steps</a:t>
            </a:r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15925" y="914400"/>
            <a:ext cx="8312150" cy="0"/>
          </a:xfrm>
          <a:prstGeom prst="line">
            <a:avLst/>
          </a:prstGeom>
          <a:noFill/>
          <a:ln w="38100" cmpd="dbl">
            <a:solidFill>
              <a:srgbClr val="0099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5925" y="6282508"/>
            <a:ext cx="8312150" cy="390203"/>
            <a:chOff x="415925" y="6328907"/>
            <a:chExt cx="8312150" cy="390203"/>
          </a:xfrm>
        </p:grpSpPr>
        <p:sp>
          <p:nvSpPr>
            <p:cNvPr id="14" name="Line 2"/>
            <p:cNvSpPr>
              <a:spLocks noChangeShapeType="1"/>
            </p:cNvSpPr>
            <p:nvPr/>
          </p:nvSpPr>
          <p:spPr bwMode="auto">
            <a:xfrm>
              <a:off x="415925" y="6328907"/>
              <a:ext cx="8312150" cy="0"/>
            </a:xfrm>
            <a:prstGeom prst="line">
              <a:avLst/>
            </a:prstGeom>
            <a:noFill/>
            <a:ln w="38100" cmpd="dbl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 dirty="0"/>
            </a:p>
          </p:txBody>
        </p:sp>
        <p:pic>
          <p:nvPicPr>
            <p:cNvPr id="15" name="Picture 1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434630"/>
              <a:ext cx="1889760" cy="284480"/>
            </a:xfrm>
            <a:prstGeom prst="rect">
              <a:avLst/>
            </a:prstGeom>
          </p:spPr>
        </p:pic>
      </p:grpSp>
      <p:sp>
        <p:nvSpPr>
          <p:cNvPr id="16" name="Content Placeholder 4"/>
          <p:cNvSpPr>
            <a:spLocks noGrp="1"/>
          </p:cNvSpPr>
          <p:nvPr>
            <p:ph idx="1"/>
          </p:nvPr>
        </p:nvSpPr>
        <p:spPr>
          <a:xfrm>
            <a:off x="403225" y="1142999"/>
            <a:ext cx="8380412" cy="5139509"/>
          </a:xfrm>
        </p:spPr>
        <p:txBody>
          <a:bodyPr lIns="0" tIns="0" rIns="0" bIns="0"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Include intra-hourly analysis in the planning that leads to procurement decisions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sz="2400" dirty="0" smtClean="0"/>
              <a:t>Resource Adequacy, integrated planning, long-term procurement, storage and DER requirements, etc.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sz="2400" dirty="0" smtClean="0"/>
              <a:t>Identify the operating requirements/characteristics and be non-discriminatory in applying to all resources that are procured to meet the needs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Look at years between now and 2024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sz="2400" dirty="0" smtClean="0"/>
              <a:t>These years have not be evaluated for adequacy of the essential operating characteristics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sz="2400" dirty="0" smtClean="0"/>
              <a:t>Request the CEC and CAISO to ensure that data sets are available to perform intra-hour analysis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81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38143"/>
            <a:ext cx="8423275" cy="4576858"/>
          </a:xfrm>
        </p:spPr>
        <p:txBody>
          <a:bodyPr lIns="0" tIns="0" rIns="0" bIns="0">
            <a:normAutofit/>
          </a:bodyPr>
          <a:lstStyle/>
          <a:p>
            <a:pPr indent="0" algn="ctr">
              <a:buNone/>
            </a:pPr>
            <a:endParaRPr lang="en-US" sz="1800" dirty="0" smtClean="0"/>
          </a:p>
          <a:p>
            <a:pPr indent="0" algn="ctr">
              <a:buNone/>
            </a:pPr>
            <a:endParaRPr lang="en-US" sz="1800" dirty="0"/>
          </a:p>
          <a:p>
            <a:pPr indent="0" algn="ctr">
              <a:buNone/>
            </a:pPr>
            <a:endParaRPr lang="en-US" sz="1800" dirty="0" smtClean="0"/>
          </a:p>
          <a:p>
            <a:pPr marL="201168" indent="0" algn="ctr">
              <a:buNone/>
            </a:pPr>
            <a:r>
              <a:rPr lang="en-US" sz="4800" dirty="0" smtClean="0"/>
              <a:t>QUESTIONS 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E4F1-8AD2-46B2-8D9B-E9A9E7A5555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4114800"/>
            <a:ext cx="37424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Douglas </a:t>
            </a:r>
            <a:r>
              <a:rPr lang="en-US" sz="2000" dirty="0" smtClean="0"/>
              <a:t>Davie</a:t>
            </a:r>
            <a:endParaRPr lang="en-US" sz="2000" dirty="0"/>
          </a:p>
          <a:p>
            <a:pPr algn="ctr"/>
            <a:r>
              <a:rPr lang="en-US" sz="2000" dirty="0"/>
              <a:t>Vice President</a:t>
            </a:r>
          </a:p>
          <a:p>
            <a:pPr algn="ctr"/>
            <a:r>
              <a:rPr lang="en-US" sz="2000" dirty="0"/>
              <a:t>Wellhead Electric Company, Inc.</a:t>
            </a:r>
          </a:p>
          <a:p>
            <a:pPr algn="ctr"/>
            <a:r>
              <a:rPr lang="en-US" sz="2000" dirty="0">
                <a:hlinkClick r:id="rId2"/>
              </a:rPr>
              <a:t>ddavie@Wellhead.com</a:t>
            </a:r>
            <a:endParaRPr lang="en-US" sz="2000" dirty="0"/>
          </a:p>
          <a:p>
            <a:pPr algn="ctr"/>
            <a:r>
              <a:rPr lang="en-US" sz="2000" dirty="0" smtClean="0"/>
              <a:t>(916) 447-5171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5925" y="6282508"/>
            <a:ext cx="8312150" cy="390203"/>
            <a:chOff x="415925" y="6328907"/>
            <a:chExt cx="8312150" cy="390203"/>
          </a:xfrm>
        </p:grpSpPr>
        <p:sp>
          <p:nvSpPr>
            <p:cNvPr id="13" name="Line 2"/>
            <p:cNvSpPr>
              <a:spLocks noChangeShapeType="1"/>
            </p:cNvSpPr>
            <p:nvPr/>
          </p:nvSpPr>
          <p:spPr bwMode="auto">
            <a:xfrm>
              <a:off x="415925" y="6328907"/>
              <a:ext cx="8312150" cy="0"/>
            </a:xfrm>
            <a:prstGeom prst="line">
              <a:avLst/>
            </a:prstGeom>
            <a:noFill/>
            <a:ln w="38100" cmpd="dbl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 dirty="0"/>
            </a:p>
          </p:txBody>
        </p:sp>
        <p:pic>
          <p:nvPicPr>
            <p:cNvPr id="19" name="Picture 1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434630"/>
              <a:ext cx="1889760" cy="28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8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26041</TotalTime>
  <Words>631</Words>
  <Application>Microsoft Office PowerPoint</Application>
  <PresentationFormat>On-screen Show (4:3)</PresentationFormat>
  <Paragraphs>99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Office Theme</vt:lpstr>
      <vt:lpstr>blank</vt:lpstr>
      <vt:lpstr>1_blank</vt:lpstr>
      <vt:lpstr>2_blank</vt:lpstr>
      <vt:lpstr>3_blank</vt:lpstr>
      <vt:lpstr>4_blank</vt:lpstr>
      <vt:lpstr>5_blank</vt:lpstr>
      <vt:lpstr>PowerPoint Presentation</vt:lpstr>
      <vt:lpstr>Why We Were Concerned</vt:lpstr>
      <vt:lpstr>What We Did</vt:lpstr>
      <vt:lpstr>The Numeric Results</vt:lpstr>
      <vt:lpstr>The CAISO’s Over-Generation Results</vt:lpstr>
      <vt:lpstr>There is Significant Intra-hour Volatility</vt:lpstr>
      <vt:lpstr>What Do We Now Know</vt:lpstr>
      <vt:lpstr>Logical Next Steps</vt:lpstr>
      <vt:lpstr>PowerPoint Presentation</vt:lpstr>
      <vt:lpstr>PowerPoint Presentation</vt:lpstr>
      <vt:lpstr>Resource Valuation in RPS Calculator</vt:lpstr>
      <vt:lpstr>Calculating Average Net Load Shapes</vt:lpstr>
      <vt:lpstr>Calculating Average Net Load Shapes</vt:lpstr>
      <vt:lpstr>Calculating Average Net Load Shapes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 Hour Importance</dc:title>
  <dc:creator>Doug Davie</dc:creator>
  <cp:lastModifiedBy>Mosley, Juralynne B.</cp:lastModifiedBy>
  <cp:revision>678</cp:revision>
  <cp:lastPrinted>2016-04-04T21:28:14Z</cp:lastPrinted>
  <dcterms:created xsi:type="dcterms:W3CDTF">2012-02-07T15:25:01Z</dcterms:created>
  <dcterms:modified xsi:type="dcterms:W3CDTF">2016-04-06T22:20:26Z</dcterms:modified>
</cp:coreProperties>
</file>