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1" r:id="rId2"/>
    <p:sldId id="442" r:id="rId3"/>
    <p:sldId id="443" r:id="rId4"/>
    <p:sldId id="335" r:id="rId5"/>
    <p:sldId id="441" r:id="rId6"/>
    <p:sldId id="424" r:id="rId7"/>
    <p:sldId id="329" r:id="rId8"/>
    <p:sldId id="310" r:id="rId9"/>
    <p:sldId id="425" r:id="rId10"/>
    <p:sldId id="423" r:id="rId11"/>
    <p:sldId id="463" r:id="rId12"/>
    <p:sldId id="464" r:id="rId13"/>
    <p:sldId id="465" r:id="rId14"/>
    <p:sldId id="466" r:id="rId15"/>
    <p:sldId id="467" r:id="rId16"/>
    <p:sldId id="468" r:id="rId17"/>
    <p:sldId id="469" r:id="rId18"/>
    <p:sldId id="470" r:id="rId19"/>
    <p:sldId id="426" r:id="rId20"/>
    <p:sldId id="450" r:id="rId21"/>
    <p:sldId id="451" r:id="rId22"/>
    <p:sldId id="430" r:id="rId23"/>
    <p:sldId id="452" r:id="rId24"/>
    <p:sldId id="453" r:id="rId25"/>
    <p:sldId id="454" r:id="rId26"/>
    <p:sldId id="446" r:id="rId27"/>
    <p:sldId id="447" r:id="rId28"/>
    <p:sldId id="448" r:id="rId29"/>
    <p:sldId id="455" r:id="rId30"/>
    <p:sldId id="457" r:id="rId31"/>
    <p:sldId id="458" r:id="rId32"/>
    <p:sldId id="459" r:id="rId33"/>
    <p:sldId id="460" r:id="rId34"/>
    <p:sldId id="461" r:id="rId35"/>
    <p:sldId id="427" r:id="rId36"/>
    <p:sldId id="471" r:id="rId37"/>
    <p:sldId id="445" r:id="rId38"/>
    <p:sldId id="462" r:id="rId39"/>
    <p:sldId id="428" r:id="rId40"/>
    <p:sldId id="438" r:id="rId41"/>
    <p:sldId id="285"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ot"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333399"/>
    <a:srgbClr val="3333CC"/>
    <a:srgbClr val="79797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937" autoAdjust="0"/>
    <p:restoredTop sz="99347" autoAdjust="0"/>
  </p:normalViewPr>
  <p:slideViewPr>
    <p:cSldViewPr>
      <p:cViewPr>
        <p:scale>
          <a:sx n="100" d="100"/>
          <a:sy n="100" d="100"/>
        </p:scale>
        <p:origin x="-1896"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11BF9332-50D5-4915-8D27-8CDB5A019183}" type="datetimeFigureOut">
              <a:rPr lang="en-US" smtClean="0"/>
              <a:t>4/5/2018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01DADF7D-CA5C-4F16-9A54-31FC0ED0BF4A}" type="slidenum">
              <a:rPr lang="en-US" smtClean="0"/>
              <a:t>‹#›</a:t>
            </a:fld>
            <a:endParaRPr lang="en-US" dirty="0"/>
          </a:p>
        </p:txBody>
      </p:sp>
    </p:spTree>
    <p:extLst>
      <p:ext uri="{BB962C8B-B14F-4D97-AF65-F5344CB8AC3E}">
        <p14:creationId xmlns:p14="http://schemas.microsoft.com/office/powerpoint/2010/main" val="88774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ltLang="en-US" smtClean="0"/>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fld id="{E7668006-81B7-4389-A62D-6D32901F3D5D}" type="slidenum">
              <a:rPr lang="en-US" altLang="en-US" b="0"/>
              <a:pPr/>
              <a:t>2</a:t>
            </a:fld>
            <a:endParaRPr lang="en-US" altLang="en-US"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35</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4</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39</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5366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6</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8</a:t>
            </a:fld>
            <a:endParaRPr lang="en-US" dirty="0"/>
          </a:p>
        </p:txBody>
      </p:sp>
    </p:spTree>
    <p:extLst>
      <p:ext uri="{BB962C8B-B14F-4D97-AF65-F5344CB8AC3E}">
        <p14:creationId xmlns:p14="http://schemas.microsoft.com/office/powerpoint/2010/main" val="341075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9</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pPr/>
              <a:t>19</a:t>
            </a:fld>
            <a:endParaRPr lang="en-US"/>
          </a:p>
        </p:txBody>
      </p:sp>
    </p:spTree>
    <p:extLst>
      <p:ext uri="{BB962C8B-B14F-4D97-AF65-F5344CB8AC3E}">
        <p14:creationId xmlns:p14="http://schemas.microsoft.com/office/powerpoint/2010/main" val="3410755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2DA42-A272-4006-9CE1-8D680B0B49F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41075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592262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3782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66556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26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17395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7731258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202492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9643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54671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146820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58572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207555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460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F151A-08AF-4FF2-9A00-EA235B7C0FE4}" type="datetimeFigureOut">
              <a:rPr lang="en-US" smtClean="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DDE80-F1C1-4874-96F3-354863CC2791}" type="slidenum">
              <a:rPr lang="en-US" smtClean="0"/>
              <a:t>‹#›</a:t>
            </a:fld>
            <a:endParaRPr lang="en-US" dirty="0"/>
          </a:p>
        </p:txBody>
      </p:sp>
    </p:spTree>
    <p:extLst>
      <p:ext uri="{BB962C8B-B14F-4D97-AF65-F5344CB8AC3E}">
        <p14:creationId xmlns:p14="http://schemas.microsoft.com/office/powerpoint/2010/main" val="314079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F151A-08AF-4FF2-9A00-EA235B7C0FE4}" type="datetimeFigureOut">
              <a:rPr lang="en-US" smtClean="0"/>
              <a:t>4/5/2018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DDE80-F1C1-4874-96F3-354863CC2791}" type="slidenum">
              <a:rPr lang="en-US" smtClean="0"/>
              <a:t>‹#›</a:t>
            </a:fld>
            <a:endParaRPr lang="en-US" dirty="0"/>
          </a:p>
        </p:txBody>
      </p:sp>
    </p:spTree>
    <p:extLst>
      <p:ext uri="{BB962C8B-B14F-4D97-AF65-F5344CB8AC3E}">
        <p14:creationId xmlns:p14="http://schemas.microsoft.com/office/powerpoint/2010/main" val="339647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chael.Baltar@cpuc.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6492954"/>
            <a:ext cx="9144000" cy="307777"/>
          </a:xfrm>
          <a:prstGeom prst="rect">
            <a:avLst/>
          </a:prstGeom>
          <a:noFill/>
          <a:ln w="9525">
            <a:noFill/>
            <a:miter lim="800000"/>
            <a:headEnd/>
            <a:tailEnd/>
          </a:ln>
        </p:spPr>
        <p:txBody>
          <a:bodyPr wrap="square">
            <a:spAutoFit/>
          </a:bodyPr>
          <a:lstStyle/>
          <a:p>
            <a:pPr algn="ctr">
              <a:spcBef>
                <a:spcPct val="50000"/>
              </a:spcBef>
            </a:pPr>
            <a:r>
              <a:rPr lang="en-US" sz="1400" dirty="0" smtClean="0">
                <a:latin typeface="Arial"/>
                <a:cs typeface="Arial"/>
              </a:rPr>
              <a:t>April 6</a:t>
            </a:r>
            <a:r>
              <a:rPr lang="en-US" sz="1400" baseline="30000" dirty="0" smtClean="0">
                <a:latin typeface="Arial"/>
                <a:cs typeface="Arial"/>
              </a:rPr>
              <a:t>th</a:t>
            </a:r>
            <a:r>
              <a:rPr lang="en-US" sz="1400" dirty="0" smtClean="0">
                <a:latin typeface="Arial"/>
                <a:cs typeface="Arial"/>
              </a:rPr>
              <a:t>, 2018</a:t>
            </a:r>
          </a:p>
        </p:txBody>
      </p:sp>
      <p:sp>
        <p:nvSpPr>
          <p:cNvPr id="2" name="AutoShape 2" descr="Image result for mhso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UsAAACYCAMAAABatDuZAAABrVBMVEX///96zvIAhM7///39//////z///r6/////f////n///f//f7/+//8//37/v///fx9zfLN7PJvzu4Rf8SKzOX+vgD///Pg9ffb7/ZvzPQAhs0Ae8v1//94sdxzyuyk4PW+3vAAe8YAgb3//+/C3PQAcr76vgAAessAgsMAgtAAe8X/+/P3//nW5fDs//8AcbL42oz04Z0Ab74Ac7Hs+P+x0+Wnx+EAdb1ps9HO5ObJ5/f42YsAaq3524QAb78AdKt6y/gAfdqQxt702nU/l8zs8e4AfbBwqsr+9uE3kcZbnsn/8tQAbqgAiMj+5rD/6sCGtM9YoMa71eE+irjY8egvmcC/zeSlzdmKz9tWnaxAnM2jwONdr9fw/+4AZJRTmL+Avduu2+KNv88AZLScts0Qi6i84eCJwOauzdFpo7x+vtMAeKJmm8BxoMGLwslWquKZtt7R+v2rz/Y+mdp7w9IAd5PD3tigvc59r+NzprX+v0v1qxd0z+D6xVP/0W36qQD5xT39y0vqsCz6v2X20Jz6+Mqj2PD/wFns35D27bD85cL41F7z2nntvyDyzkSS56tYAAAgAElEQVR4nO19i1/bRr7vgEYz0ugxyKaSAZmHXdc2luUEbMAO4eHaGJOQgBPqHJac2PRusqW7p9vN3tM9TUKSdku3TbN/8/2NDIRXeu/uJvR2P/q2xEgaz4y++j1nRgNCIUKECBEiRIgQIUKECBEiRIgQIUKECBEiRIgQIUKECBEiRIgQIUKECBEiRIgQIUKECBEixP8v0BRFgw9JUWQmXXAR9S4iAz6xJyuKKKQg4p0qJ+GgIMYawofnMEaKgiVZlgBQhJ+rHEnYkImk6JybhhS0pmCkXdhNLkmYAzTA2+9F0zDF0LD4uaDF9w16CJf26Dh9DfcuGkbvhHJ4TIGniyrhEsbHJ4Gp4AHAKU1cPFs7kIJ1bFDPc+Ei1IwNz2OqjM8WREEtCHkAIhn0wgKiDNRjyJKmCdIvavF9g3BiywTACD7bSYn0wHWQHnGCSyqTg7LSqYcu6bqqwgWNePhIbDAmXJN7oh7c3dmWJU1Btqfc+Ov+6yfPnz/56NW127pJqSZf2E0sseBLF3TzGNAIqICQSyRd1OL7Rt3pIVYnxtlOmsXDi0VOxDXJcw9POAY7WZAfFfTlY7HCsmwWrW4bUBq3HHrOgGAsJXN/ff38g9cvvgE8e/HB8yevvmPKhTpsO5ZVAYzH8LmKjnshuU5l7GBwcPDg4MIW3zes0dHIKGBpkGonuZTA1FVGe4jcc7m4pmlOr3Bk1NVPVuIORnoFY9wUxxgrYAMrcLZvKEBkdHCsiIgQ0565YArRvOTV18+fPPn62f6zr7/++tmrl988efJ8/ztX4e6pJ6WApJGDoaGgiUGXnFMfYUc0gmMHg6ORvqDFvlHRoi8RuCn8dgP7jmFFBvoCDLWMk+c5Jv5o3yEGqRRwKTlDwfHSqGSeLIwHD+uIEVMYA3AT9MvBvqG+k4jci7mgeoEKM0nF3o0Xr18KEvd/2v/222+v9xh9/fqvSTd5yhoLOryBXmWRUeci1eVEjg2ebg4wcOCTy9T0Iy6fLkWck+cxkQ+OO3eWy4HIxVyOHnKJVNIdjQz1DZy6tSG4N9y7NW6Y6NaT5y+e7X+/v3/9yjXAlWv74uDlB8+/zZn2ydrBNaPuYWVDfWPkrO5iTSZ+d/QclSChA5ZB+Fvt67vGEZdDo0OD+MQzNIl1LJb/MJecdkeXlk4zOSBODFooYEIxlCvPnwCV14HFq7cAV69evXbt+vXr+18/ef7N6unakelB/4LqBvpG/fNcoi8HhV6f5RI0Y2jMfy+0XYgjLpciAxFLMpTAx4AgcHdgKPLPcAmhjkSsgaVIpG+gV7X4gJ/IYGRpqIRlDUJFG1/56JuvvwaRFETevn3jxxs/3hZ8XgFNf/Hk5arwxG/qN6yhQy7hoVvIOIoPevpPoDnRDNDZawraEq2LZzcQqbrksrkMqHC1npekmEulpYG32suf5VKSZDw4NBA8CLi/IVD2SKCgo5GlQZdBJCRh99brF8+e7e9fEzzeWO3hxu3bt66A2Xz28vUrbuvqMZOaPHjUE6hpkBJFOgqcFAiLiTN6bE0GloYEj0PA52jwMEfb7qVZzJNcRsYUTzSsGVyKjQ79c1yaBtFiwGCv4OB4pdIdA/GILPUt9UUcTUUEEpzVJ69fgaEE9b6xmsuBf4f0iOeATSDz+v7+i+dXXX7sCrEeO9YQERhY5ETuQwn3ByNHF/tGByAgGhscHQVfBW0uRQ5c+63B/fvkEvSndwOEQ5Rz4sI/xCUEIl2gLZBEy7UZJJGudQAisjTaRbqBgUuy/+Sb/Z+Ayds3xHWhqQISsAmKLmzmR6vesS+X5INTpnDQIMrRRUgI6MGhjweaBy2farpMfWusb2lJlHX5uRjqUrgcWLrnYjCWnGgVCND+OS4VIhuDYLGEflVkrpiQ1xEbOe2BCISwOpYMQ73x/Juvv79+5dbtVZvIIJJI5OzE0BSeBNG8vv/9iyffvolgZb+nwgO95xOJxNRjeijj1uhAYJjBOo67kJYZngE5vhED8xy553MFX5hIvW8uofEuYhTCIadzUhD+IS51m5KerYQoC4g79rrWvWIQ6nBq7D/5+vv9a1dvrybZ6RvVyOrtW9f2v//6myc3jlrQeHepV/29nhHuO5CPZY0Seth2pG/0Szg+6pGJ3C4Eo5cWpwuc0vGByGgMEl5PGYss/fNcmj0uwQHEODEOtVFDsqkHg0ucrL6GAH3/CthKlZzmUlFyq7evXtv/9uXrvx23YD4dCvo4WHx6KKD+8ZAWV63eKZDKCjKkY+4UAysPLX4q/3jfOMWl8JIQQhCr73SYfS7v+X+QS9DIgTGX82OzhzUcSI2Gbn0kAkvQcHamM0jStByYzGvXn714cRyvW70wYKirdQNlHh0aV4+4lOnYUI/LgS48tjfjHpgaGkfMfdd8/RyOuRSfkD8vdSWpKEIaEaQNvIXLgT7G8RsgYSCP7aVqEkHtEtzf03ug5cQwDCxJ4HSCIAEx/PLJM6HhN5LnpAZCT7YaREYvnqyKExpYu8EhkWb3jRaZEzQTGQKPAp5K8HmU6EJU5KpYQcc1irFQyOv1sy28TxxxOXavr2flnhalwG1CGPO00pOI81wueZScwCkuNY12hyJBSje0NDTYLZokp+j6sXwq3hPwPIFYnh981iRm3wCL+ezr57eDE0iNjY4GKjOGwKmJ5xgZGLUgiA1ySbgamCOQVfvSxyvP4ojLbvFp8Ftk4J7o/ICwndaRgTrLZd/A2MHYSQy90XETa9w6jC8H4IGAFI1ZvkHehN7gxV88u3b1x1VywRi5BIGR4PKb59fgCBu6OTYq8k/w3hAA9fLa0ciBwXv6LI8fmqMBh11a7PM2HMsl6vZUfSkSJGKQshzg/NOlyEVcRsAYjJ7E0mFmI+QSStLBgMtREM6lJfgXAr/u8ciJd+Mb4cRvreYuno8AV/7Xa99/8+RbcYCRA0EQRN2jg4aMiQh74Sn3jTqKEnQJjR2OeQy6Fw/IXyaOuDzwlMCBQLAWEdljZGjAIbHIaS7RsVz2Bi6GjgzqEpALmRtwGcxTgGET+cfB2DikPZZlxYqOUzR7thVRCnYSnx8dx4fnMFbtZA5SSmE9FcPpjh8IVCDAyLExeG5LkaGhrisRUHIN3etbEgnj0KB06UO/53Asl5w6Irw+dulDFaJZh/H6IZeS4USCEE8Ex6B3oHhgEcUgbTCWPTbWdUD1FEVXjniRVWbbySDZBty+/cMPwYjQ1SuQKgpcC0bbAOJDXPgB/occ/XYvR08mbdtmwjBCfWAOTdN1YnmRlc4Ug5k0TkeHRp8KwR3Dl5ffvA3Hckk8dWz0WNDgQRtcAS5HT3LJnF7cKToPRnXwYKz7MBYrumLiDUpILJlMAms/Al/givf3IbJ58fojwAf/KMR3xBdfv34RDILsA/G3bt36ThBsM1Wm1IBGscGsCojtnx4tzeBLGw76v3I5JhtgjY6GyYQtJ1g7w6Vmxp4K+RuvCAKpzJCkCqmDiPDK9Y/3n7188foMc0dH4t+PDtE7upC+gMALL4iPozLA78tX+9dFNh/IrpibBGLppeY4P8sl1wzSG48JktsK4xTc5lIwfzJIOUZgCD3uaxgxWwjfD1ev/7T/KhC7w9sMfg6PPnhD6RGHIKMvXj579urZq1evPhb4qafnf7t6AXqXfvr44/39V6+ePXv28uVLEPHeo/rodN2vn4lhUIhWRULamxvXFA0HM+2SJIZTL51LmRNP7/YtgS1cGhAaDtYuBmYQhNBxTey6ntBfYBA09/WxuB1+fvCGr5eCKqDp6q3A7gmA7AjDB0qoYkTOuh18EcRg+lF2fVSeEMZEH46MrzAkP+0LdXhxaBHEQD3EWsmk5+mYehzCWkovf+5McKl7EMyAM4k87RQ5Ng1iuojct+3V70BOnr14Iw09HoWuvXx1/fqVvwUjuoIy2/Dw4XoEU9dNRTFNSl2/VSqVqtXOo068UbUVvLu2tl3brtWazXVA9AIkEsOf+1iWY81arbYWj8f/Eo8/6lSrVaioNF7Jg43xXYxNrASRASLQR0EvpJ8fv/q7eJ7X/3YLJNX2INz9hbjkztN73UoFOqoaQpOFFH50rL1AH3QThO7W7R9vCEslBd4VU+4Ui5bVKrXrkqkCxIAFhtTRME0Dcy677cxEYmQim81G1z0sjS+MjGQD9A/Dfxchm96WsUQ66V65LJSKpgGTgAnA8kT0M2qAlDuNTrXdauWLRSMHCb84hz2WXP3uOxDcv4H9+OF8pvo+gN9wOTQGqaAwNiaS7eQNyIifvT50GIK+wNDfSNq95AW7RRPyG8GWxGVCVHcxLW4wmx5nFHQYbKpMBIlQp8wxiDj3m8tZwdFw2qO2vx4wKLh8C7LD0QNmyH60f3h4WJQUhXu/HX4pk511EOY5P5EegaYnJ2fb0JaYbZJlzk2qYFAqZMLTvJRQSWJEVa2hpaeDY5VYUeGel1u9feWnvwcUvv77x3+9dQvEzxbW6zDVNertTnyt1kykvVMPmyZGhsUtTn6IZaFRNEe7BnfN49FvjipRwcB6/4iHDbszkblYHI8xHHWZwUpp8XtayO8JZPp7tG7Iru3nOlHRMpCduUuofDx8Zdie6pSYhxXlUsgU8/B1yzORmhQmcV8I4avrt378bjVpmGC7QR2RW4y1Sl9R4ThA2KyJdDQ6PJxNe6eiOcGluOuJQy65PLiw5kMkfXhd4kZ9JKBoOE1AUP1o9i26fYSRXZoz8HrwO9jUzAkJzvZnooFwDnuEqtgZ6XE5nL3jM/moWxLj8t3mSBu9GUF9r8BAlp7kN8RE6rOfrt7+7rv7PceBxaosWVOw9aA5PDI5mV3xNdEhTctPZEcAwOWpyb2zXNoH0+vLzTY9KoR12hrpqSZwiTS5OjL881wmPEO2x3u1ZifSyyMnkD4kNn1gu5za8cPDbHrdSR6Pq3tqKbrcP9HGHrkMLlHyO7DOt364kWPY1bCpcM4MwmXmUYOpBiZ2Nw3atD6cTWAmOomlstC2wOqdco6nucTIml0GTZx80MIoiO4wcTK9G848tg0CIl/L/AyR2f5JSyFY3p4MDqNzrdb4CbQ2e8WijxmVmFmcEPWCjmf6Rx4dLwstb08OZ7JZIJNfxjyktJoTk08KhpTXdAxyfmR2PJoOOFonwaIxScqnD1WQvFXHsaHWjzgZyTRaZSNXL3cyPZ3OZKvBpIRdzAitvFA4h/vTE1XJRDwWXQ6UPO2op8JtVomuCymPZssahRSilDq2ASP9m9VW6+FMvHksvF3l1BTA+wKENNizStX42nr69zh37vldwOXIYZ+Nt3Ep5WTv8Ruhy6aX06Ci6SPzmL4bcKl74IvWoxf68eVsJs4htkR7gSXsz24qp62zoTazQXXRbTFmydWdnufrNQgx0+TIm4qzqW7u/bJ4SAGw107BnY5kJ78g5Ny49M9w+Xa5NGhs4gRH4KjgB/QvODfZ6U2WKYyNQ4gZvVAuo48oQUTyEyPBlya6unFqhg2zg6A5cIGO6JbJ1tLHT+8wbo0eHac3PfcyHLkB6VUpK2K4/mycUe/sRPLP6Lh8quwRlyImgqCz/njk+M4CF7ueTQeSlG16vUU2qslYrLl8kY5nR9rE5IrkzqSzQeQ0TO3TK2eJawTUZZajnaD1HNk5alAE/8Mnqk3vIWpfVkI+MzIcFY3HVWKcbZOMT/Svi4vDKu2t7c8vB13NpulpP56B2wakx41gFgbvQtSSPRNDwpl1h74ZZbT9hshqwLVlhfhCafhMpx/ExKAEM70gluxPpGfOdplQ0smKXkSzCZ+CKyOMzsyKbw+fbEwI7mz7fXD2NpTA1gBG/iJJ57hE3ZFlkewNN1lv9T/Nj2RE6cyEd8qgu4mebqU/VGRRkMnFuYQwfJlDERFaPpxe8zA5seTCtivb0/3LIn4cDvLJ9Wx0qyQLGXS5/DBIH9PZ6N1zfcbMEtQBnxMl28ZUApPgbI/0YowjMvszmYkHzrlZ4/eJg5FoOpPJROMEn+OStxLrCXFxGHIVJN4FyAt+Mpnssneqk+Y0yK640IXYGI51PSkVZ5oTI+n+TC/eBh9U60pIVd/Ipeq6NnP2mgvLy2Cx02C2m50KZp7ohcFxbVlU2L8cP99nmeHaZHYyG81MrPti1leSkUbGt1MQe/aYjEb7J6Yet6h6qRMXD+NzcYFq8jyXrBzvYS7pBjpu1neC0ns7uVMB8P1eHfG1shH4FmrqmgdEleaa/WJEIp1dq95lXIzqvBn+NghDLmRBdx+WNjY2vio9dLBsc64JwZbdYqMhatxolD10FiolViMeXN8p56gqZuCJx1SnPbcOjcFzmVhfqzoQ6nmXum7jvYM79eIlrp5wnXK57PziU+XvB5IKin1prXFVjE2RN7Px/1bAl/oGmHiHT8K/wDtnlwJJluTL8wAS1zAYfvmXn5QMESJEiBD/GsQL8EQyOaKKxOnpVVCKTs0jr0kQ5gZGGlZkMXgsYnN6KlpWOeeu7immQikn3BYjyppYggpxu0a1c1MzmsIxVwz9UobGLwfBZgKMuGL9KD6zDsLk5PgNRSyoBC7FfgiKKBq8JH4CkBbJGL5BFdVwicQEl8TFjACXmBjntgOQkhTbis0vNa1+v9AQjrVjuaIsWW0rd/olD4P5zpE46Z65NSMkzc7f0w2udNvu6VFRgja2kVf0DYVubhAzmOnQJJ1a1U7Z0zx6lkvgvfK4a5w7/ysGxGyt2aar6XhroSrTU1KikY3/PPpd9/WV38Ap/f7MtO5yvLfo8lNcmnJ8HaE7DyQFNeOsN1VsMrJXSESntg7fszjdMrH+UOb/RlwqiKPWZHqPqTOp4RJZdfPdvEftfPn+h594ttOYtsqeG3vYcuycvjIDhU11ZoFiTjsJSoz7pVZRNxW/9YllM7wxTJz17fxd1ox7n5SVnCLbrjvdofb4DLKNYqvl67li2bubr7dMUynmfSNf1JNuuZSXVJDfksM0xa58WPbMy1tz9S6hYAm43JzO51fmop8wf3NxYuX3Ems2o4uTm/h3icz0A7v1aSExW2VmArgEqWunZLjXjQTG44XZyc+tpD+9GF1YM9DGMPpsJbG4i5prv53KNMQLEbQ4veEjljT5w8z07GLFtv7z0cLaw/kWJ3OLbv5mi/sPplemHuj+1vTnqQ5ia9PrC3vyuS0tfhUIuEw56w82M85siVRnLdkqtKTtqGX8ZbGsdab9ogJGU/n9ihtwiVzym+XN7bW19QTyp+eQVGu6LIZRezaPGhnJe7zpUnk786WyVnAYVhiam4putj3dX1lz8R/W5crCdLVOEw2JJjp2eWqczE3k7fE2mks4qDRveZ8eMKeOpUt7N+9dQnBZmndihcV8vVBCdx5/0i5Fd9DWFpKsVCXZWcQ06VZ3GjsjPk/MYC5xqTTRiMd3agnUmn3ULnWmY7Q119ibLclz6xJ7vCl7UjNuJ7uFvGzqSZ2NbzQL66yc6pRK8ZQVm90jSfO/Zr1uwdHys+Py7J7sGrYX3Sy1ZxK7pFmYGzf4+WmAXwUwQa1CjGx0JEdw2ZyLxx+1ce0BkSqph6yzSH3yeL3UakzeN2e/gkgUKe1FCjq+u+iWo1/E5zrxejVV/bCaKqH4CkG1TeQR8D06VCpRomqqiqXSwn+XU5vxeLwRi6Va4HXcVHttm8iVwrgBxsPmnpfYijfinTY1qtvze7b/i68D/qcguEw5zHPvO7OfkM6Ij1CXku0txCqpvPTnaYr9xV1MNibvGxMzwKXLZqZkxUCdReRPdQir39c2mwhZ8CDmhhHaWpMM4cdJeSEP0SV27ozT5MFC2Z3tINmxWH6hJVptNAstzMrT46w27NjOJ9JmxmVumbotg3T63XP7bvw6ILicj0mceMXFGebfmd1OzN9FW01EKp+2+Eyq/z/QWiG+mSj4xZTg0pRmFjzNRY1Fah+kmtuFuNye2m40Z8HmTQBJk4n/Bb4Hu615S1U4id2Zn8zcfEB5tzBcm/9MhkqhUVKZTXgKsabGveLK4nDit9RZSdQmV/zy/J2dVIMYv87xXkyw064TCFLMdszNea1q1dOlbpcZxXZdpaXqQ+6XNlr5tme2y5hICi63DZ1yq+QaxNn9qmLf162NklO6S8ttIhfbu7Fku2VoTtvBpiph19qtjhuQVTrtjXFPr1frSOwVs9uSuFtsx3TbL+3O6J7uzWy0XMqc9m7XSCq/0mRIvEYhS1gDAVUpEhN/GBtiDQ04U4NIsiYRJEmyRLhYwQUXiAjwOYbEpbd5mauJleoSEUsNDBkRDeqQuAw+HxtY4xIhiJti0j3YRq+XWcnByC6XZAUOieRJmKliDwQqDk2s/Dp1PESIEL8WGEgxDK5Qjbo6tQ3X8DB3xRswlDAJUU0xTSy5iqlokinWUkqaYuQwo4ZhUk/RPCUYjgDDb3DP7L3oDsFPztOReDlfQVRsayn2dERiQxJF15HhiXftVGogzrFEXbFtniteG0VcxgznkAzRJQMLqks2TSKXGxysavAl0xTuBXvMJTYYTE2TVFWG4JVD9zESL6hS3QAfZ3BsEGhdQQbXkMQ0mYn3GCjHimtCO1jmiCnMIO82jJIQtzW30moVOROv4Og6NvUcQabYy1MyIWXhCsoRVv6fsk09MP2eon/5Wdm0JV3npqHB3QL0Yvd3UIHX22Qr55Qc7gebEmDZZlxsLQpuJscM0zU0aEKTsKHr8EBs+KCeZ9g5RkxRaKbhupxSSdlo2+XNOv3qz7rnepRy8SX98AV+ncc+aZcNcFmik+DmGGHQChErmQWNKmNM7AFgdxt1rhJwZhQCD43b/lyJcEURLRHF06Eh/C6nRDXMWGVlemp28R6GG0r6bs70KMQZOa4QmjNcz4B++rw1PJ6DhyrunOc/LSFD9z36v3e5J5ZgSHcTqeznTrAMC2EluTHRYIYOTpwRxXWlXE6WOaauG2xCqnm2ZOT0+xwkW2WexyZ2iem6BkuqGMWjKs8Jqd9q6A+Xyyz+mKibDwhzPSaZsieWsGjS/Z3pzGyqVsckRzgIt+cqrkZN2Qa9CnQFmxo0bRilhMVcoFblPEfgYRUTVaib2UlCDZe7JgdNeIcDIhqVrcWmdd+Zm35k1x2ucz2Wy3Gn7GvcdVa9uq4UK3XQaCNnSl7ZSeaKzFr8b79cVLhf2LubCxbZ7k579kj7cJ9b1U+sT/tQnFOn7LCcbDgVhyKuuuWYC0Ja1CVcLOa0eq6eL9pqMbVXJzkDiroEzSWMWMUH40I847+nyjJ1zeJWzc/V4UvULfY24dleKHlead0Se0ZVfIRzxbqcd2xm5UGl/HrOitlqLO/quumxHHPKdZojUL2R477qwf3kLZfg1WLSqzgXvLb+L8CQ1hJ+DgxILeO2b1oM790kTm2+sPjQ9uf/vL5Oq4uJVJx0P+0mreZ8amv7tyhW2JmeXbG032aj8yXD0LA8s+hYnz5MBkO3ilqdtRYfMcrceKqQarhk7tObN9e4Up0uFGoOy8+3JLR5B1lTO4XlzytkZSIx36Lb86mFNU+O9+/ML65UmJfZYfnZMtpMoP8ZmZjv5OfbGi/NWxChkvzCPWIojOZyd9fn5ye7HD9obi1M3/ti/uaWZ8+t7MxP/Xln/mbTsUufxtC9hUSqYY8vzk5tu96nM3Kys3Jzasshsfmd2anpsXca32O3sEPEcvB2Ou9GO7KReIS279SL8Qz1FxKbLXVhkJVbrJWy5K11y+9O3kHO7J273clN9OXinFUnYHLU+5ls4iviBzIqe5kG2pimntRZ7N6tbpCNwoxTatjdxWoxn3iArNS4jOJNKT/5wGqNrNlW9JHls7LltRZn1PjsZ5Z1p+mhxJxUBi7nmnK9Vos5RnNLYWs1Comi/GjWUQ0x4+Su1MpOvJCX11Jd6/Fk3NmYbaG/TH9193G09uVuqopKs0W8WCX5slHbkZ2Wh2ZnpE8Ku0Ur02TO9B3LSjTJOxwQgXxtfs7mlNu/W2ipf1nRygtOvdAp53+3UPYLNcTJneiju1TNT+f96T8lc+pmEzmpLmNrWwa6uStxQzHsYiax1fRbiWCpJCsvW9hKtZN6dE8CL0YSjST4X7tWQzYrTcViR1wWuoysbcs8NUOIF5vZ7WY6aC7qyrluyjrmcl1St2uSKpcW8/5Cm9jUpo9WisJuctRKlXPcXm+g2mOSrBb8pJMqsXgCrY7P5pPe5IYEXKI7mWqM2Y3pxkPdBi7RNtyT/WEhVpyt2nYj805fMpdY844PCZ88VyiS2Gxlc5vV07Xa9tZ2yy2AqSZ+Z/1mHD1Mld3CI+SCzIJctlx17Q5xU7vgJA2FdBL12PpWsxEsBSTb0cRKNNNExUKVUCRpiQ3bVTFZn0OKbE3l33BZUdHmFnJTgwzlp+dmOpN7wCUCA77QesMlorWaYRA6XW1P+5wZBmvPdpGMIUoopeoQJTWByzWJthd905sCLleQV5kuU9AxAlxyp5OZ7qi02ixsuYLLrTXkQgtl4B2zTuKdcontbqHh2XZpYY4peK02UWI00UBMcpJ+qs08Hkuy6orfSj2U1+ar5b8k7kjQE5T8osn8+V1mE4gt5qI+c0YW7gc6np/emJmZ2Zj6kN5p3k+6ebSZ8VfdshQvODZqgG+ZnkFu846Un60wtLmN3Nldm/5XmibdxAYU6kpyfNZh63OsXLDQ3BZG2w+Y7fJOc2sOKwwyey8DBjXpfFbPpzosWUnNoLUaIzOzrpdcLskgl6S8XKb2RAfILpK6KlUX/boEHrNMFmbkjXSR2Dtpz1lo27gTfZebGBHKwQBlttcLm4bOSDeV8GX0cKoWb64o/qdVJDvztT82t9j4p1bOn0usVBtbcmyqRdkXTY1+3r/dYhA5VabvPFrZajbrQsd3MshGzF/ZxOXp7E5ixbMWM5vD0763MrHZnO/a7p3o1sr6FsovjMvS9jaSM9G18vjNteqD9ByKZxbXtgu7yIXHWZRczugAAALySURBVJmHx9d0+dzE9leG7RQKFqHBcrXYb1O1x7NRCyxxs1ZYc1FtW+VfLRZ1b+oTKb5C9fJCWWfDG2hm2onNb+8mav7n6xu16aKWmlHqzZUvmoXfkS9TJQRq8C43OCGGCBh2GxsVlPQJd/fa4qXkL/c2Z7xVf68sYR6rNqrFpLP3JS96NqpnG8zpOBIp7RISa+zFGKI2suJrVVrscOCS731og9rT1h4l1sZnu25Ocjprj+q65lcbHYsAK51Gt91Gsb2YhNpVxK1Gw9EeNjasTguVdr/caHRBpXdLKLbhSKWqzJ2NeEWV0XYTsd4W6dydmdvomjluWHM7JVdD7bZq5HdNg3XKamkXKU6njtVqS87vgdn64+ZvvJzzVeORw3mnLLkmfNkiWnEjL+NW9V1yqWlGsH+umsSKbmKu4ByVaDKpUt/UCeOal0xCvoUZ1/FnU1v/sbIS45SoOQhzCdVYkkFqgwlHEmQ1q8FLSFz2TFPSFaJrjGGkm1LOTiZd1+ZiXwgN20zjSYK4ArkJTspEIrYtMxV5OZlxA9l2DlIXDhbcFntgQlIjQWyN/9C42Ua4t52TLrEcuDlT8aBmiOyhrOpxxfBkzbCRJtIvCE8VyeOIi7+zkKQmzkFSYHtwXmfQERUSKfCKnvZO1wtjJN6/hcRU0ShFBlVEkkwwRQSSPBMyNAW7hBiy6Yp3wGf++CeXcUUVO2BQXfMM3dVE1maCpkNuFuTjpqkbEsIG5GlUFi+hyxRTBbI/CLY1akBy57qUig0nTExMSNZ1RSxBytnQGJahnAs1UmgFrssiaoecDxszjRIRmbTosquYrqIzlYhEzFWIQj2sUANDUgZdgHOmOPYg+3chV4f0E+VsVxc7JQHDYrzBBQ9GmaZopmf+gqsWfrHx1kvcrv/fHZrGQy7fDU7+IaAQ/xqCv2f0S3ciRIgQIUKECBEiRIgQIUKECBEiRIgQIUKECBEiRIgQIUKECBEiRIgQIUKECBEiRIgQv2r8H/zPnLf4ZNDW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7"/>
          <p:cNvSpPr txBox="1">
            <a:spLocks noChangeArrowheads="1"/>
          </p:cNvSpPr>
          <p:nvPr/>
        </p:nvSpPr>
        <p:spPr bwMode="auto">
          <a:xfrm>
            <a:off x="307975" y="3200400"/>
            <a:ext cx="8455025" cy="2585323"/>
          </a:xfrm>
          <a:prstGeom prst="rect">
            <a:avLst/>
          </a:prstGeom>
          <a:noFill/>
          <a:ln w="9525">
            <a:noFill/>
            <a:miter lim="800000"/>
            <a:headEnd/>
            <a:tailEnd/>
          </a:ln>
        </p:spPr>
        <p:txBody>
          <a:bodyPr wrap="square">
            <a:spAutoFit/>
          </a:bodyPr>
          <a:lstStyle/>
          <a:p>
            <a:pPr algn="ctr"/>
            <a:r>
              <a:rPr lang="en-US" i="1" dirty="0" smtClean="0">
                <a:latin typeface="Arial" pitchFamily="34" charset="0"/>
                <a:cs typeface="Arial" pitchFamily="34" charset="0"/>
              </a:rPr>
              <a:t>California Public Utilities Commission</a:t>
            </a:r>
            <a:br>
              <a:rPr lang="en-US" i="1" dirty="0" smtClean="0">
                <a:latin typeface="Arial" pitchFamily="34" charset="0"/>
                <a:cs typeface="Arial" pitchFamily="34" charset="0"/>
              </a:rPr>
            </a:br>
            <a:endParaRPr lang="en-US" i="1" dirty="0" smtClean="0">
              <a:latin typeface="Arial" pitchFamily="34" charset="0"/>
              <a:cs typeface="Arial" pitchFamily="34" charset="0"/>
            </a:endParaRPr>
          </a:p>
          <a:p>
            <a:pPr algn="ctr"/>
            <a:r>
              <a:rPr lang="en-US" dirty="0" smtClean="0">
                <a:latin typeface="Arial" pitchFamily="34" charset="0"/>
                <a:cs typeface="Arial" pitchFamily="34" charset="0"/>
              </a:rPr>
              <a:t>RFP 17PS5017</a:t>
            </a:r>
          </a:p>
          <a:p>
            <a:pPr algn="ctr"/>
            <a:r>
              <a:rPr lang="en-US" dirty="0" smtClean="0">
                <a:latin typeface="Arial" pitchFamily="34" charset="0"/>
                <a:cs typeface="Arial" pitchFamily="34" charset="0"/>
              </a:rPr>
              <a:t>For</a:t>
            </a:r>
            <a:br>
              <a:rPr lang="en-US" dirty="0" smtClean="0">
                <a:latin typeface="Arial" pitchFamily="34" charset="0"/>
                <a:cs typeface="Arial" pitchFamily="34" charset="0"/>
              </a:rPr>
            </a:br>
            <a:r>
              <a:rPr lang="en-US" dirty="0"/>
              <a:t>Energy Efficiency Program Oversight and Evaluation of the Group B Sectors: Code &amp; Standards Development and Adoption; Emerging Technologies Programs; Marketing, Education &amp; Outreach; Workforce, Education, and Training; and Zero Net </a:t>
            </a:r>
            <a:r>
              <a:rPr lang="en-US" dirty="0" smtClean="0"/>
              <a:t>Energy</a:t>
            </a:r>
            <a:endParaRPr lang="en-US" dirty="0" smtClean="0">
              <a:latin typeface="Arial" pitchFamily="34" charset="0"/>
              <a:cs typeface="Arial" pitchFamily="34" charset="0"/>
            </a:endParaRPr>
          </a:p>
          <a:p>
            <a:pPr algn="ctr"/>
            <a:r>
              <a:rPr lang="en-US" b="1" dirty="0" smtClean="0">
                <a:latin typeface="Arial" pitchFamily="34" charset="0"/>
                <a:cs typeface="Arial" pitchFamily="34" charset="0"/>
              </a:rPr>
              <a:t>Draft Solicitation Pre-Release Vendor Conference</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850" y="528119"/>
            <a:ext cx="2534749" cy="248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61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EM&amp;V Program Consists of the Following Key Elements: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10</a:t>
            </a:fld>
            <a:endParaRPr lang="en-US" dirty="0">
              <a:solidFill>
                <a:prstClr val="black">
                  <a:tint val="75000"/>
                </a:prstClr>
              </a:solidFill>
              <a:latin typeface="Arial" pitchFamily="34" charset="0"/>
              <a:cs typeface="Arial" pitchFamily="34" charset="0"/>
            </a:endParaRPr>
          </a:p>
        </p:txBody>
      </p:sp>
      <p:sp>
        <p:nvSpPr>
          <p:cNvPr id="13" name="Round Same Side Corner Rectangle 12"/>
          <p:cNvSpPr/>
          <p:nvPr/>
        </p:nvSpPr>
        <p:spPr>
          <a:xfrm rot="5400000">
            <a:off x="4831081" y="-1630679"/>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Develop estimates for, and update the Commission’s DEER database; review and approve workpapers</a:t>
            </a:r>
          </a:p>
        </p:txBody>
      </p:sp>
      <p:sp>
        <p:nvSpPr>
          <p:cNvPr id="14" name="Chevron 13"/>
          <p:cNvSpPr/>
          <p:nvPr/>
        </p:nvSpPr>
        <p:spPr>
          <a:xfrm rot="5400000">
            <a:off x="411480" y="12649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Energy Savings Estimation</a:t>
            </a:r>
          </a:p>
        </p:txBody>
      </p:sp>
      <p:sp>
        <p:nvSpPr>
          <p:cNvPr id="15" name="Round Same Side Corner Rectangle 14"/>
          <p:cNvSpPr/>
          <p:nvPr/>
        </p:nvSpPr>
        <p:spPr>
          <a:xfrm rot="5400000">
            <a:off x="4831081" y="-335278"/>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Develop workplans and conduct market studies to inform programs, estimation and evaluation approaches</a:t>
            </a:r>
          </a:p>
        </p:txBody>
      </p:sp>
      <p:sp>
        <p:nvSpPr>
          <p:cNvPr id="16" name="Chevron 15"/>
          <p:cNvSpPr/>
          <p:nvPr/>
        </p:nvSpPr>
        <p:spPr>
          <a:xfrm rot="5400000">
            <a:off x="411480" y="25603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Market Research Studies</a:t>
            </a:r>
          </a:p>
        </p:txBody>
      </p:sp>
      <p:sp>
        <p:nvSpPr>
          <p:cNvPr id="19" name="Round Same Side Corner Rectangle 18"/>
          <p:cNvSpPr/>
          <p:nvPr/>
        </p:nvSpPr>
        <p:spPr>
          <a:xfrm rot="5400000">
            <a:off x="4831081" y="960122"/>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Measure and verify savings resulting from energy efficiency measures, programs and portfolios</a:t>
            </a:r>
          </a:p>
        </p:txBody>
      </p:sp>
      <p:sp>
        <p:nvSpPr>
          <p:cNvPr id="20" name="Chevron 19"/>
          <p:cNvSpPr/>
          <p:nvPr/>
        </p:nvSpPr>
        <p:spPr>
          <a:xfrm rot="5400000">
            <a:off x="411480" y="3855722"/>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Impact Evaluations</a:t>
            </a:r>
          </a:p>
        </p:txBody>
      </p:sp>
      <p:sp>
        <p:nvSpPr>
          <p:cNvPr id="21" name="Round Same Side Corner Rectangle 20"/>
          <p:cNvSpPr/>
          <p:nvPr/>
        </p:nvSpPr>
        <p:spPr>
          <a:xfrm rot="5400000">
            <a:off x="4831081" y="2255520"/>
            <a:ext cx="1005840" cy="6858000"/>
          </a:xfrm>
          <a:prstGeom prst="round2Same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45720" tIns="91440" rIns="45720" bIns="91440" rtlCol="0" anchor="ctr"/>
          <a:lstStyle/>
          <a:p>
            <a:r>
              <a:rPr lang="en-US" dirty="0">
                <a:solidFill>
                  <a:schemeClr val="tx1"/>
                </a:solidFill>
                <a:latin typeface="Arial" panose="020B0604020202020204" pitchFamily="34" charset="0"/>
                <a:cs typeface="Arial" panose="020B0604020202020204" pitchFamily="34" charset="0"/>
              </a:rPr>
              <a:t>Seek and incorporate stakeholder feedback through public meetings, workshops and other Commission-approved processes</a:t>
            </a:r>
            <a:endParaRPr lang="en-US" b="1" dirty="0">
              <a:solidFill>
                <a:schemeClr val="tx1"/>
              </a:solidFill>
              <a:latin typeface="Arial" panose="020B0604020202020204" pitchFamily="34" charset="0"/>
              <a:cs typeface="Arial" panose="020B0604020202020204" pitchFamily="34" charset="0"/>
            </a:endParaRPr>
          </a:p>
        </p:txBody>
      </p:sp>
      <p:sp>
        <p:nvSpPr>
          <p:cNvPr id="22" name="Chevron 21"/>
          <p:cNvSpPr/>
          <p:nvPr/>
        </p:nvSpPr>
        <p:spPr>
          <a:xfrm rot="5400000">
            <a:off x="411480" y="5151120"/>
            <a:ext cx="1463040" cy="1524000"/>
          </a:xfrm>
          <a:prstGeom prst="chevron">
            <a:avLst>
              <a:gd name="adj" fmla="val 3137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Arial" panose="020B0604020202020204" pitchFamily="34" charset="0"/>
                <a:cs typeface="Arial" panose="020B0604020202020204" pitchFamily="34" charset="0"/>
              </a:rPr>
              <a:t>Stakeholder Engagement</a:t>
            </a: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84008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11</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 name="Rectangle 1"/>
          <p:cNvSpPr/>
          <p:nvPr/>
        </p:nvSpPr>
        <p:spPr>
          <a:xfrm>
            <a:off x="875654" y="1446299"/>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and Standards</a:t>
            </a:r>
            <a:endParaRPr lang="en-US" dirty="0">
              <a:solidFill>
                <a:schemeClr val="tx1"/>
              </a:solidFill>
            </a:endParaRPr>
          </a:p>
        </p:txBody>
      </p:sp>
      <p:sp>
        <p:nvSpPr>
          <p:cNvPr id="18" name="Rectangle 17"/>
          <p:cNvSpPr/>
          <p:nvPr/>
        </p:nvSpPr>
        <p:spPr>
          <a:xfrm>
            <a:off x="875654" y="2621550"/>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Emerging Technologies Programs</a:t>
            </a:r>
            <a:endParaRPr lang="en-US" dirty="0">
              <a:solidFill>
                <a:schemeClr val="tx1"/>
              </a:solidFill>
            </a:endParaRPr>
          </a:p>
        </p:txBody>
      </p:sp>
      <p:sp>
        <p:nvSpPr>
          <p:cNvPr id="23" name="Rectangle 22"/>
          <p:cNvSpPr/>
          <p:nvPr/>
        </p:nvSpPr>
        <p:spPr>
          <a:xfrm>
            <a:off x="4991747" y="2621550"/>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Marketing, Education &amp; Outreach</a:t>
            </a:r>
            <a:endParaRPr lang="en-US" dirty="0">
              <a:solidFill>
                <a:schemeClr val="tx1"/>
              </a:solidFill>
            </a:endParaRPr>
          </a:p>
        </p:txBody>
      </p:sp>
      <p:sp>
        <p:nvSpPr>
          <p:cNvPr id="24" name="Rectangle 23"/>
          <p:cNvSpPr/>
          <p:nvPr/>
        </p:nvSpPr>
        <p:spPr>
          <a:xfrm>
            <a:off x="4991747" y="379680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Workforce Education and Training</a:t>
            </a:r>
            <a:endParaRPr lang="en-US" dirty="0">
              <a:solidFill>
                <a:schemeClr val="tx1"/>
              </a:solidFill>
            </a:endParaRPr>
          </a:p>
        </p:txBody>
      </p:sp>
      <p:sp>
        <p:nvSpPr>
          <p:cNvPr id="25" name="Rectangle 24"/>
          <p:cNvSpPr/>
          <p:nvPr/>
        </p:nvSpPr>
        <p:spPr>
          <a:xfrm>
            <a:off x="2933700" y="497205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Zero Net Energy</a:t>
            </a:r>
            <a:endParaRPr lang="en-US" dirty="0">
              <a:solidFill>
                <a:schemeClr val="tx1"/>
              </a:solidFill>
            </a:endParaRPr>
          </a:p>
        </p:txBody>
      </p:sp>
      <p:sp>
        <p:nvSpPr>
          <p:cNvPr id="26" name="Rectangle 25"/>
          <p:cNvSpPr/>
          <p:nvPr/>
        </p:nvSpPr>
        <p:spPr>
          <a:xfrm>
            <a:off x="875654" y="3796801"/>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Finance Programs</a:t>
            </a:r>
            <a:endParaRPr lang="en-US" dirty="0">
              <a:solidFill>
                <a:schemeClr val="tx1"/>
              </a:solidFill>
            </a:endParaRPr>
          </a:p>
        </p:txBody>
      </p:sp>
      <p:sp>
        <p:nvSpPr>
          <p:cNvPr id="27" name="Rectangle 26"/>
          <p:cNvSpPr/>
          <p:nvPr/>
        </p:nvSpPr>
        <p:spPr>
          <a:xfrm>
            <a:off x="4991747" y="1446299"/>
            <a:ext cx="3276600" cy="8953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Local Government Partnerships, CCAs, and RENs</a:t>
            </a:r>
            <a:endParaRPr lang="en-US" dirty="0">
              <a:solidFill>
                <a:schemeClr val="tx1"/>
              </a:solidFill>
            </a:endParaRPr>
          </a:p>
        </p:txBody>
      </p:sp>
    </p:spTree>
    <p:extLst>
      <p:ext uri="{BB962C8B-B14F-4D97-AF65-F5344CB8AC3E}">
        <p14:creationId xmlns:p14="http://schemas.microsoft.com/office/powerpoint/2010/main" val="416583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12</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Emerging Technologies Programs</a:t>
            </a:r>
            <a:endParaRPr lang="en-US" dirty="0">
              <a:solidFill>
                <a:schemeClr val="bg1">
                  <a:lumMod val="85000"/>
                </a:schemeClr>
              </a:solidFill>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Finance Programs</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a:solidFill>
                  <a:schemeClr val="tx1"/>
                </a:solidFill>
              </a:rPr>
              <a:t>Impact </a:t>
            </a:r>
            <a:r>
              <a:rPr lang="en-US" dirty="0" smtClean="0">
                <a:solidFill>
                  <a:schemeClr val="tx1"/>
                </a:solidFill>
              </a:rPr>
              <a:t>Evaluations</a:t>
            </a:r>
          </a:p>
          <a:p>
            <a:pPr marL="285750" indent="-285750">
              <a:buFont typeface="Arial" panose="020B0604020202020204" pitchFamily="34" charset="0"/>
              <a:buChar char="•"/>
            </a:pPr>
            <a:r>
              <a:rPr lang="en-US" dirty="0" smtClean="0">
                <a:solidFill>
                  <a:schemeClr val="tx1"/>
                </a:solidFill>
              </a:rPr>
              <a:t>Supporting Research Activities</a:t>
            </a:r>
            <a:endParaRPr lang="en-US" dirty="0"/>
          </a:p>
        </p:txBody>
      </p:sp>
      <p:sp>
        <p:nvSpPr>
          <p:cNvPr id="2" name="Rectangle 1"/>
          <p:cNvSpPr/>
          <p:nvPr/>
        </p:nvSpPr>
        <p:spPr>
          <a:xfrm>
            <a:off x="875654" y="1446299"/>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and Standards</a:t>
            </a:r>
            <a:endParaRPr lang="en-US" dirty="0">
              <a:solidFill>
                <a:schemeClr val="tx1"/>
              </a:solidFill>
            </a:endParaRPr>
          </a:p>
        </p:txBody>
      </p:sp>
      <p:sp>
        <p:nvSpPr>
          <p:cNvPr id="15" name="Rectangle 1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171669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13</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Finance Programs</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smtClean="0">
                <a:solidFill>
                  <a:schemeClr val="tx1"/>
                </a:solidFill>
              </a:rPr>
              <a:t>Update and Maintain the Emerging Technologies Database</a:t>
            </a:r>
          </a:p>
          <a:p>
            <a:pPr marL="285750" indent="-285750">
              <a:buFont typeface="Arial" panose="020B0604020202020204" pitchFamily="34" charset="0"/>
              <a:buChar char="•"/>
            </a:pPr>
            <a:r>
              <a:rPr lang="en-US" dirty="0" smtClean="0">
                <a:solidFill>
                  <a:schemeClr val="tx1"/>
                </a:solidFill>
              </a:rPr>
              <a:t>Evaluate Programs and Pilot</a:t>
            </a:r>
          </a:p>
          <a:p>
            <a:pPr marL="285750" indent="-285750">
              <a:buFont typeface="Arial" panose="020B0604020202020204" pitchFamily="34" charset="0"/>
              <a:buChar char="•"/>
            </a:pPr>
            <a:endParaRPr lang="en-US" dirty="0">
              <a:solidFill>
                <a:schemeClr val="tx1"/>
              </a:solidFill>
            </a:endParaRPr>
          </a:p>
        </p:txBody>
      </p:sp>
      <p:sp>
        <p:nvSpPr>
          <p:cNvPr id="18" name="Rectangle 17"/>
          <p:cNvSpPr/>
          <p:nvPr/>
        </p:nvSpPr>
        <p:spPr>
          <a:xfrm>
            <a:off x="875654" y="2621550"/>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Emerging Technologies Programs</a:t>
            </a:r>
          </a:p>
        </p:txBody>
      </p:sp>
      <p:sp>
        <p:nvSpPr>
          <p:cNvPr id="15" name="Rectangle 1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127618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14</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Local Government Partnerships, CCAs, and RENs</a:t>
            </a:r>
            <a:endParaRPr lang="en-US" dirty="0">
              <a:solidFill>
                <a:schemeClr val="bg1">
                  <a:lumMod val="85000"/>
                </a:schemeClr>
              </a:solidFill>
            </a:endParaRPr>
          </a:p>
        </p:txBody>
      </p:sp>
      <p:sp>
        <p:nvSpPr>
          <p:cNvPr id="3" name="Rectangle 2"/>
          <p:cNvSpPr/>
          <p:nvPr/>
        </p:nvSpPr>
        <p:spPr>
          <a:xfrm>
            <a:off x="3923654"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285750" indent="-285750">
              <a:buFont typeface="Arial" panose="020B0604020202020204" pitchFamily="34" charset="0"/>
              <a:buChar char="•"/>
            </a:pPr>
            <a:r>
              <a:rPr lang="en-US" dirty="0" smtClean="0">
                <a:solidFill>
                  <a:schemeClr val="tx1"/>
                </a:solidFill>
              </a:rPr>
              <a:t>Evaluate Residential EE Loan Pilot</a:t>
            </a:r>
          </a:p>
          <a:p>
            <a:pPr marL="285750" indent="-285750">
              <a:buFont typeface="Arial" panose="020B0604020202020204" pitchFamily="34" charset="0"/>
              <a:buChar char="•"/>
            </a:pPr>
            <a:r>
              <a:rPr lang="en-US" dirty="0" smtClean="0">
                <a:solidFill>
                  <a:schemeClr val="tx1"/>
                </a:solidFill>
              </a:rPr>
              <a:t>Analyze data collected by CAEATFA</a:t>
            </a:r>
          </a:p>
          <a:p>
            <a:pPr marL="285750" indent="-285750">
              <a:buFont typeface="Arial" panose="020B0604020202020204" pitchFamily="34" charset="0"/>
              <a:buChar char="•"/>
            </a:pPr>
            <a:r>
              <a:rPr lang="en-US" dirty="0" smtClean="0">
                <a:solidFill>
                  <a:schemeClr val="tx1"/>
                </a:solidFill>
              </a:rPr>
              <a:t>Evaluate additional Finance Pilots as they are launched</a:t>
            </a:r>
          </a:p>
          <a:p>
            <a:pPr marL="285750" indent="-285750">
              <a:buFont typeface="Arial" panose="020B0604020202020204" pitchFamily="34" charset="0"/>
              <a:buChar char="•"/>
            </a:pPr>
            <a:endParaRPr lang="en-US" dirty="0">
              <a:solidFill>
                <a:schemeClr val="tx1"/>
              </a:solidFill>
            </a:endParaRPr>
          </a:p>
        </p:txBody>
      </p:sp>
      <p:sp>
        <p:nvSpPr>
          <p:cNvPr id="26" name="Rectangle 25"/>
          <p:cNvSpPr/>
          <p:nvPr/>
        </p:nvSpPr>
        <p:spPr>
          <a:xfrm>
            <a:off x="875654" y="379680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Finance Programs</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297578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15</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Marketing, Education &amp; Outreach</a:t>
            </a:r>
            <a:endParaRPr lang="en-US" dirty="0">
              <a:solidFill>
                <a:schemeClr val="bg1">
                  <a:lumMod val="85000"/>
                </a:schemeClr>
              </a:solidFill>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Evaluate non-resource programs offered through LGPs, CCAs, and RENs</a:t>
            </a:r>
          </a:p>
          <a:p>
            <a:pPr marL="285750" indent="-285750">
              <a:buFont typeface="Arial" panose="020B0604020202020204" pitchFamily="34" charset="0"/>
              <a:buChar char="•"/>
            </a:pPr>
            <a:r>
              <a:rPr lang="en-US" dirty="0" smtClean="0">
                <a:solidFill>
                  <a:schemeClr val="tx1"/>
                </a:solidFill>
              </a:rPr>
              <a:t>Provide recommendations </a:t>
            </a:r>
            <a:r>
              <a:rPr lang="en-US" dirty="0">
                <a:solidFill>
                  <a:schemeClr val="tx1"/>
                </a:solidFill>
              </a:rPr>
              <a:t>t</a:t>
            </a:r>
            <a:r>
              <a:rPr lang="en-US" dirty="0" smtClean="0">
                <a:solidFill>
                  <a:schemeClr val="tx1"/>
                </a:solidFill>
              </a:rPr>
              <a:t>o improve long-term program success</a:t>
            </a:r>
          </a:p>
          <a:p>
            <a:pPr marL="285750" indent="-285750">
              <a:buFont typeface="Arial" panose="020B0604020202020204" pitchFamily="34" charset="0"/>
              <a:buChar char="•"/>
            </a:pPr>
            <a:endParaRPr lang="en-US" dirty="0">
              <a:solidFill>
                <a:schemeClr val="tx1"/>
              </a:solidFill>
            </a:endParaRPr>
          </a:p>
        </p:txBody>
      </p:sp>
      <p:sp>
        <p:nvSpPr>
          <p:cNvPr id="27" name="Rectangle 26"/>
          <p:cNvSpPr/>
          <p:nvPr/>
        </p:nvSpPr>
        <p:spPr>
          <a:xfrm>
            <a:off x="4991747" y="1446299"/>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Local Government Partnerships, CCAs, and RENs</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2123462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16</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Workforce Education and Training</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Assess market effectiveness of ME&amp;O programs</a:t>
            </a:r>
          </a:p>
          <a:p>
            <a:pPr marL="285750" indent="-285750">
              <a:buFont typeface="Arial" panose="020B0604020202020204" pitchFamily="34" charset="0"/>
              <a:buChar char="•"/>
            </a:pPr>
            <a:r>
              <a:rPr lang="en-US" dirty="0" smtClean="0">
                <a:solidFill>
                  <a:schemeClr val="tx1"/>
                </a:solidFill>
              </a:rPr>
              <a:t>Evaluate and analyze ME&amp;O metrics per Business Plans</a:t>
            </a:r>
          </a:p>
          <a:p>
            <a:pPr marL="285750" indent="-285750">
              <a:buFont typeface="Arial" panose="020B0604020202020204" pitchFamily="34" charset="0"/>
              <a:buChar char="•"/>
            </a:pPr>
            <a:r>
              <a:rPr lang="en-US" dirty="0" smtClean="0">
                <a:solidFill>
                  <a:schemeClr val="tx1"/>
                </a:solidFill>
              </a:rPr>
              <a:t>Monitor and evaluate transition to Third Party Implementers</a:t>
            </a:r>
            <a:endParaRPr lang="en-US" dirty="0">
              <a:solidFill>
                <a:schemeClr val="tx1"/>
              </a:solidFill>
            </a:endParaRPr>
          </a:p>
        </p:txBody>
      </p:sp>
      <p:sp>
        <p:nvSpPr>
          <p:cNvPr id="23" name="Rectangle 22"/>
          <p:cNvSpPr/>
          <p:nvPr/>
        </p:nvSpPr>
        <p:spPr>
          <a:xfrm>
            <a:off x="4991747" y="2621550"/>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Marketing, Education &amp; Outreach</a:t>
            </a:r>
          </a:p>
        </p:txBody>
      </p:sp>
      <p:sp>
        <p:nvSpPr>
          <p:cNvPr id="14" name="Rectangle 13"/>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Tree>
    <p:extLst>
      <p:ext uri="{BB962C8B-B14F-4D97-AF65-F5344CB8AC3E}">
        <p14:creationId xmlns:p14="http://schemas.microsoft.com/office/powerpoint/2010/main" val="3980648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Marketing, Education &amp; Outreach</a:t>
            </a: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17</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25" name="Rectangle 24"/>
          <p:cNvSpPr/>
          <p:nvPr/>
        </p:nvSpPr>
        <p:spPr>
          <a:xfrm>
            <a:off x="2933700" y="497205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85000"/>
                  </a:schemeClr>
                </a:solidFill>
              </a:rPr>
              <a:t>Zero Net Energy</a:t>
            </a:r>
            <a:endParaRPr lang="en-US" dirty="0">
              <a:solidFill>
                <a:schemeClr val="bg1">
                  <a:lumMod val="85000"/>
                </a:schemeClr>
              </a:solidFill>
            </a:endParaRPr>
          </a:p>
        </p:txBody>
      </p:sp>
      <p:sp>
        <p:nvSpPr>
          <p:cNvPr id="3" name="Rectangle 2"/>
          <p:cNvSpPr/>
          <p:nvPr/>
        </p:nvSpPr>
        <p:spPr>
          <a:xfrm>
            <a:off x="1100668" y="1926224"/>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365760" rtlCol="0" anchor="ctr"/>
          <a:lstStyle/>
          <a:p>
            <a:pPr marL="285750" indent="-285750">
              <a:buFont typeface="Arial" panose="020B0604020202020204" pitchFamily="34" charset="0"/>
              <a:buChar char="•"/>
            </a:pPr>
            <a:r>
              <a:rPr lang="en-US" dirty="0" smtClean="0">
                <a:solidFill>
                  <a:schemeClr val="tx1"/>
                </a:solidFill>
              </a:rPr>
              <a:t>Study correlation between WE&amp;T programs and installation quality</a:t>
            </a:r>
          </a:p>
          <a:p>
            <a:pPr marL="285750" indent="-285750">
              <a:buFont typeface="Arial" panose="020B0604020202020204" pitchFamily="34" charset="0"/>
              <a:buChar char="•"/>
            </a:pPr>
            <a:r>
              <a:rPr lang="en-US" dirty="0" smtClean="0">
                <a:solidFill>
                  <a:schemeClr val="tx1"/>
                </a:solidFill>
              </a:rPr>
              <a:t>Evaluate training partnerships</a:t>
            </a:r>
          </a:p>
          <a:p>
            <a:pPr marL="285750" indent="-285750">
              <a:buFont typeface="Arial" panose="020B0604020202020204" pitchFamily="34" charset="0"/>
              <a:buChar char="•"/>
            </a:pPr>
            <a:r>
              <a:rPr lang="en-US" dirty="0" smtClean="0">
                <a:solidFill>
                  <a:schemeClr val="tx1"/>
                </a:solidFill>
              </a:rPr>
              <a:t>Conduct process evaluations of career connections and workforce readiness programs</a:t>
            </a:r>
          </a:p>
          <a:p>
            <a:pPr marL="285750" indent="-285750">
              <a:buFont typeface="Arial" panose="020B0604020202020204" pitchFamily="34" charset="0"/>
              <a:buChar char="•"/>
            </a:pPr>
            <a:r>
              <a:rPr lang="en-US" dirty="0">
                <a:solidFill>
                  <a:schemeClr val="tx1"/>
                </a:solidFill>
              </a:rPr>
              <a:t>Market study of workforce knowledge, skills, and </a:t>
            </a:r>
            <a:r>
              <a:rPr lang="en-US" dirty="0" smtClean="0">
                <a:solidFill>
                  <a:schemeClr val="tx1"/>
                </a:solidFill>
              </a:rPr>
              <a:t>abilities</a:t>
            </a:r>
            <a:endParaRPr lang="en-US" dirty="0">
              <a:solidFill>
                <a:schemeClr val="tx1"/>
              </a:solidFill>
            </a:endParaRPr>
          </a:p>
        </p:txBody>
      </p:sp>
      <p:sp>
        <p:nvSpPr>
          <p:cNvPr id="24" name="Rectangle 23"/>
          <p:cNvSpPr/>
          <p:nvPr/>
        </p:nvSpPr>
        <p:spPr>
          <a:xfrm>
            <a:off x="4991747" y="379680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Workforce Education and Training</a:t>
            </a:r>
          </a:p>
        </p:txBody>
      </p:sp>
    </p:spTree>
    <p:extLst>
      <p:ext uri="{BB962C8B-B14F-4D97-AF65-F5344CB8AC3E}">
        <p14:creationId xmlns:p14="http://schemas.microsoft.com/office/powerpoint/2010/main" val="2984563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4991747"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Workforce Education and Training</a:t>
            </a:r>
          </a:p>
        </p:txBody>
      </p:sp>
      <p:sp>
        <p:nvSpPr>
          <p:cNvPr id="23" name="Rectangle 22"/>
          <p:cNvSpPr/>
          <p:nvPr/>
        </p:nvSpPr>
        <p:spPr>
          <a:xfrm>
            <a:off x="4991747"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Marketing, Education &amp; Outreach</a:t>
            </a:r>
          </a:p>
        </p:txBody>
      </p:sp>
      <p:sp>
        <p:nvSpPr>
          <p:cNvPr id="27" name="Rectangle 26"/>
          <p:cNvSpPr/>
          <p:nvPr/>
        </p:nvSpPr>
        <p:spPr>
          <a:xfrm>
            <a:off x="4991747"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Local Government Partnerships, CCAs, and RENs</a:t>
            </a:r>
          </a:p>
        </p:txBody>
      </p:sp>
      <p:sp>
        <p:nvSpPr>
          <p:cNvPr id="26" name="Rectangle 25"/>
          <p:cNvSpPr/>
          <p:nvPr/>
        </p:nvSpPr>
        <p:spPr>
          <a:xfrm>
            <a:off x="875654" y="3796801"/>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Finance Programs</a:t>
            </a:r>
          </a:p>
        </p:txBody>
      </p:sp>
      <p:sp>
        <p:nvSpPr>
          <p:cNvPr id="2" name="Rectangle 1"/>
          <p:cNvSpPr/>
          <p:nvPr/>
        </p:nvSpPr>
        <p:spPr>
          <a:xfrm>
            <a:off x="875654" y="1446299"/>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Codes and Standards</a:t>
            </a:r>
          </a:p>
        </p:txBody>
      </p:sp>
      <p:sp>
        <p:nvSpPr>
          <p:cNvPr id="18" name="Rectangle 17"/>
          <p:cNvSpPr/>
          <p:nvPr/>
        </p:nvSpPr>
        <p:spPr>
          <a:xfrm>
            <a:off x="875654" y="2621550"/>
            <a:ext cx="3276600" cy="89534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85000"/>
                  </a:schemeClr>
                </a:solidFill>
              </a:rPr>
              <a:t>Emerging Technologies Programs</a:t>
            </a:r>
          </a:p>
        </p:txBody>
      </p:sp>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57150"/>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The Contract Group B RFP Seeks Evaluation of the Following Research Sectors:</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
            <a:ext cx="381000" cy="365125"/>
          </a:xfrm>
          <a:prstGeom prst="rect">
            <a:avLst/>
          </a:prstGeo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18</a:t>
            </a:fld>
            <a:endParaRPr lang="en-US" dirty="0">
              <a:solidFill>
                <a:prstClr val="black">
                  <a:tint val="75000"/>
                </a:prstClr>
              </a:solidFill>
              <a:latin typeface="Arial" pitchFamily="34" charset="0"/>
              <a:cs typeface="Arial" pitchFamily="34" charset="0"/>
            </a:endParaRPr>
          </a:p>
        </p:txBody>
      </p:sp>
      <p:sp>
        <p:nvSpPr>
          <p:cNvPr id="17" name="TextBox 1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
        <p:nvSpPr>
          <p:cNvPr id="3" name="Rectangle 2"/>
          <p:cNvSpPr/>
          <p:nvPr/>
        </p:nvSpPr>
        <p:spPr>
          <a:xfrm>
            <a:off x="2514600" y="2785535"/>
            <a:ext cx="41148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a:buFont typeface="Arial" panose="020B0604020202020204" pitchFamily="34" charset="0"/>
              <a:buChar char="•"/>
            </a:pPr>
            <a:r>
              <a:rPr lang="en-US" dirty="0" smtClean="0">
                <a:solidFill>
                  <a:schemeClr val="tx1"/>
                </a:solidFill>
              </a:rPr>
              <a:t>Conduct Long-term case study</a:t>
            </a:r>
          </a:p>
          <a:p>
            <a:pPr marL="285750" indent="-285750">
              <a:buFont typeface="Arial" panose="020B0604020202020204" pitchFamily="34" charset="0"/>
              <a:buChar char="•"/>
            </a:pPr>
            <a:r>
              <a:rPr lang="en-US" dirty="0" smtClean="0">
                <a:solidFill>
                  <a:schemeClr val="tx1"/>
                </a:solidFill>
              </a:rPr>
              <a:t>Perform planning for Commercial ZNE policy</a:t>
            </a:r>
          </a:p>
          <a:p>
            <a:pPr marL="285750" indent="-285750">
              <a:buFont typeface="Arial" panose="020B0604020202020204" pitchFamily="34" charset="0"/>
              <a:buChar char="•"/>
            </a:pPr>
            <a:r>
              <a:rPr lang="en-US" dirty="0" smtClean="0">
                <a:solidFill>
                  <a:schemeClr val="tx1"/>
                </a:solidFill>
              </a:rPr>
              <a:t>Evaluate Cross-Cutting Programs</a:t>
            </a:r>
          </a:p>
          <a:p>
            <a:pPr marL="285750" indent="-285750">
              <a:buFont typeface="Arial" panose="020B0604020202020204" pitchFamily="34" charset="0"/>
              <a:buChar char="•"/>
            </a:pPr>
            <a:r>
              <a:rPr lang="en-US" dirty="0" smtClean="0">
                <a:solidFill>
                  <a:schemeClr val="tx1"/>
                </a:solidFill>
              </a:rPr>
              <a:t>Evaluate ZNE real estate management</a:t>
            </a:r>
          </a:p>
          <a:p>
            <a:pPr marL="285750" indent="-285750">
              <a:buFont typeface="Arial" panose="020B0604020202020204" pitchFamily="34" charset="0"/>
              <a:buChar char="•"/>
            </a:pPr>
            <a:r>
              <a:rPr lang="en-US" dirty="0" smtClean="0">
                <a:solidFill>
                  <a:schemeClr val="tx1"/>
                </a:solidFill>
              </a:rPr>
              <a:t>Analyze ZNE retrofit barriers</a:t>
            </a:r>
            <a:endParaRPr lang="en-US" dirty="0">
              <a:solidFill>
                <a:schemeClr val="tx1"/>
              </a:solidFill>
            </a:endParaRPr>
          </a:p>
        </p:txBody>
      </p:sp>
      <p:sp>
        <p:nvSpPr>
          <p:cNvPr id="25" name="Rectangle 24"/>
          <p:cNvSpPr/>
          <p:nvPr/>
        </p:nvSpPr>
        <p:spPr>
          <a:xfrm>
            <a:off x="2933700" y="4972051"/>
            <a:ext cx="3276600" cy="8953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Zero Net Energy</a:t>
            </a:r>
          </a:p>
        </p:txBody>
      </p:sp>
    </p:spTree>
    <p:extLst>
      <p:ext uri="{BB962C8B-B14F-4D97-AF65-F5344CB8AC3E}">
        <p14:creationId xmlns:p14="http://schemas.microsoft.com/office/powerpoint/2010/main" val="1761954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35814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19</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394840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42913" y="1600200"/>
            <a:ext cx="8229600" cy="4068763"/>
          </a:xfrm>
        </p:spPr>
        <p:txBody>
          <a:bodyPr>
            <a:normAutofit fontScale="70000" lnSpcReduction="20000"/>
          </a:bodyPr>
          <a:lstStyle/>
          <a:p>
            <a:pPr>
              <a:lnSpc>
                <a:spcPct val="150000"/>
              </a:lnSpc>
              <a:buFont typeface="Wingdings" panose="05000000000000000000" pitchFamily="2" charset="2"/>
              <a:buChar char="§"/>
            </a:pPr>
            <a:r>
              <a:rPr lang="en-US" altLang="en-US" b="0" dirty="0" smtClean="0"/>
              <a:t>In the event of an emergency, please proceed calmly out the exits. </a:t>
            </a:r>
          </a:p>
          <a:p>
            <a:pPr>
              <a:lnSpc>
                <a:spcPct val="150000"/>
              </a:lnSpc>
              <a:buFont typeface="Wingdings" panose="05000000000000000000" pitchFamily="2" charset="2"/>
              <a:buChar char="§"/>
            </a:pPr>
            <a:r>
              <a:rPr lang="en-US" altLang="en-US" b="0" dirty="0" smtClean="0"/>
              <a:t>The evacuation site is the Garden Plaza area between </a:t>
            </a:r>
            <a:r>
              <a:rPr lang="en-US" altLang="en-US" b="0" dirty="0" err="1" smtClean="0"/>
              <a:t>Herbst</a:t>
            </a:r>
            <a:r>
              <a:rPr lang="en-US" altLang="en-US" b="0" dirty="0" smtClean="0"/>
              <a:t> Theater and the War Memorial Opera House Buildings, on Van Ness</a:t>
            </a:r>
          </a:p>
          <a:p>
            <a:pPr>
              <a:lnSpc>
                <a:spcPct val="150000"/>
              </a:lnSpc>
              <a:buFont typeface="Wingdings" panose="05000000000000000000" pitchFamily="2" charset="2"/>
              <a:buChar char="§"/>
            </a:pPr>
            <a:r>
              <a:rPr lang="en-US" altLang="en-US" b="0" dirty="0" smtClean="0"/>
              <a:t>Exit the building at the Main Entrance at Van Ness and McAllister streets, cross McAllister Street, pass </a:t>
            </a:r>
            <a:r>
              <a:rPr lang="en-US" altLang="en-US" b="0" dirty="0" err="1" smtClean="0"/>
              <a:t>Herbst</a:t>
            </a:r>
            <a:r>
              <a:rPr lang="en-US" altLang="en-US" b="0" dirty="0" smtClean="0"/>
              <a:t> Theater and enter the plaza.</a:t>
            </a:r>
            <a:endParaRPr lang="en-US" altLang="en-US" dirty="0" smtClean="0"/>
          </a:p>
        </p:txBody>
      </p:sp>
      <p:cxnSp>
        <p:nvCxnSpPr>
          <p:cNvPr id="6" name="Straight Connector 5"/>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Safety and Emergency Information</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415459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20</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6284286"/>
              </p:ext>
            </p:extLst>
          </p:nvPr>
        </p:nvGraphicFramePr>
        <p:xfrm>
          <a:off x="228600" y="1219200"/>
          <a:ext cx="8686800" cy="528828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Read and understand the </a:t>
                      </a:r>
                      <a:r>
                        <a:rPr lang="en-US" sz="1700" b="1" dirty="0" smtClean="0"/>
                        <a:t>Conflict of Interest provisions </a:t>
                      </a:r>
                      <a:r>
                        <a:rPr lang="en-US" sz="1700" b="0" dirty="0" smtClean="0"/>
                        <a:t>pertaining to the RFP,</a:t>
                      </a:r>
                      <a:r>
                        <a:rPr lang="en-US" sz="1700" b="0" baseline="0" dirty="0" smtClean="0"/>
                        <a:t> and has certified and signed the Conflict of Interest Statement in Attachment 2;</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700" b="1" dirty="0" smtClean="0"/>
                        <a:t>Be registered </a:t>
                      </a:r>
                      <a:r>
                        <a:rPr lang="en-US" sz="1700" dirty="0" smtClean="0"/>
                        <a:t>as a private entity, non-profit organization, the University of California, California State University Foundation, or other governmental entities with the California Secretary of State or can provide an explanation as to why it is not necessary.</a:t>
                      </a:r>
                      <a:endParaRPr lang="en-US" sz="1700" dirty="0"/>
                    </a:p>
                  </a:txBody>
                  <a:tcPr/>
                </a:tc>
                <a:extLst>
                  <a:ext uri="{0D108BD9-81ED-4DB2-BD59-A6C34878D82A}">
                    <a16:rowId xmlns:a16="http://schemas.microsoft.com/office/drawing/2014/main" xmlns="" val="10001"/>
                  </a:ext>
                </a:extLst>
              </a:tr>
              <a:tr h="370840">
                <a:tc>
                  <a:txBody>
                    <a:bodyPr/>
                    <a:lstStyle/>
                    <a:p>
                      <a:pPr marL="339725" indent="-339725">
                        <a:spcBef>
                          <a:spcPts val="600"/>
                        </a:spcBef>
                        <a:buFont typeface="Wingdings" panose="05000000000000000000" pitchFamily="2" charset="2"/>
                        <a:buChar char="þ"/>
                      </a:pPr>
                      <a:r>
                        <a:rPr lang="en-US" sz="1700" dirty="0" smtClean="0"/>
                        <a:t>Proposer must </a:t>
                      </a:r>
                      <a:r>
                        <a:rPr lang="en-US" sz="1700" b="1" dirty="0" smtClean="0"/>
                        <a:t>identify all subcontractors </a:t>
                      </a:r>
                      <a:r>
                        <a:rPr lang="en-US" sz="1700" dirty="0" smtClean="0"/>
                        <a:t>proposed for participation in the contract, and the tasks or work areas that would be assigned to each subcontractor using Attachment</a:t>
                      </a:r>
                      <a:r>
                        <a:rPr lang="en-US" sz="1700" baseline="0" dirty="0" smtClean="0"/>
                        <a:t> 5: Bidder Declaration. </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339725" indent="-339725">
                        <a:spcBef>
                          <a:spcPts val="600"/>
                        </a:spcBef>
                        <a:buFont typeface="Wingdings" panose="05000000000000000000" pitchFamily="2" charset="2"/>
                        <a:buChar char="þ"/>
                      </a:pPr>
                      <a:r>
                        <a:rPr lang="en-US" sz="1700" dirty="0" smtClean="0"/>
                        <a:t>Certify and agree to the bidding and </a:t>
                      </a:r>
                      <a:r>
                        <a:rPr lang="en-US" sz="1700" b="1" dirty="0" smtClean="0"/>
                        <a:t>subcontracting limitations</a:t>
                      </a:r>
                      <a:r>
                        <a:rPr lang="en-US" sz="1700" dirty="0" smtClean="0"/>
                        <a:t>;</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submitting a proposal as the Prime Contractor for Contract Group B may not be a subcontractor on any other proposing team for Contract Group B;</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submit proposals as the Prime Contractor for more than one contract group, but if a firm is awarded a contract as the Prime Contractor for one contract group, this precludes their eligibility as a Prime Contractor in any other contract groups under this set of Energy Efficiency Contracts; and</a:t>
                      </a:r>
                    </a:p>
                    <a:p>
                      <a:pPr marL="742950" lvl="1" indent="-285750">
                        <a:buFont typeface="Wingdings" panose="05000000000000000000" pitchFamily="2" charset="2"/>
                        <a:buChar char="§"/>
                      </a:pPr>
                      <a:r>
                        <a:rPr lang="en-US" sz="1700" kern="1200" dirty="0" smtClean="0">
                          <a:solidFill>
                            <a:schemeClr val="tx1"/>
                          </a:solidFill>
                          <a:effectLst/>
                          <a:latin typeface="+mn-lt"/>
                          <a:ea typeface="+mn-ea"/>
                          <a:cs typeface="+mn-cs"/>
                        </a:rPr>
                        <a:t>A firm may be a subcontractor on multiple proposals for Contract Group B, so long as the firm is not participating as Prime Contractor on any of the Group B proposals.</a:t>
                      </a:r>
                    </a:p>
                  </a:txBody>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501842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smtClean="0">
                <a:cs typeface="Arial" pitchFamily="34" charset="0"/>
              </a:rPr>
              <a:t>Proposers must meet the following Minimum Qualifications</a:t>
            </a:r>
            <a:r>
              <a:rPr lang="en-US" dirty="0">
                <a:cs typeface="Arial" pitchFamily="34" charset="0"/>
              </a:rPr>
              <a:t> </a:t>
            </a:r>
            <a:r>
              <a:rPr lang="en-US" dirty="0" smtClean="0">
                <a:cs typeface="Arial" pitchFamily="34" charset="0"/>
              </a:rPr>
              <a:t>to be eligible to bid:</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21</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68253966"/>
              </p:ext>
            </p:extLst>
          </p:nvPr>
        </p:nvGraphicFramePr>
        <p:xfrm>
          <a:off x="246321" y="1905000"/>
          <a:ext cx="8686800" cy="29565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If awarded the contract, sign a </a:t>
                      </a:r>
                      <a:r>
                        <a:rPr lang="en-US" sz="1700" b="1" dirty="0" smtClean="0"/>
                        <a:t>Confidentiality/Nondisclosure Statement </a:t>
                      </a:r>
                      <a:r>
                        <a:rPr lang="en-US" sz="1700" b="0" dirty="0" smtClean="0"/>
                        <a:t>for the use of data.</a:t>
                      </a:r>
                      <a:endParaRPr lang="en-US" sz="1700" b="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Certify and agree to </a:t>
                      </a:r>
                      <a:r>
                        <a:rPr lang="en-US" sz="1700" b="1" dirty="0" smtClean="0"/>
                        <a:t>complete</a:t>
                      </a:r>
                      <a:r>
                        <a:rPr lang="en-US" sz="1700" b="1" baseline="0" dirty="0" smtClean="0"/>
                        <a:t> all </a:t>
                      </a:r>
                      <a:r>
                        <a:rPr lang="en-US" sz="1700" b="1" dirty="0" smtClean="0"/>
                        <a:t>deliverables</a:t>
                      </a:r>
                      <a:r>
                        <a:rPr lang="en-US" sz="1700" b="0" baseline="0" dirty="0" smtClean="0"/>
                        <a:t> </a:t>
                      </a:r>
                      <a:r>
                        <a:rPr lang="en-US" sz="1700" dirty="0" smtClean="0"/>
                        <a:t>in accordance to requirements described in the RFP and subject to</a:t>
                      </a:r>
                      <a:r>
                        <a:rPr lang="en-US" sz="1700" baseline="0" dirty="0" smtClean="0"/>
                        <a:t> the EDPM’s approval and any Commission requirements.</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dirty="0" smtClean="0"/>
                        <a:t>Certifies that they will </a:t>
                      </a:r>
                      <a:r>
                        <a:rPr lang="en-US" sz="1700" b="0" dirty="0" smtClean="0"/>
                        <a:t>adhere to the</a:t>
                      </a:r>
                      <a:r>
                        <a:rPr lang="en-US" sz="1700" b="1" dirty="0" smtClean="0"/>
                        <a:t> American Evaluation Association’s Guiding Principles for Evaluators. </a:t>
                      </a:r>
                      <a:endParaRPr lang="en-US" sz="1700" b="1"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700" b="0" dirty="0" smtClean="0"/>
                        <a:t>Complete and return the </a:t>
                      </a:r>
                      <a:r>
                        <a:rPr lang="en-US" sz="1700" b="1" dirty="0" smtClean="0"/>
                        <a:t>Notice of Intent to Bid </a:t>
                      </a:r>
                      <a:r>
                        <a:rPr lang="en-US" sz="1700" dirty="0" smtClean="0"/>
                        <a:t>(Attachment 19). Vendors who do not return this form by the date specified in Section 2.D: Key Dates will be disqualified from further participation.</a:t>
                      </a:r>
                      <a:endParaRPr lang="en-US" sz="1700" dirty="0" smtClean="0">
                        <a:solidFill>
                          <a:prstClr val="black"/>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052501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a:t>
            </a:r>
            <a:r>
              <a:rPr lang="en-US" dirty="0" smtClean="0"/>
              <a:t>the following desired qualifications</a:t>
            </a:r>
            <a:r>
              <a:rPr lang="en-US" dirty="0" smtClean="0">
                <a:cs typeface="Arial" pitchFamily="34" charset="0"/>
              </a:rPr>
              <a:t>:</a:t>
            </a:r>
            <a:endParaRPr lang="en-US" dirty="0">
              <a:cs typeface="Arial" pitchFamily="34" charset="0"/>
            </a:endParaRP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22</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21663293"/>
              </p:ext>
            </p:extLst>
          </p:nvPr>
        </p:nvGraphicFramePr>
        <p:xfrm>
          <a:off x="228600" y="960120"/>
          <a:ext cx="8686800" cy="531876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General</a:t>
                      </a:r>
                      <a:r>
                        <a:rPr lang="en-US" sz="1600" b="1" baseline="0" dirty="0" smtClean="0"/>
                        <a:t> Qualifications</a:t>
                      </a:r>
                      <a:endParaRPr lang="en-US" sz="1600" b="1" dirty="0" smtClean="0"/>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successfully managing complex projects involving multidisciplinary teams comprised of:</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Multiple subcontractors,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At least one senior experienced overall project manager,</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At least one manager for each sector and measure group, and</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In-house staff.</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that they can and will effectively manage time and resources across multiple projects, setting work plan schedule, and workflow. Proposals should include resumes for senior team members for each sector, including pertinent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among the proposal team in successfully conducting a program evaluation study and producing a high-quality report for use by the public, policy-makers, and program administrators.</a:t>
                      </a: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600" b="1" dirty="0" smtClean="0"/>
                        <a:t>Stakeholder Communications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leading stakeholder workshops and engaging with stakeholders.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working with stakeholders in a public regulatory process.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dirty="0" smtClean="0"/>
                        <a:t>Demonstrate experience in collecting and communicating data through various media, including graphs, charts, tables, and should demonstrate an understanding of the nature of data through quantitative analysis and qualitative interpretation.</a:t>
                      </a:r>
                      <a:endParaRPr lang="en-US" sz="1300" dirty="0"/>
                    </a:p>
                  </a:txBody>
                  <a:tcPr/>
                </a:tc>
                <a:extLst>
                  <a:ext uri="{0D108BD9-81ED-4DB2-BD59-A6C34878D82A}">
                    <a16:rowId xmlns:a16="http://schemas.microsoft.com/office/drawing/2014/main" xmlns="" val="10001"/>
                  </a:ext>
                </a:extLst>
              </a:tr>
              <a:tr h="370840">
                <a:tc>
                  <a:txBody>
                    <a:bodyPr/>
                    <a:lstStyle/>
                    <a:p>
                      <a:pPr marL="339725" indent="-339725">
                        <a:spcBef>
                          <a:spcPts val="600"/>
                        </a:spcBef>
                        <a:buFont typeface="Wingdings" panose="05000000000000000000" pitchFamily="2" charset="2"/>
                        <a:buChar char="þ"/>
                      </a:pPr>
                      <a:r>
                        <a:rPr lang="en-US" sz="1600" b="1" dirty="0" smtClean="0"/>
                        <a:t>Regulatory Experience</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and understanding of California energy efficiency policy, Commission processes, and Commission proceedings.</a:t>
                      </a:r>
                    </a:p>
                    <a:p>
                      <a:pPr marL="796925" lvl="1" indent="-339725">
                        <a:spcBef>
                          <a:spcPts val="600"/>
                        </a:spcBef>
                        <a:buFont typeface="Wingdings" panose="05000000000000000000" pitchFamily="2" charset="2"/>
                        <a:buChar char="§"/>
                      </a:pPr>
                      <a:r>
                        <a:rPr lang="en-US" sz="1300" b="0" kern="1200" dirty="0" smtClean="0">
                          <a:solidFill>
                            <a:schemeClr val="tx1"/>
                          </a:solidFill>
                          <a:effectLst/>
                          <a:latin typeface="+mn-lt"/>
                          <a:ea typeface="+mn-ea"/>
                          <a:cs typeface="+mn-cs"/>
                        </a:rPr>
                        <a:t> Demonstrate understanding of the current Cost Effectiveness requirements and tests applicable to California energy efficiency programs, and should demonstrate the ability to perform Cost Effectiveness Tests for resource programs.</a:t>
                      </a:r>
                    </a:p>
                  </a:txBody>
                  <a:tcPr/>
                </a:tc>
                <a:extLst>
                  <a:ext uri="{0D108BD9-81ED-4DB2-BD59-A6C34878D82A}">
                    <a16:rowId xmlns:a16="http://schemas.microsoft.com/office/drawing/2014/main" xmlns=""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4029809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23</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739485"/>
              </p:ext>
            </p:extLst>
          </p:nvPr>
        </p:nvGraphicFramePr>
        <p:xfrm>
          <a:off x="228600" y="960120"/>
          <a:ext cx="8686800" cy="522732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Evaluation Skills and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a:t>
                      </a:r>
                      <a:r>
                        <a:rPr lang="en-US" sz="1300" b="0" kern="1200" baseline="0" dirty="0" smtClean="0">
                          <a:solidFill>
                            <a:schemeClr val="tx1"/>
                          </a:solidFill>
                          <a:effectLst/>
                          <a:latin typeface="+mn-lt"/>
                          <a:ea typeface="+mn-ea"/>
                          <a:cs typeface="+mn-cs"/>
                        </a:rPr>
                        <a:t> </a:t>
                      </a:r>
                      <a:r>
                        <a:rPr lang="en-US" sz="1300" b="0" kern="1200" dirty="0" smtClean="0">
                          <a:solidFill>
                            <a:schemeClr val="tx1"/>
                          </a:solidFill>
                          <a:effectLst/>
                          <a:latin typeface="+mn-lt"/>
                          <a:ea typeface="+mn-ea"/>
                          <a:cs typeface="+mn-cs"/>
                        </a:rPr>
                        <a:t>experience in the following energy programs evaluation related skills: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in-depth program evaluation studies in a regulatory context;</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Designing and implementing sampling plans to inform statistically significant study results and findings.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implementing complex study designs;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conducting surveys through a variety of channels, e.g., telephone, internet, or physical surveys to address specific questions about a program;</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Designing and conducting Randomized Control Group studies to determine program influence and impacts;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Collecting and organizing heterogeneous data from an array of sources;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analysis of quantitative and qualitative energy program data (including energy savings estimates);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Performing program evaluations and energy policy analysis that produces actionable recommendations for program decision-makers;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and providing specific feedback on energy efficiency methodologies for evaluation projects;</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Conducting energy and demand savings estimation;</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Measuring load/impact profiles, free ridership, measures effective and remaining useful life; and</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Developing net-to-gross values, gross realization rates, measures costs, estimation, and evaluation.</a:t>
                      </a: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600" b="1" dirty="0" smtClean="0"/>
                        <a:t>Research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a:t>
                      </a:r>
                      <a:endParaRPr lang="en-US" sz="1300" dirty="0"/>
                    </a:p>
                  </a:txBody>
                  <a:tcPr/>
                </a:tc>
                <a:extLst>
                  <a:ext uri="{0D108BD9-81ED-4DB2-BD59-A6C34878D82A}">
                    <a16:rowId xmlns:a16="http://schemas.microsoft.com/office/drawing/2014/main" xmlns="" val="10001"/>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419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24</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82107650"/>
              </p:ext>
            </p:extLst>
          </p:nvPr>
        </p:nvGraphicFramePr>
        <p:xfrm>
          <a:off x="228600" y="1325880"/>
          <a:ext cx="8686800" cy="461772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38100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Codes and Standards Related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Demonstrate</a:t>
                      </a:r>
                      <a:r>
                        <a:rPr lang="en-US" sz="1300" b="0" kern="1200" baseline="0" dirty="0" smtClean="0">
                          <a:solidFill>
                            <a:schemeClr val="tx1"/>
                          </a:solidFill>
                          <a:effectLst/>
                          <a:latin typeface="+mn-lt"/>
                          <a:ea typeface="+mn-ea"/>
                          <a:cs typeface="+mn-cs"/>
                        </a:rPr>
                        <a:t> f</a:t>
                      </a:r>
                      <a:r>
                        <a:rPr lang="en-US" sz="1300" b="0" kern="1200" dirty="0" smtClean="0">
                          <a:solidFill>
                            <a:schemeClr val="tx1"/>
                          </a:solidFill>
                          <a:effectLst/>
                          <a:latin typeface="+mn-lt"/>
                          <a:ea typeface="+mn-ea"/>
                          <a:cs typeface="+mn-cs"/>
                        </a:rPr>
                        <a:t>amiliarity with current industry building and appliance standards (Such as the California Title 20 and Title 24 standards), as well as current Federal appliance, equipment and lighting energy standards, and an understanding of the energy code development processes at the state and federal levels.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kern="1200" dirty="0" smtClean="0">
                          <a:solidFill>
                            <a:schemeClr val="tx1"/>
                          </a:solidFill>
                          <a:effectLst/>
                          <a:latin typeface="+mn-lt"/>
                          <a:ea typeface="+mn-ea"/>
                          <a:cs typeface="+mn-cs"/>
                        </a:rPr>
                        <a:t>Understand and be able to implement building certification methodologies.</a:t>
                      </a: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600" b="1" dirty="0" smtClean="0"/>
                        <a:t>Local Government Partnerships, Community Choice Aggregators, and Regional Energy Networks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conducting research projects on a variety of energy program topics including expertise in the multi-disciplined research areas of engineering, econometrics, behavioral and market research related to energy programs.</a:t>
                      </a:r>
                      <a:endParaRPr lang="en-US" sz="1300" dirty="0"/>
                    </a:p>
                  </a:txBody>
                  <a:tcPr/>
                </a:tc>
                <a:extLst>
                  <a:ext uri="{0D108BD9-81ED-4DB2-BD59-A6C34878D82A}">
                    <a16:rowId xmlns:a16="http://schemas.microsoft.com/office/drawing/2014/main" xmlns="" val="10001"/>
                  </a:ext>
                </a:extLst>
              </a:tr>
              <a:tr h="370840">
                <a:tc>
                  <a:txBody>
                    <a:bodyPr/>
                    <a:lstStyle/>
                    <a:p>
                      <a:pPr marL="285750" indent="-285750">
                        <a:buFont typeface="Wingdings" panose="05000000000000000000" pitchFamily="2" charset="2"/>
                        <a:buChar char="þ"/>
                      </a:pPr>
                      <a:r>
                        <a:rPr lang="en-US" sz="1600" b="1" dirty="0" smtClean="0"/>
                        <a:t>Emerging Technologies Programs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of and experience working with current and emerging energy efficiency technologies, and demonstrate an ability to identify, evaluate, and commercial acceleration approaches and programs.</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knowledge of the industry standard process for inclusion of new technologies into the Energy Efficiency portfolio.</a:t>
                      </a:r>
                    </a:p>
                    <a:p>
                      <a:pPr marL="742950" lvl="1" indent="-285750">
                        <a:buFont typeface="Wingdings" panose="05000000000000000000" pitchFamily="2" charset="2"/>
                        <a:buChar char="§"/>
                      </a:pPr>
                      <a:r>
                        <a:rPr lang="en-US" sz="1300" dirty="0" smtClean="0"/>
                        <a:t>Demonstrate knowledge of technology development processes, spanning early research and development to high levels of market penetration.</a:t>
                      </a:r>
                    </a:p>
                    <a:p>
                      <a:pPr marL="742950" lvl="1" indent="-285750">
                        <a:buFont typeface="Wingdings" panose="05000000000000000000" pitchFamily="2" charset="2"/>
                        <a:buChar char="§"/>
                      </a:pPr>
                      <a:r>
                        <a:rPr lang="en-US" sz="1300" dirty="0" smtClean="0"/>
                        <a:t>Demonstrate experience, expertise, and knowledge working with energy-related market transformation approaches and programs.</a:t>
                      </a:r>
                    </a:p>
                  </a:txBody>
                  <a:tcPr/>
                </a:tc>
                <a:extLst>
                  <a:ext uri="{0D108BD9-81ED-4DB2-BD59-A6C34878D82A}">
                    <a16:rowId xmlns:a16="http://schemas.microsoft.com/office/drawing/2014/main" xmlns=""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693416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173830" y="13648"/>
            <a:ext cx="8643937" cy="857250"/>
          </a:xfrm>
          <a:prstGeom prst="rect">
            <a:avLst/>
          </a:prstGeom>
          <a:noFill/>
          <a:ln w="9525">
            <a:noFill/>
            <a:miter lim="800000"/>
            <a:headEnd/>
            <a:tailEnd/>
          </a:ln>
        </p:spPr>
        <p:txBody>
          <a:bodyPr anchor="ctr"/>
          <a:lstStyle/>
          <a:p>
            <a:r>
              <a:rPr lang="en-US" dirty="0"/>
              <a:t>Proposers will be evaluated on the following desired qualifications</a:t>
            </a:r>
            <a:r>
              <a:rPr lang="en-US" dirty="0">
                <a:cs typeface="Arial" pitchFamily="34" charset="0"/>
              </a:rPr>
              <a:t>:</a:t>
            </a:r>
          </a:p>
        </p:txBody>
      </p:sp>
      <p:sp>
        <p:nvSpPr>
          <p:cNvPr id="79" name="Slide Number Placeholder 9"/>
          <p:cNvSpPr>
            <a:spLocks noGrp="1"/>
          </p:cNvSpPr>
          <p:nvPr>
            <p:ph type="sldNum" sz="quarter" idx="4294967295"/>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25</a:t>
            </a:fld>
            <a:endParaRPr lang="en-US" sz="1200"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6867847"/>
              </p:ext>
            </p:extLst>
          </p:nvPr>
        </p:nvGraphicFramePr>
        <p:xfrm>
          <a:off x="228600" y="1143000"/>
          <a:ext cx="8686800" cy="3352800"/>
        </p:xfrm>
        <a:graphic>
          <a:graphicData uri="http://schemas.openxmlformats.org/drawingml/2006/table">
            <a:tbl>
              <a:tblPr firstRow="1" bandRow="1">
                <a:tableStyleId>{5DA37D80-6434-44D0-A028-1B22A696006F}</a:tableStyleId>
              </a:tblPr>
              <a:tblGrid>
                <a:gridCol w="8686800">
                  <a:extLst>
                    <a:ext uri="{9D8B030D-6E8A-4147-A177-3AD203B41FA5}">
                      <a16:colId xmlns:a16="http://schemas.microsoft.com/office/drawing/2014/main" xmlns="" val="20000"/>
                    </a:ext>
                  </a:extLst>
                </a:gridCol>
              </a:tblGrid>
              <a:tr h="807720">
                <a:tc>
                  <a:txBody>
                    <a:bodyPr/>
                    <a:lstStyle/>
                    <a:p>
                      <a:pPr marL="285750" indent="-285750">
                        <a:buFont typeface="Wingdings" panose="05000000000000000000" pitchFamily="2" charset="2"/>
                        <a:buChar char="þ"/>
                      </a:pPr>
                      <a:r>
                        <a:rPr lang="en-US" sz="1600" b="1" dirty="0" smtClean="0"/>
                        <a:t>Finance Related</a:t>
                      </a:r>
                      <a:r>
                        <a:rPr lang="en-US" sz="1600" b="1" baseline="0" dirty="0" smtClean="0"/>
                        <a:t> Experience</a:t>
                      </a:r>
                    </a:p>
                    <a:p>
                      <a:pPr marL="742950" lvl="1" indent="-285750">
                        <a:buFont typeface="Wingdings" panose="05000000000000000000" pitchFamily="2" charset="2"/>
                        <a:buChar char="§"/>
                      </a:pPr>
                      <a:r>
                        <a:rPr lang="en-US" sz="1300" b="0" kern="1200" dirty="0" smtClean="0">
                          <a:solidFill>
                            <a:schemeClr val="tx1"/>
                          </a:solidFill>
                          <a:effectLst/>
                          <a:latin typeface="+mn-lt"/>
                          <a:ea typeface="+mn-ea"/>
                          <a:cs typeface="+mn-cs"/>
                        </a:rPr>
                        <a:t>Demonstrate experience in evaluating statewide finance programs, and familiarity working with complex finance program-related datasets.</a:t>
                      </a:r>
                      <a:endParaRPr lang="en-US" sz="1300" dirty="0" smtClean="0"/>
                    </a:p>
                  </a:txBody>
                  <a:tcPr/>
                </a:tc>
              </a:tr>
              <a:tr h="80772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þ"/>
                        <a:tabLst/>
                        <a:defRPr/>
                      </a:pPr>
                      <a:r>
                        <a:rPr lang="en-US" sz="1600" b="1" dirty="0" smtClean="0"/>
                        <a:t>Marketing,</a:t>
                      </a:r>
                      <a:r>
                        <a:rPr lang="en-US" sz="1600" b="1" baseline="0" dirty="0" smtClean="0"/>
                        <a:t> Education, and Outreach </a:t>
                      </a:r>
                      <a:r>
                        <a:rPr lang="en-US" sz="1600" b="1" dirty="0" smtClean="0"/>
                        <a:t>Related Experience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kern="1200" dirty="0" smtClean="0">
                          <a:solidFill>
                            <a:schemeClr val="tx1"/>
                          </a:solidFill>
                          <a:effectLst/>
                          <a:latin typeface="+mn-lt"/>
                          <a:ea typeface="+mn-ea"/>
                          <a:cs typeface="+mn-cs"/>
                        </a:rPr>
                        <a:t>Demonstrate</a:t>
                      </a:r>
                      <a:r>
                        <a:rPr lang="en-US" sz="1400" b="0" kern="1200" baseline="0" dirty="0" smtClean="0">
                          <a:solidFill>
                            <a:schemeClr val="tx1"/>
                          </a:solidFill>
                          <a:effectLst/>
                          <a:latin typeface="+mn-lt"/>
                          <a:ea typeface="+mn-ea"/>
                          <a:cs typeface="+mn-cs"/>
                        </a:rPr>
                        <a:t> familiarity with the strategies and goals of marketing, education, and outreach programs, and experience in evaluating marketing programs and campaigns.</a:t>
                      </a:r>
                      <a:endParaRPr lang="en-US" sz="1400" b="0" kern="1200" dirty="0" smtClean="0">
                        <a:solidFill>
                          <a:schemeClr val="tx1"/>
                        </a:solidFill>
                        <a:effectLst/>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285750" indent="-285750">
                        <a:buFont typeface="Wingdings" panose="05000000000000000000" pitchFamily="2" charset="2"/>
                        <a:buChar char="þ"/>
                      </a:pPr>
                      <a:r>
                        <a:rPr lang="en-US" sz="1600" b="1" dirty="0" smtClean="0"/>
                        <a:t>Workforce Education and Training Related</a:t>
                      </a:r>
                      <a:r>
                        <a:rPr lang="en-US" sz="1600" b="1" baseline="0" dirty="0" smtClean="0"/>
                        <a:t> Experience</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an understanding of all aspects of workforce education and training programs, and an ability to evaluate program performance based on different program goals.</a:t>
                      </a:r>
                      <a:endParaRPr lang="en-US" sz="1400" dirty="0"/>
                    </a:p>
                  </a:txBody>
                  <a:tcPr/>
                </a:tc>
                <a:extLst>
                  <a:ext uri="{0D108BD9-81ED-4DB2-BD59-A6C34878D82A}">
                    <a16:rowId xmlns:a16="http://schemas.microsoft.com/office/drawing/2014/main" xmlns="" val="10001"/>
                  </a:ext>
                </a:extLst>
              </a:tr>
              <a:tr h="370840">
                <a:tc>
                  <a:txBody>
                    <a:bodyPr/>
                    <a:lstStyle/>
                    <a:p>
                      <a:pPr marL="285750" indent="-285750">
                        <a:buFont typeface="Wingdings" panose="05000000000000000000" pitchFamily="2" charset="2"/>
                        <a:buChar char="þ"/>
                      </a:pPr>
                      <a:r>
                        <a:rPr lang="en-US" sz="1600" b="1" dirty="0" smtClean="0"/>
                        <a:t>Zero Net Energy Related</a:t>
                      </a:r>
                      <a:r>
                        <a:rPr lang="en-US" sz="1600" b="1" baseline="0" dirty="0" smtClean="0"/>
                        <a:t> Experience</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knowledge of the concepts of Zero Net Energy and related terms and familiarity with current Zero Net Energy projects.</a:t>
                      </a:r>
                    </a:p>
                    <a:p>
                      <a:pPr marL="742950" lvl="1" indent="-285750">
                        <a:buFont typeface="Wingdings" panose="05000000000000000000" pitchFamily="2" charset="2"/>
                        <a:buChar char="§"/>
                      </a:pPr>
                      <a:r>
                        <a:rPr lang="en-US" sz="1400" b="0" kern="1200" dirty="0" smtClean="0">
                          <a:solidFill>
                            <a:schemeClr val="tx1"/>
                          </a:solidFill>
                          <a:effectLst/>
                          <a:latin typeface="+mn-lt"/>
                          <a:ea typeface="+mn-ea"/>
                          <a:cs typeface="+mn-cs"/>
                        </a:rPr>
                        <a:t>Demonstrate experience in working with multiple stakeholders in developing strategic plans.</a:t>
                      </a:r>
                      <a:endParaRPr lang="en-US" sz="1400" dirty="0" smtClean="0"/>
                    </a:p>
                  </a:txBody>
                  <a:tcPr/>
                </a:tc>
                <a:extLst>
                  <a:ext uri="{0D108BD9-81ED-4DB2-BD59-A6C34878D82A}">
                    <a16:rowId xmlns:a16="http://schemas.microsoft.com/office/drawing/2014/main" xmlns="" val="1000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933205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All Sectors (Page 1 of 2)</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26</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68868788"/>
              </p:ext>
            </p:extLst>
          </p:nvPr>
        </p:nvGraphicFramePr>
        <p:xfrm>
          <a:off x="232002" y="890920"/>
          <a:ext cx="8672513" cy="592836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370840">
                <a:tc>
                  <a:txBody>
                    <a:bodyPr/>
                    <a:lstStyle/>
                    <a:p>
                      <a:pPr algn="l"/>
                      <a:r>
                        <a:rPr lang="en-US" sz="1300" b="1" i="0" u="none" strike="noStrike" kern="1200" baseline="0" dirty="0" smtClean="0">
                          <a:solidFill>
                            <a:schemeClr val="dk1"/>
                          </a:solidFill>
                          <a:latin typeface="+mn-lt"/>
                          <a:ea typeface="+mn-ea"/>
                          <a:cs typeface="+mn-cs"/>
                        </a:rPr>
                        <a:t>1. Research Sector Work plans</a:t>
                      </a:r>
                      <a:endParaRPr lang="en-US" sz="13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Create and establish research and evaluation workplans for each sector and market describing all tasks and activities necessary to complete all deliverables under this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l"/>
                      <a:r>
                        <a:rPr lang="en-US" sz="1300" b="1" i="0" u="none" strike="noStrike" kern="1200" baseline="0" dirty="0" smtClean="0">
                          <a:solidFill>
                            <a:schemeClr val="dk1"/>
                          </a:solidFill>
                          <a:latin typeface="+mn-lt"/>
                          <a:ea typeface="+mn-ea"/>
                          <a:cs typeface="+mn-cs"/>
                        </a:rPr>
                        <a:t>2. Progress Reports and Updates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Submit monthly reports and provide updates on an as-needed basis.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300" b="1" i="0" u="none" strike="noStrike" kern="1200" baseline="0" dirty="0" smtClean="0">
                          <a:solidFill>
                            <a:schemeClr val="dk1"/>
                          </a:solidFill>
                          <a:latin typeface="+mn-lt"/>
                          <a:ea typeface="+mn-ea"/>
                          <a:cs typeface="+mn-cs"/>
                        </a:rPr>
                        <a:t>3. Kickoff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Attend kickoff meeting with the Commission upon award.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300" b="1" i="0" u="none" strike="noStrike" kern="1200" baseline="0" dirty="0" smtClean="0">
                          <a:solidFill>
                            <a:schemeClr val="dk1"/>
                          </a:solidFill>
                          <a:latin typeface="+mn-lt"/>
                          <a:ea typeface="+mn-ea"/>
                          <a:cs typeface="+mn-cs"/>
                        </a:rPr>
                        <a:t>4. Standing Meetings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Participate in monthly progress meetings with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300" b="1" i="0" u="none" strike="noStrike" kern="1200" baseline="0" dirty="0" smtClean="0">
                          <a:solidFill>
                            <a:schemeClr val="dk1"/>
                          </a:solidFill>
                          <a:latin typeface="+mn-lt"/>
                          <a:ea typeface="+mn-ea"/>
                          <a:cs typeface="+mn-cs"/>
                        </a:rPr>
                        <a:t>5. Stakeholder Workshops &amp; Webinars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Conduct at least 50 stakeholder engagement workshops or webinars.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Be able to explain their evaluation approaches to a non-technical audience.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92760">
                <a:tc>
                  <a:txBody>
                    <a:bodyPr/>
                    <a:lstStyle/>
                    <a:p>
                      <a:pPr marL="0" algn="l" defTabSz="914400" rtl="0" eaLnBrk="1" latinLnBrk="0" hangingPunct="1"/>
                      <a:r>
                        <a:rPr lang="en-US" sz="1300" b="1" i="0" u="none" strike="noStrike" kern="1200" baseline="0" dirty="0" smtClean="0">
                          <a:solidFill>
                            <a:schemeClr val="dk1"/>
                          </a:solidFill>
                          <a:latin typeface="+mn-lt"/>
                          <a:ea typeface="+mn-ea"/>
                          <a:cs typeface="+mn-cs"/>
                        </a:rPr>
                        <a:t>6. Gaps and Emerging Issues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Submit a Gaps &amp; Emerging Issues report by Nov 15</a:t>
                      </a:r>
                      <a:r>
                        <a:rPr lang="en-US" sz="1250" b="0" i="0" u="none" strike="noStrike" kern="1200" baseline="30000" dirty="0" smtClean="0">
                          <a:solidFill>
                            <a:schemeClr val="dk1"/>
                          </a:solidFill>
                          <a:latin typeface="+mn-lt"/>
                          <a:ea typeface="+mn-ea"/>
                          <a:cs typeface="+mn-cs"/>
                        </a:rPr>
                        <a:t>th</a:t>
                      </a:r>
                      <a:r>
                        <a:rPr lang="en-US" sz="1250" b="0" i="0" u="none" strike="noStrike" kern="1200" baseline="0" dirty="0" smtClean="0">
                          <a:solidFill>
                            <a:schemeClr val="dk1"/>
                          </a:solidFill>
                          <a:latin typeface="+mn-lt"/>
                          <a:ea typeface="+mn-ea"/>
                          <a:cs typeface="+mn-cs"/>
                        </a:rPr>
                        <a:t> of each year for each sector.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l"/>
                      <a:r>
                        <a:rPr lang="en-US" sz="1300" b="1" i="0" u="none" strike="noStrike" kern="1200" baseline="0" dirty="0" smtClean="0">
                          <a:solidFill>
                            <a:schemeClr val="dk1"/>
                          </a:solidFill>
                          <a:latin typeface="+mn-lt"/>
                          <a:ea typeface="+mn-ea"/>
                          <a:cs typeface="+mn-cs"/>
                        </a:rPr>
                        <a:t>7. Potentials and Goals Study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The contractor will cooperate with other prime contractors in collecting and analyzing data specific to the Contract Group B sectors, and coordinate with other Prime Contractors to update the Potentials and Goals report.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algn="l"/>
                      <a:r>
                        <a:rPr lang="en-US" sz="1300" b="1" i="0" u="none" strike="noStrike" kern="1200" baseline="0" dirty="0" smtClean="0">
                          <a:solidFill>
                            <a:schemeClr val="dk1"/>
                          </a:solidFill>
                          <a:latin typeface="+mn-lt"/>
                          <a:ea typeface="+mn-ea"/>
                          <a:cs typeface="+mn-cs"/>
                        </a:rPr>
                        <a:t>8. Data Collection, Transmission, and Storage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Conduct a dual data collection effort annually necessary to complete the review of savings estimates.</a:t>
                      </a:r>
                    </a:p>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Follow a stratified sampling methodology dictated by the tracking data available and other protocols determined by the Commission.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50" b="0" i="0" u="none" strike="noStrike" kern="1200" baseline="0" dirty="0" smtClean="0">
                          <a:solidFill>
                            <a:schemeClr val="dk1"/>
                          </a:solidFill>
                          <a:latin typeface="+mn-lt"/>
                          <a:ea typeface="+mn-ea"/>
                          <a:cs typeface="+mn-cs"/>
                        </a:rPr>
                        <a:t>Document any specifications and descriptions of the datasets throughout the life of this contract and provide all data collected to the contractors and to the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70840">
                <a:tc>
                  <a:txBody>
                    <a:bodyPr/>
                    <a:lstStyle/>
                    <a:p>
                      <a:pPr algn="l"/>
                      <a:r>
                        <a:rPr lang="en-US" sz="1300" b="1" i="0" u="none" strike="noStrike" kern="1200" baseline="0" dirty="0" smtClean="0">
                          <a:solidFill>
                            <a:schemeClr val="dk1"/>
                          </a:solidFill>
                          <a:latin typeface="+mn-lt"/>
                          <a:ea typeface="+mn-ea"/>
                          <a:cs typeface="+mn-cs"/>
                        </a:rPr>
                        <a:t>9. Program Analysis and Recommendations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250" b="0" i="0" u="none" strike="noStrike" kern="1200" baseline="0" dirty="0" smtClean="0">
                          <a:solidFill>
                            <a:schemeClr val="dk1"/>
                          </a:solidFill>
                          <a:latin typeface="+mn-lt"/>
                          <a:ea typeface="+mn-ea"/>
                          <a:cs typeface="+mn-cs"/>
                        </a:rPr>
                        <a:t>Develop recommendations for program administrators to improve their energy efficiency programs, including the analysis of program management and current overview of current energy efficiency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8" name="TextBox 7"/>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21141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All Sectors (Page 2 of 2)</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27</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95984160"/>
              </p:ext>
            </p:extLst>
          </p:nvPr>
        </p:nvGraphicFramePr>
        <p:xfrm>
          <a:off x="228599" y="965200"/>
          <a:ext cx="8672513" cy="5151120"/>
        </p:xfrm>
        <a:graphic>
          <a:graphicData uri="http://schemas.openxmlformats.org/drawingml/2006/table">
            <a:tbl>
              <a:tblPr firstRow="1" bandRow="1">
                <a:tableStyleId>{5C22544A-7EE6-4342-B048-85BDC9FD1C3A}</a:tableStyleId>
              </a:tblPr>
              <a:tblGrid>
                <a:gridCol w="2819401">
                  <a:extLst>
                    <a:ext uri="{9D8B030D-6E8A-4147-A177-3AD203B41FA5}">
                      <a16:colId xmlns:a16="http://schemas.microsoft.com/office/drawing/2014/main" xmlns="" val="20000"/>
                    </a:ext>
                  </a:extLst>
                </a:gridCol>
                <a:gridCol w="58531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370840">
                <a:tc>
                  <a:txBody>
                    <a:bodyPr/>
                    <a:lstStyle/>
                    <a:p>
                      <a:pPr algn="l"/>
                      <a:r>
                        <a:rPr lang="en-US" sz="1400" b="1" i="0" u="none" strike="noStrike" kern="1200" baseline="0" dirty="0" smtClean="0">
                          <a:solidFill>
                            <a:schemeClr val="dk1"/>
                          </a:solidFill>
                          <a:latin typeface="+mn-lt"/>
                          <a:ea typeface="+mn-ea"/>
                          <a:cs typeface="+mn-cs"/>
                        </a:rPr>
                        <a:t>10. Draft and Final Impact Evaluation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Deliver final evaluation reports to the Commission by March 1st of each year.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 Commission Project Manager will determine which components of the final impact evaluation report will be submitted each year. At a minimum, the final report will include impact evaluations for the uncertain measures list each year under each sector in this contract group.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70840">
                <a:tc>
                  <a:txBody>
                    <a:bodyPr/>
                    <a:lstStyle/>
                    <a:p>
                      <a:pPr algn="l"/>
                      <a:r>
                        <a:rPr lang="en-US" sz="1400" b="1" i="0" u="none" strike="noStrike" kern="1200" baseline="0" dirty="0" smtClean="0">
                          <a:solidFill>
                            <a:schemeClr val="dk1"/>
                          </a:solidFill>
                          <a:latin typeface="+mn-lt"/>
                          <a:ea typeface="+mn-ea"/>
                          <a:cs typeface="+mn-cs"/>
                        </a:rPr>
                        <a:t>11.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Advise Commission Staff as needed, on matters concerning the Energy Efficiency Evaluation efforts and EM&amp;V Research Roadmaps.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12. Other Meetings and Briefings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Attend ad-hoc meetings with entities such as Commission Executives, Advisory Committee, and others, to provide updates, briefings, or participate in programmatic discussions.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1" i="0" u="none" strike="noStrike" kern="1200" baseline="0" dirty="0" smtClean="0">
                          <a:solidFill>
                            <a:schemeClr val="dk1"/>
                          </a:solidFill>
                          <a:latin typeface="+mn-lt"/>
                          <a:ea typeface="+mn-ea"/>
                          <a:cs typeface="+mn-cs"/>
                        </a:rPr>
                        <a:t>13. Unanticipated Tasks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 State may add an additional amount in the contract for unanticipated tasks in the event that additional work must be performed that was wholly unanticipated, and which was identified in neither the State’s solicitation document nor the Vendor’s proposal, but which in the opinion of both parties is necessary to the successful accomplishment of the general scope of work.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These tasks will be billed at a pre-approved proposed hourly rate, subject to the EDPM’s approval, and are not to exceed 10% of the total agreement amount awarded.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8" name="TextBox 7"/>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009945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Codes and Standards Program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28</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2757885"/>
              </p:ext>
            </p:extLst>
          </p:nvPr>
        </p:nvGraphicFramePr>
        <p:xfrm>
          <a:off x="228599" y="939800"/>
          <a:ext cx="8672513" cy="41656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14. Codes and Standards Impact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Conduct impact evaluation of Codes and Standards programs, to ensure compliance with the Federal Standards and State building Standards per Title 20 and Title 24. </a:t>
                      </a:r>
                      <a:r>
                        <a:rPr lang="en-US" sz="1400" b="0" i="0" u="none" strike="noStrike" kern="1200" baseline="0" dirty="0" smtClean="0">
                          <a:solidFill>
                            <a:schemeClr val="dk1"/>
                          </a:solidFill>
                          <a:latin typeface="+mn-lt"/>
                          <a:ea typeface="+mn-ea"/>
                          <a:cs typeface="+mn-cs"/>
                        </a:rPr>
                        <a:t>In addition, the contractor shall complete the following analysis and assessment:</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Assessment of Overlapping Standards and To-Code Programs;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Reasons for Non-compliance;</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Respond to Stakeholder Issues and Comments;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Use of New Compliance Techniques;</a:t>
                      </a:r>
                      <a:r>
                        <a:rPr lang="en-US" sz="1400" b="0" i="0" u="none" strike="noStrike" kern="1200" baseline="0" dirty="0" smtClean="0">
                          <a:solidFill>
                            <a:schemeClr val="accent6"/>
                          </a:solidFill>
                          <a:latin typeface="+mn-lt"/>
                          <a:ea typeface="+mn-ea"/>
                          <a:cs typeface="+mn-cs"/>
                        </a:rPr>
                        <a:t> and</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Other additional reporting requirements.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82320">
                <a:tc>
                  <a:txBody>
                    <a:bodyPr/>
                    <a:lstStyle/>
                    <a:p>
                      <a:pPr algn="l"/>
                      <a:r>
                        <a:rPr lang="en-US" sz="1400" b="1" i="0" u="none" strike="noStrike" kern="1200" baseline="0" dirty="0" smtClean="0">
                          <a:solidFill>
                            <a:schemeClr val="dk1"/>
                          </a:solidFill>
                          <a:latin typeface="+mn-lt"/>
                          <a:ea typeface="+mn-ea"/>
                          <a:cs typeface="+mn-cs"/>
                        </a:rPr>
                        <a:t>15. Refine the Cost Effectiveness Calculations for Codes and Standards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Continue work begun in the Review of the Process for Codes and Standards Program Cost-effectiveness reporting to resolve gaps in the assessment.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66800">
                <a:tc>
                  <a:txBody>
                    <a:bodyPr/>
                    <a:lstStyle/>
                    <a:p>
                      <a:pPr algn="l"/>
                      <a:r>
                        <a:rPr lang="en-US" sz="1400" b="1" i="0" u="none" strike="noStrike" kern="1200" baseline="0" dirty="0" smtClean="0">
                          <a:solidFill>
                            <a:schemeClr val="dk1"/>
                          </a:solidFill>
                          <a:latin typeface="+mn-lt"/>
                          <a:ea typeface="+mn-ea"/>
                          <a:cs typeface="+mn-cs"/>
                        </a:rPr>
                        <a:t>16. Gross Savings Potential and Compliance Analysis Harmonization Project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Assess the need for, the possibility of, and the means for harmonizing the currently separate analyses for gross savings potential and code compliance. This analysis shall be conducted and completed within the first year of the evaluation cycle for codes and standards.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9" name="TextBox 8"/>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Peter Biermayer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144757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Emerging Technologies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29</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223100"/>
              </p:ext>
            </p:extLst>
          </p:nvPr>
        </p:nvGraphicFramePr>
        <p:xfrm>
          <a:off x="228599" y="939800"/>
          <a:ext cx="8672513" cy="47244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17. Develop Emerging Technologies Database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Develop and maintain a website capable of housing the Emerging Technologies Program database, providing differing levels of access to stakeholders as specified by the Energy Division Project Manager for Emerging Technologies, including a splash page to give website visitors a one-glance snapshot of ETP activities.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18. Emerging Technology to Portfolio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market uptake and achieved savings of all technologies and approaches that have moved from ETP into the IOU EE Portfolio or directly into codes or standards, including evaluation of historical savings of ETP-originated energy efficiency measures in the Program Administrators’ portfolios and codes and standards going back to 2009.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19. Emerging Technologies Handoff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existing processes for passing technologies, approaches, and projects between technology development actors (such as EPIC, </a:t>
                      </a:r>
                      <a:r>
                        <a:rPr lang="en-US" sz="1400" b="0" i="0" u="none" strike="noStrike" kern="1200" baseline="0" dirty="0" err="1" smtClean="0">
                          <a:solidFill>
                            <a:schemeClr val="dk1"/>
                          </a:solidFill>
                          <a:latin typeface="+mn-lt"/>
                          <a:ea typeface="+mn-ea"/>
                          <a:cs typeface="+mn-cs"/>
                        </a:rPr>
                        <a:t>CalSEED</a:t>
                      </a:r>
                      <a:r>
                        <a:rPr lang="en-US" sz="1400" b="0" i="0" u="none" strike="noStrike" kern="1200" baseline="0" dirty="0" smtClean="0">
                          <a:solidFill>
                            <a:schemeClr val="dk1"/>
                          </a:solidFill>
                          <a:latin typeface="+mn-lt"/>
                          <a:ea typeface="+mn-ea"/>
                          <a:cs typeface="+mn-cs"/>
                        </a:rPr>
                        <a:t>, </a:t>
                      </a:r>
                      <a:r>
                        <a:rPr lang="en-US" sz="1400" b="0" i="0" u="none" strike="noStrike" kern="1200" baseline="0" dirty="0" err="1" smtClean="0">
                          <a:solidFill>
                            <a:schemeClr val="dk1"/>
                          </a:solidFill>
                          <a:latin typeface="+mn-lt"/>
                          <a:ea typeface="+mn-ea"/>
                          <a:cs typeface="+mn-cs"/>
                        </a:rPr>
                        <a:t>CalPlug</a:t>
                      </a:r>
                      <a:r>
                        <a:rPr lang="en-US" sz="1400" b="0" i="0" u="none" strike="noStrike" kern="1200" baseline="0" dirty="0" smtClean="0">
                          <a:solidFill>
                            <a:schemeClr val="dk1"/>
                          </a:solidFill>
                          <a:latin typeface="+mn-lt"/>
                          <a:ea typeface="+mn-ea"/>
                          <a:cs typeface="+mn-cs"/>
                        </a:rPr>
                        <a:t>, the 4 CA technology clusters), ETP, the IOU ET Incentive Portfolio, and Codes and Standards.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1" i="0" u="none" strike="noStrike" kern="1200" baseline="0" dirty="0" smtClean="0">
                          <a:solidFill>
                            <a:schemeClr val="dk1"/>
                          </a:solidFill>
                          <a:latin typeface="+mn-lt"/>
                          <a:ea typeface="+mn-ea"/>
                          <a:cs typeface="+mn-cs"/>
                        </a:rPr>
                        <a:t>20. Technology-focused Pilot Evaluation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lvl="0" indent="-169863"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Technology-Focused Pilots (TFP), which employs a roughly 2-year accelerated commercialization approach for high-priority high-potential technologies and approaches identified in the ETP Technology Priority Maps, and provide recommendations for program improvements.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7" name="TextBox 6"/>
          <p:cNvSpPr txBox="1">
            <a:spLocks noChangeArrowheads="1"/>
          </p:cNvSpPr>
          <p:nvPr/>
        </p:nvSpPr>
        <p:spPr bwMode="auto">
          <a:xfrm>
            <a:off x="5562600" y="63944"/>
            <a:ext cx="33419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Alexander Sasha Merigan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28470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457200" y="6245225"/>
            <a:ext cx="1676400" cy="476250"/>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b="0"/>
          </a:p>
          <a:p>
            <a:fld id="{CB962AD9-926A-4F7E-874C-41EF49AF79FA}" type="slidenum">
              <a:rPr lang="en-US" altLang="en-US" b="0"/>
              <a:pPr/>
              <a:t>3</a:t>
            </a:fld>
            <a:endParaRPr lang="en-US" altLang="en-US" b="0"/>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0"/>
            <a:ext cx="70866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644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Finance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30</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6629110"/>
              </p:ext>
            </p:extLst>
          </p:nvPr>
        </p:nvGraphicFramePr>
        <p:xfrm>
          <a:off x="228599" y="939800"/>
          <a:ext cx="8672513" cy="316992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21. Evaluation of Finance-Related Pilots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Conduct an evaluation study of the Residential Energy Efficiency Loan (REEL) at the end of two-year pilot period to measure the degree to which the program was successful in reaching its goals based on metrics adopted in Resolution E 4900. After future financing pilots are launched by the California Alternative Energy and Advanced Transportation Financing Authority (CAEATFA), the Contractor will also conduct evaluation studies of those pilots at the end of their two-year periods. The data collection and analysis should at include, at minimum:</a:t>
                      </a:r>
                      <a:br>
                        <a:rPr lang="en-US" sz="1400" b="0" i="0" u="none" strike="noStrike" kern="1200" baseline="0" dirty="0" smtClean="0">
                          <a:solidFill>
                            <a:schemeClr val="accent6"/>
                          </a:solidFill>
                          <a:latin typeface="+mn-lt"/>
                          <a:ea typeface="+mn-ea"/>
                          <a:cs typeface="+mn-cs"/>
                        </a:rPr>
                      </a:br>
                      <a:endParaRPr lang="en-US" sz="1400" b="0" i="0" u="none" strike="noStrike" kern="1200" baseline="0" dirty="0" smtClean="0">
                        <a:solidFill>
                          <a:schemeClr val="accent6"/>
                        </a:solidFill>
                        <a:latin typeface="+mn-lt"/>
                        <a:ea typeface="+mn-ea"/>
                        <a:cs typeface="+mn-cs"/>
                      </a:endParaRP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Data points collected by CAEATFA </a:t>
                      </a:r>
                      <a:r>
                        <a:rPr lang="en-US" sz="1400" b="0" i="0" u="none" strike="noStrike" kern="1200" baseline="0" dirty="0" smtClean="0">
                          <a:solidFill>
                            <a:schemeClr val="accent6"/>
                          </a:solidFill>
                          <a:latin typeface="+mn-lt"/>
                          <a:ea typeface="+mn-ea"/>
                          <a:cs typeface="+mn-cs"/>
                        </a:rPr>
                        <a:t>; and</a:t>
                      </a:r>
                      <a:endParaRPr lang="en-US" sz="1400" b="0" i="0" u="none" strike="noStrike" kern="1200" baseline="0" dirty="0" smtClean="0">
                        <a:solidFill>
                          <a:schemeClr val="accent6"/>
                        </a:solidFill>
                        <a:latin typeface="+mn-lt"/>
                        <a:ea typeface="+mn-ea"/>
                        <a:cs typeface="+mn-cs"/>
                      </a:endParaRP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Qualitative data generated through interviews with stakeholders including contractors, customers, and lenders</a:t>
                      </a:r>
                      <a:r>
                        <a:rPr lang="en-US" sz="1400" b="0" i="0" u="none" strike="noStrike" kern="1200" baseline="0" dirty="0" smtClean="0">
                          <a:solidFill>
                            <a:schemeClr val="accent6"/>
                          </a:solidFill>
                          <a:latin typeface="+mn-lt"/>
                          <a:ea typeface="+mn-ea"/>
                          <a:cs typeface="+mn-cs"/>
                        </a:rPr>
                        <a:t>.</a:t>
                      </a:r>
                    </a:p>
                    <a:p>
                      <a:pPr marL="628650" lvl="1" indent="-171450" algn="l">
                        <a:buFont typeface="Wingdings" panose="05000000000000000000" pitchFamily="2" charset="2"/>
                        <a:buChar char="§"/>
                      </a:pP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Kevin </a:t>
            </a:r>
            <a:r>
              <a:rPr lang="en-US" sz="1300" i="1" dirty="0" err="1" smtClean="0">
                <a:solidFill>
                  <a:schemeClr val="tx1">
                    <a:lumMod val="50000"/>
                    <a:lumOff val="50000"/>
                  </a:schemeClr>
                </a:solidFill>
              </a:rPr>
              <a:t>Feizi</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823078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02241" y="13335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Local Government Partnerships (LGP), Community Choice Aggregators (CCA), Regional Energy Networks (RENs) (Page 1 of 1)</a:t>
            </a:r>
            <a:endParaRPr lang="en-US" dirty="0">
              <a:ln w="6350">
                <a:noFill/>
              </a:ln>
              <a:solidFill>
                <a:prstClr val="black"/>
              </a:solidFill>
            </a:endParaRPr>
          </a:p>
        </p:txBody>
      </p:sp>
      <p:cxnSp>
        <p:nvCxnSpPr>
          <p:cNvPr id="17" name="Straight Connector 16"/>
          <p:cNvCxnSpPr/>
          <p:nvPr/>
        </p:nvCxnSpPr>
        <p:spPr>
          <a:xfrm>
            <a:off x="214313" y="939871"/>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31</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98418693"/>
              </p:ext>
            </p:extLst>
          </p:nvPr>
        </p:nvGraphicFramePr>
        <p:xfrm>
          <a:off x="221456" y="1143000"/>
          <a:ext cx="8672513" cy="390144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22. Assessment of Community Choice Aggregators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Support the Energy Division in tracking and analyzing of energy efficiency programs administered by current and any future Community Choice Aggregators (CCAs)</a:t>
                      </a:r>
                    </a:p>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Analyze benefits of non-resource programs, including reviewing and summarizing process evaluations, but any impact evaluation of resource programs will be evaluated under a separate Prime Contract.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23. Assessment of Local Government Partnerships and Regional Energy Networks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Support the Energy Division in tracking and analyzing  the impacts and effectiveness of energy efficiency programs administered through local government partnerships (LGPs) and Regional Energy Networks (RENs).</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non-resource programs and how these programs provide benefits in terms of increased performance of contractors, greater customer awareness of programs and how to reduce energy consumption, etc., support non-resource programs provide to ongoing utility and REN resource programs and especially how they support program implementation and program delivery for resource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9" name="TextBox 8"/>
          <p:cNvSpPr txBox="1">
            <a:spLocks noChangeArrowheads="1"/>
          </p:cNvSpPr>
          <p:nvPr/>
        </p:nvSpPr>
        <p:spPr bwMode="auto">
          <a:xfrm>
            <a:off x="5334000" y="63944"/>
            <a:ext cx="35705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 and Nils Strindberg</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200233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Marketing, Education and Outreach </a:t>
            </a:r>
            <a:r>
              <a:rPr lang="en-US" dirty="0" smtClean="0">
                <a:ln w="6350">
                  <a:noFill/>
                </a:ln>
                <a:solidFill>
                  <a:prstClr val="black"/>
                </a:solidFill>
              </a:rPr>
              <a:t>Programs </a:t>
            </a:r>
            <a:r>
              <a:rPr lang="en-US" dirty="0" smtClean="0">
                <a:ln w="6350">
                  <a:noFill/>
                </a:ln>
                <a:solidFill>
                  <a:prstClr val="black"/>
                </a:solidFill>
              </a:rPr>
              <a:t>(Page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32</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09896872"/>
              </p:ext>
            </p:extLst>
          </p:nvPr>
        </p:nvGraphicFramePr>
        <p:xfrm>
          <a:off x="228599" y="939800"/>
          <a:ext cx="8672513" cy="33528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24. Cross-Cutting Marketing Effectiveness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Evaluate the energy efficiency </a:t>
                      </a:r>
                      <a:r>
                        <a:rPr lang="en-US" sz="1400" b="0" i="0" u="none" strike="noStrike" kern="1200" baseline="0" dirty="0" smtClean="0">
                          <a:solidFill>
                            <a:schemeClr val="accent6"/>
                          </a:solidFill>
                          <a:latin typeface="+mn-lt"/>
                          <a:ea typeface="+mn-ea"/>
                          <a:cs typeface="+mn-cs"/>
                        </a:rPr>
                        <a:t>Marketing, Education, and Outreach (ME&amp;O) </a:t>
                      </a:r>
                      <a:r>
                        <a:rPr lang="en-US" sz="1400" b="0" i="0" u="none" strike="noStrike" kern="1200" baseline="0" dirty="0" smtClean="0">
                          <a:solidFill>
                            <a:schemeClr val="accent6"/>
                          </a:solidFill>
                          <a:latin typeface="+mn-lt"/>
                          <a:ea typeface="+mn-ea"/>
                          <a:cs typeface="+mn-cs"/>
                        </a:rPr>
                        <a:t>programs throughout the state, including Energy Upgrade California and the efforts of individual Program Administrators. The evaluation will focus on each program’s effectiveness in leading consumers to take specific actions, including the following components:</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Effectiveness Assessment; and</a:t>
                      </a:r>
                    </a:p>
                    <a:p>
                      <a:pPr marL="628650" lvl="1"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Collaborative Process Assessment.</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25. Marketing Education and Outreach Consensus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study to determine whether a consensus opinion exists on benchmarks related to ME&amp;O metrics and success criteria in the energy efficiency industry, and what that consensus 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26. ME&amp;O Program Transition from IOUs to Third Parties and CCAs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how changes in the IOU Business Plans for </a:t>
                      </a:r>
                      <a:r>
                        <a:rPr lang="en-US" sz="1400" b="0" i="0" u="none" strike="noStrike" kern="1200" baseline="0" dirty="0" smtClean="0">
                          <a:solidFill>
                            <a:schemeClr val="dk1"/>
                          </a:solidFill>
                          <a:latin typeface="+mn-lt"/>
                          <a:ea typeface="+mn-ea"/>
                          <a:cs typeface="+mn-cs"/>
                        </a:rPr>
                        <a:t>ME&amp;O will </a:t>
                      </a:r>
                      <a:r>
                        <a:rPr lang="en-US" sz="1400" b="0" i="0" u="none" strike="noStrike" kern="1200" baseline="0" dirty="0" smtClean="0">
                          <a:solidFill>
                            <a:schemeClr val="dk1"/>
                          </a:solidFill>
                          <a:latin typeface="+mn-lt"/>
                          <a:ea typeface="+mn-ea"/>
                          <a:cs typeface="+mn-cs"/>
                        </a:rPr>
                        <a:t>impact program delivery, and in particular how programs are marketed to residential and small businesses.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Rory Cox</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281823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Workforce Education and Training (WE&amp;T)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33</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5601967"/>
              </p:ext>
            </p:extLst>
          </p:nvPr>
        </p:nvGraphicFramePr>
        <p:xfrm>
          <a:off x="228599" y="939800"/>
          <a:ext cx="8672513" cy="566928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xmlns="" val="20000"/>
                    </a:ext>
                  </a:extLst>
                </a:gridCol>
                <a:gridCol w="6386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27. WE&amp;T and Installation Improvement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accent6"/>
                          </a:solidFill>
                          <a:latin typeface="+mn-lt"/>
                          <a:ea typeface="+mn-ea"/>
                          <a:cs typeface="+mn-cs"/>
                        </a:rPr>
                        <a:t>Design and execute a study to understand whether and to what extent there is a causal link between IOU workforce training programs and improved installation practices. </a:t>
                      </a:r>
                      <a:endParaRPr lang="en-US" sz="1400" b="0" i="0" u="none" strike="noStrike" kern="1200" baseline="0" dirty="0" smtClean="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28. Partnerships with Training Institutions Impact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Design and execute a study to understand the functioning and impact of partnerships with WE&amp;T training and job placement organizations, such as, but not limited to, community colleges, community-based organizations, workforce development boards, and apprenticeship programs.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29. WE&amp;T Career Connections Process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process evaluation on the WE&amp;T Career Connections Program to investigate the following items: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Evaluability and adaptability of the program;</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Effectiveness toward program goals and cost-effectiveness;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Workforce outcomes for program participants; and</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Alignment with the identified Strategic Plan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1" i="0" u="none" strike="noStrike" kern="1200" baseline="0" dirty="0" smtClean="0">
                          <a:solidFill>
                            <a:schemeClr val="dk1"/>
                          </a:solidFill>
                          <a:latin typeface="+mn-lt"/>
                          <a:ea typeface="+mn-ea"/>
                          <a:cs typeface="+mn-cs"/>
                        </a:rPr>
                        <a:t>30. Career &amp; Workforce Readiness Process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indent="-169863"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process evaluation of the Career &amp; Workforce Readiness program to investigate the following items:</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Evaluability and adaptability of the program;</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Effectiveness toward program goals and cost-effectiveness;</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Workforce outcomes for program participants; and</a:t>
                      </a:r>
                    </a:p>
                    <a:p>
                      <a:pPr marL="742950" lvl="1" indent="-2857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Alignment with the identified Strategic Plan goals and best practices outlined in the Survey of Inclusion Workforce Landscape.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l"/>
                      <a:r>
                        <a:rPr lang="en-US" sz="1400" b="1" i="0" u="none" strike="noStrike" kern="1200" baseline="0" dirty="0" smtClean="0">
                          <a:solidFill>
                            <a:schemeClr val="dk1"/>
                          </a:solidFill>
                          <a:latin typeface="+mn-lt"/>
                          <a:ea typeface="+mn-ea"/>
                          <a:cs typeface="+mn-cs"/>
                        </a:rPr>
                        <a:t>31. Knowledge, Skills, and Abilities Market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Conduct a study to </a:t>
                      </a:r>
                      <a:r>
                        <a:rPr lang="en-US" sz="1400" b="0" i="0" u="none" strike="noStrike" kern="1200" baseline="0" dirty="0" smtClean="0">
                          <a:solidFill>
                            <a:schemeClr val="dk1"/>
                          </a:solidFill>
                          <a:latin typeface="+mn-lt"/>
                          <a:ea typeface="+mn-ea"/>
                          <a:cs typeface="+mn-cs"/>
                        </a:rPr>
                        <a:t>identify the knowledge</a:t>
                      </a:r>
                      <a:r>
                        <a:rPr lang="en-US" sz="1400" b="0" i="0" u="none" strike="noStrike" kern="1200" baseline="0" dirty="0" smtClean="0">
                          <a:solidFill>
                            <a:schemeClr val="dk1"/>
                          </a:solidFill>
                          <a:latin typeface="+mn-lt"/>
                          <a:ea typeface="+mn-ea"/>
                          <a:cs typeface="+mn-cs"/>
                        </a:rPr>
                        <a:t>, skills, and abilities (KSA) needed for implementers, contractors, technicians, and contractor laborers on energy efficiency concepts.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Reese Rogers</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136147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Deliverables – Zero Net Energy (ZNE) Programs (Page 1 of 1)</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34</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58499946"/>
              </p:ext>
            </p:extLst>
          </p:nvPr>
        </p:nvGraphicFramePr>
        <p:xfrm>
          <a:off x="228599" y="899160"/>
          <a:ext cx="8672513" cy="5029200"/>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6005512">
                  <a:extLst>
                    <a:ext uri="{9D8B030D-6E8A-4147-A177-3AD203B41FA5}">
                      <a16:colId xmlns:a16="http://schemas.microsoft.com/office/drawing/2014/main" xmlns="" val="20001"/>
                    </a:ext>
                  </a:extLst>
                </a:gridCol>
              </a:tblGrid>
              <a:tr h="127000">
                <a:tc>
                  <a:txBody>
                    <a:bodyPr/>
                    <a:lstStyle/>
                    <a:p>
                      <a:r>
                        <a:rPr lang="en-US" sz="1400" b="0" i="0" u="none" strike="noStrike" kern="1200" baseline="0" dirty="0" smtClean="0">
                          <a:solidFill>
                            <a:schemeClr val="bg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11200">
                <a:tc>
                  <a:txBody>
                    <a:bodyPr/>
                    <a:lstStyle/>
                    <a:p>
                      <a:pPr algn="l"/>
                      <a:r>
                        <a:rPr lang="en-US" sz="1400" b="1" i="0" u="none" strike="noStrike" kern="1200" baseline="0" dirty="0" smtClean="0">
                          <a:solidFill>
                            <a:schemeClr val="dk1"/>
                          </a:solidFill>
                          <a:latin typeface="+mn-lt"/>
                          <a:ea typeface="+mn-ea"/>
                          <a:cs typeface="+mn-cs"/>
                        </a:rPr>
                        <a:t>32. A ZNE Community Case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Investigate study objectives in the context of the Newhall Ranch Development, including questions such as:</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How is the local utility planning for the unique attributes of this community on its grid?; and</a:t>
                      </a:r>
                    </a:p>
                    <a:p>
                      <a:pPr marL="628650" lvl="1"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How is the developer defining “Net Zero?”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l"/>
                      <a:r>
                        <a:rPr lang="en-US" sz="1400" b="1" i="0" u="none" strike="noStrike" kern="1200" baseline="0" dirty="0" smtClean="0">
                          <a:solidFill>
                            <a:schemeClr val="dk1"/>
                          </a:solidFill>
                          <a:latin typeface="+mn-lt"/>
                          <a:ea typeface="+mn-ea"/>
                          <a:cs typeface="+mn-cs"/>
                        </a:rPr>
                        <a:t>33. Planning for a Commercial ZNE Policy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Work with stakeholders to plan for the 2030 goals, developing plans and criteria to “mainstream” ZNE while taking into consideration ZNE buildings, communities, campuses, and portfolios.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l"/>
                      <a:r>
                        <a:rPr lang="en-US" sz="1400" b="1" i="0" u="none" strike="noStrike" kern="1200" baseline="0" dirty="0" smtClean="0">
                          <a:solidFill>
                            <a:schemeClr val="dk1"/>
                          </a:solidFill>
                          <a:latin typeface="+mn-lt"/>
                          <a:ea typeface="+mn-ea"/>
                          <a:cs typeface="+mn-cs"/>
                        </a:rPr>
                        <a:t>34. IOU and CCA Cross-Cutting Program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Track and evaluate the cost effectiveness and the quality of IOU-led cross-cutting programs such as the California Advanced Homes Partnership, Savings by Design, and Public Sector ZNE programs, and how they integrate with other EE programs. </a:t>
                      </a:r>
                    </a:p>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Investigate the strengths and weaknesses of Community Choice Aggregators, and examine how they can contribute to ZNE goals.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l"/>
                      <a:r>
                        <a:rPr lang="en-US" sz="1400" b="1" i="0" u="none" strike="noStrike" kern="1200" baseline="0" dirty="0" smtClean="0">
                          <a:solidFill>
                            <a:schemeClr val="dk1"/>
                          </a:solidFill>
                          <a:latin typeface="+mn-lt"/>
                          <a:ea typeface="+mn-ea"/>
                          <a:cs typeface="+mn-cs"/>
                        </a:rPr>
                        <a:t>35. ZNE Commercial Real Estate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Evaluate the common property management setups and owner-tenant relationships, and how they impact ZNE implementation and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690880">
                <a:tc>
                  <a:txBody>
                    <a:bodyPr/>
                    <a:lstStyle/>
                    <a:p>
                      <a:pPr algn="l"/>
                      <a:r>
                        <a:rPr lang="en-US" sz="1400" b="1" i="0" u="none" strike="noStrike" kern="1200" baseline="0" dirty="0" smtClean="0">
                          <a:solidFill>
                            <a:schemeClr val="dk1"/>
                          </a:solidFill>
                          <a:latin typeface="+mn-lt"/>
                          <a:ea typeface="+mn-ea"/>
                          <a:cs typeface="+mn-cs"/>
                        </a:rPr>
                        <a:t>36. ZNE Retrofit Timelines and Costs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400" b="0" i="0" u="none" strike="noStrike" kern="1200" baseline="0" dirty="0" smtClean="0">
                          <a:solidFill>
                            <a:schemeClr val="dk1"/>
                          </a:solidFill>
                          <a:latin typeface="+mn-lt"/>
                          <a:ea typeface="+mn-ea"/>
                          <a:cs typeface="+mn-cs"/>
                        </a:rPr>
                        <a:t>Analyze the cost premiums associated with extending project timelines for retrofitting existing, occupied buildings, emphasizing commercial and industrial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7" name="TextBox 6"/>
          <p:cNvSpPr txBox="1">
            <a:spLocks noChangeArrowheads="1"/>
          </p:cNvSpPr>
          <p:nvPr/>
        </p:nvSpPr>
        <p:spPr bwMode="auto">
          <a:xfrm>
            <a:off x="6400800" y="63944"/>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Rory Cox</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504413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51" y="4514850"/>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35</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3562506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shall taken into consideration the following </a:t>
            </a:r>
          </a:p>
          <a:p>
            <a:r>
              <a:rPr lang="en-US" dirty="0" smtClean="0">
                <a:solidFill>
                  <a:prstClr val="black"/>
                </a:solidFill>
                <a:latin typeface="Arial" pitchFamily="34" charset="0"/>
                <a:cs typeface="Arial" pitchFamily="34" charset="0"/>
              </a:rPr>
              <a:t>instructions when filling out the Deliverables Cost Sheet in Attachment 10</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36</a:t>
            </a:fld>
            <a:endParaRPr lang="en-US" sz="1400" dirty="0">
              <a:solidFill>
                <a:prstClr val="black">
                  <a:tint val="75000"/>
                </a:prstClr>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14816376"/>
              </p:ext>
            </p:extLst>
          </p:nvPr>
        </p:nvGraphicFramePr>
        <p:xfrm>
          <a:off x="214313" y="1066800"/>
          <a:ext cx="8704948" cy="112776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Cost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For this RFP, the Proposers will be evaluated on the proposed </a:t>
                      </a:r>
                      <a:r>
                        <a:rPr lang="en-US" sz="1200" b="1" i="1" dirty="0" smtClean="0"/>
                        <a:t>“Total Evaluation Cost”</a:t>
                      </a:r>
                      <a:r>
                        <a:rPr lang="en-US" sz="1200" dirty="0" smtClean="0"/>
                        <a:t> to ensure fair competition and allow an “apples-to-apples” comparison.</a:t>
                      </a:r>
                      <a:r>
                        <a:rPr lang="en-US" sz="1200" b="1" dirty="0" smtClean="0"/>
                        <a:t> </a:t>
                      </a:r>
                      <a:r>
                        <a:rPr lang="en-US" sz="1200" dirty="0" smtClean="0"/>
                        <a:t>Proposers shall include all authorized costs to perform the scope of work and state the total dollar amounts for each deliverable line item using the template provided in the solicitation. The awarded contractor will work with the EDPM upon contract execution to determine the final total contract cost.</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843052707"/>
              </p:ext>
            </p:extLst>
          </p:nvPr>
        </p:nvGraphicFramePr>
        <p:xfrm>
          <a:off x="208521" y="2438400"/>
          <a:ext cx="8704948" cy="106680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344129">
                <a:tc>
                  <a:txBody>
                    <a:bodyPr/>
                    <a:lstStyle/>
                    <a:p>
                      <a:r>
                        <a:rPr lang="en-US" sz="1400" b="1" i="0" u="none" strike="noStrike" kern="1200" baseline="0" dirty="0" smtClean="0">
                          <a:solidFill>
                            <a:schemeClr val="bg1"/>
                          </a:solidFill>
                          <a:latin typeface="+mn-lt"/>
                          <a:ea typeface="+mn-ea"/>
                          <a:cs typeface="+mn-cs"/>
                        </a:rPr>
                        <a:t>Number of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722671">
                <a:tc>
                  <a:txBody>
                    <a:bodyPr/>
                    <a:lstStyle/>
                    <a:p>
                      <a:r>
                        <a:rPr lang="en-US" sz="1200" dirty="0" smtClean="0"/>
                        <a:t>The Commission will provide the number of units required for each deliverable for planning and/or evaluation purposes. The actual number of units may vary upon contract execution based on program needs from year to year, and based on the EDPM’s approval.</a:t>
                      </a:r>
                      <a:r>
                        <a:rPr lang="en-US" sz="1200" u="sng" dirty="0" smtClean="0"/>
                        <a:t>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257034569"/>
              </p:ext>
            </p:extLst>
          </p:nvPr>
        </p:nvGraphicFramePr>
        <p:xfrm>
          <a:off x="214313" y="3718560"/>
          <a:ext cx="8704948" cy="131064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Milestone 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Milestone deliverables under this contract can be defined as a periodic and/or progressive set of sub-deliverables throughout the contract period. For example, a milestone deliverable for Deliverable 2: Progress Reports and Updates could be one monthly report. Total cost per unit identified in this RFP cannot be modified throughout the contract period. However, milestone deliverables can be determined upon contract execution between the Contractor and the EDPM can propose modification to any milestone deliverable and its price point, subject to the EDPM’s approval.</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5049750"/>
              </p:ext>
            </p:extLst>
          </p:nvPr>
        </p:nvGraphicFramePr>
        <p:xfrm>
          <a:off x="208521" y="5257800"/>
          <a:ext cx="8704948" cy="1127760"/>
        </p:xfrm>
        <a:graphic>
          <a:graphicData uri="http://schemas.openxmlformats.org/drawingml/2006/table">
            <a:tbl>
              <a:tblPr firstRow="1" bandRow="1">
                <a:tableStyleId>{5C22544A-7EE6-4342-B048-85BDC9FD1C3A}</a:tableStyleId>
              </a:tblPr>
              <a:tblGrid>
                <a:gridCol w="8704948">
                  <a:extLst>
                    <a:ext uri="{9D8B030D-6E8A-4147-A177-3AD203B41FA5}">
                      <a16:colId xmlns:a16="http://schemas.microsoft.com/office/drawing/2014/main" xmlns="" val="20000"/>
                    </a:ext>
                  </a:extLst>
                </a:gridCol>
              </a:tblGrid>
              <a:tr h="127000">
                <a:tc>
                  <a:txBody>
                    <a:bodyPr/>
                    <a:lstStyle/>
                    <a:p>
                      <a:r>
                        <a:rPr lang="en-US" sz="1400" b="1" i="0" u="none" strike="noStrike" kern="1200" baseline="0" dirty="0" smtClean="0">
                          <a:solidFill>
                            <a:schemeClr val="bg1"/>
                          </a:solidFill>
                          <a:latin typeface="+mn-lt"/>
                          <a:ea typeface="+mn-ea"/>
                          <a:cs typeface="+mn-cs"/>
                        </a:rPr>
                        <a:t>Calculation For Option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spcAft>
                          <a:spcPts val="600"/>
                        </a:spcAft>
                      </a:pPr>
                      <a:r>
                        <a:rPr lang="en-US" sz="1200" dirty="0" smtClean="0"/>
                        <a:t>Upon contract award, total cost per unit submitted by the awarded contractor are fixed for the life of the contract.  For option years, these costs will be adjusted by the Commission-defined, CPI-based escalation rate as applicable. EDPM will determine the number of units required for each deliverable for each option year. Not all deliverables may be needed if an option year is exercised.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9" name="TextBox 8"/>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612640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239027" y="4462"/>
            <a:ext cx="8643937" cy="857250"/>
          </a:xfrm>
          <a:prstGeom prst="rect">
            <a:avLst/>
          </a:prstGeom>
          <a:noFill/>
          <a:ln w="9525">
            <a:noFill/>
            <a:miter lim="800000"/>
            <a:headEnd/>
            <a:tailEnd/>
          </a:ln>
        </p:spPr>
        <p:txBody>
          <a:bodyPr anchor="ctr" anchorCtr="0"/>
          <a:lstStyle/>
          <a:p>
            <a:r>
              <a:rPr lang="en-US" dirty="0" smtClean="0">
                <a:solidFill>
                  <a:prstClr val="black"/>
                </a:solidFill>
                <a:latin typeface="Arial" pitchFamily="34" charset="0"/>
                <a:cs typeface="Arial" pitchFamily="34" charset="0"/>
              </a:rPr>
              <a:t>Proposers will fill out all tabs within the Deliverables Cost Sheet</a:t>
            </a:r>
          </a:p>
          <a:p>
            <a:r>
              <a:rPr lang="en-US" dirty="0" smtClean="0">
                <a:solidFill>
                  <a:prstClr val="black"/>
                </a:solidFill>
                <a:latin typeface="Arial" pitchFamily="34" charset="0"/>
                <a:cs typeface="Arial" pitchFamily="34" charset="0"/>
              </a:rPr>
              <a:t> in Attachment 10 to detail cost for each requested deliverable</a:t>
            </a:r>
            <a:endParaRPr lang="en-US" dirty="0">
              <a:solidFill>
                <a:prstClr val="black"/>
              </a:solidFill>
              <a:latin typeface="Arial" pitchFamily="34" charset="0"/>
              <a:cs typeface="Arial" pitchFamily="34" charset="0"/>
            </a:endParaRPr>
          </a:p>
        </p:txBody>
      </p:sp>
      <p:sp>
        <p:nvSpPr>
          <p:cNvPr id="6" name="Slide Number Placeholder 9"/>
          <p:cNvSpPr>
            <a:spLocks noGrp="1"/>
          </p:cNvSpPr>
          <p:nvPr>
            <p:ph type="sldNum" sz="quarter" idx="4294967295"/>
          </p:nvPr>
        </p:nvSpPr>
        <p:spPr>
          <a:xfrm>
            <a:off x="8763000" y="13171"/>
            <a:ext cx="381000" cy="365125"/>
          </a:xfrm>
          <a:prstGeom prst="rect">
            <a:avLst/>
          </a:prstGeom>
        </p:spPr>
        <p:txBody>
          <a:bodyPr/>
          <a:lstStyle/>
          <a:p>
            <a:pPr algn="ctr">
              <a:defRPr/>
            </a:pPr>
            <a:fld id="{2E8CFB9A-E319-42E7-B806-A19BF89F397C}" type="slidenum">
              <a:rPr lang="en-US" sz="1200">
                <a:solidFill>
                  <a:prstClr val="black">
                    <a:tint val="75000"/>
                  </a:prstClr>
                </a:solidFill>
                <a:latin typeface="Arial" pitchFamily="34" charset="0"/>
                <a:cs typeface="Arial" pitchFamily="34" charset="0"/>
              </a:rPr>
              <a:pPr algn="ctr">
                <a:defRPr/>
              </a:pPr>
              <a:t>37</a:t>
            </a:fld>
            <a:endParaRPr lang="en-US" sz="1400" dirty="0">
              <a:solidFill>
                <a:prstClr val="black">
                  <a:tint val="75000"/>
                </a:prstClr>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33402003"/>
              </p:ext>
            </p:extLst>
          </p:nvPr>
        </p:nvGraphicFramePr>
        <p:xfrm>
          <a:off x="239027" y="1447800"/>
          <a:ext cx="8672513" cy="4023360"/>
        </p:xfrm>
        <a:graphic>
          <a:graphicData uri="http://schemas.openxmlformats.org/drawingml/2006/table">
            <a:tbl>
              <a:tblPr firstRow="1" bandRow="1">
                <a:tableStyleId>{5C22544A-7EE6-4342-B048-85BDC9FD1C3A}</a:tableStyleId>
              </a:tblPr>
              <a:tblGrid>
                <a:gridCol w="1923149">
                  <a:extLst>
                    <a:ext uri="{9D8B030D-6E8A-4147-A177-3AD203B41FA5}">
                      <a16:colId xmlns:a16="http://schemas.microsoft.com/office/drawing/2014/main" xmlns="" val="20000"/>
                    </a:ext>
                  </a:extLst>
                </a:gridCol>
                <a:gridCol w="6749364">
                  <a:extLst>
                    <a:ext uri="{9D8B030D-6E8A-4147-A177-3AD203B41FA5}">
                      <a16:colId xmlns:a16="http://schemas.microsoft.com/office/drawing/2014/main" xmlns="" val="20001"/>
                    </a:ext>
                  </a:extLst>
                </a:gridCol>
              </a:tblGrid>
              <a:tr h="127000">
                <a:tc>
                  <a:txBody>
                    <a:bodyPr/>
                    <a:lstStyle/>
                    <a:p>
                      <a:r>
                        <a:rPr lang="en-US" sz="1400" b="1" i="0" u="none" strike="noStrike" kern="1200" baseline="0" dirty="0" smtClean="0">
                          <a:solidFill>
                            <a:schemeClr val="bg1"/>
                          </a:solidFill>
                          <a:latin typeface="+mn-lt"/>
                          <a:ea typeface="+mn-ea"/>
                          <a:cs typeface="+mn-cs"/>
                        </a:rPr>
                        <a:t>Tabs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400" b="1"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584200">
                <a:tc>
                  <a:txBody>
                    <a:bodyPr/>
                    <a:lstStyle/>
                    <a:p>
                      <a:pPr algn="l"/>
                      <a:r>
                        <a:rPr lang="en-US" sz="1400" b="1" i="0" u="none" strike="noStrike" kern="1200" baseline="0" dirty="0" smtClean="0">
                          <a:solidFill>
                            <a:schemeClr val="dk1"/>
                          </a:solidFill>
                          <a:latin typeface="+mn-lt"/>
                          <a:ea typeface="+mn-ea"/>
                          <a:cs typeface="+mn-cs"/>
                        </a:rPr>
                        <a:t>Team Members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Proposers will enter the name, title, hourly rate, and areas of expertise for all Proposer's key team members. Proposer can add or subtract lines as necessary. Proposer can refer to Tab "Hourly Rates" for a list of CPUC classifications.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88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smtClean="0">
                          <a:solidFill>
                            <a:schemeClr val="dk1"/>
                          </a:solidFill>
                          <a:latin typeface="+mn-lt"/>
                          <a:ea typeface="+mn-ea"/>
                          <a:cs typeface="+mn-cs"/>
                        </a:rPr>
                        <a:t>Hourly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r>
                        <a:rPr lang="en-US" sz="1300" b="0" i="0" u="none" strike="noStrike" kern="1200" baseline="0" dirty="0" smtClean="0">
                          <a:solidFill>
                            <a:schemeClr val="dk1"/>
                          </a:solidFill>
                          <a:latin typeface="+mn-lt"/>
                          <a:ea typeface="+mn-ea"/>
                          <a:cs typeface="+mn-cs"/>
                        </a:rPr>
                        <a:t>This is a list of positions equivalent to CPUC classifications. Proposers will enter the hourly rate of team members equivalent to the listed CPUC classification. This tab is primarily used to calculate the cost for Deliverable 18: Subject Matter Expert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066800">
                <a:tc>
                  <a:txBody>
                    <a:bodyPr/>
                    <a:lstStyle/>
                    <a:p>
                      <a:pPr algn="l"/>
                      <a:r>
                        <a:rPr lang="en-US" sz="1400" b="1" i="0" u="none" strike="noStrike" kern="1200" baseline="0" dirty="0" smtClean="0">
                          <a:solidFill>
                            <a:schemeClr val="dk1"/>
                          </a:solidFill>
                          <a:latin typeface="+mn-lt"/>
                          <a:ea typeface="+mn-ea"/>
                          <a:cs typeface="+mn-cs"/>
                        </a:rPr>
                        <a:t>Deliverables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smtClean="0">
                          <a:solidFill>
                            <a:schemeClr val="dk1"/>
                          </a:solidFill>
                          <a:latin typeface="+mn-lt"/>
                          <a:ea typeface="+mn-ea"/>
                          <a:cs typeface="+mn-cs"/>
                        </a:rPr>
                        <a:t>Proposer will fill out Column C – Column N to reflect the Total Cost Per Unit in order to calculate Evaluation Cost for all deliverables. The total evaluation cost is calculated for evaluation purposes only, the final contract amount may be adjusted based on level of rigor used and number of units required.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09600">
                <a:tc>
                  <a:txBody>
                    <a:bodyPr/>
                    <a:lstStyle/>
                    <a:p>
                      <a:pPr algn="l"/>
                      <a:r>
                        <a:rPr lang="en-US" sz="1400" b="1" i="0" u="none" strike="noStrike" kern="1200" baseline="0" dirty="0" smtClean="0">
                          <a:solidFill>
                            <a:schemeClr val="dk1"/>
                          </a:solidFill>
                          <a:latin typeface="+mn-lt"/>
                          <a:ea typeface="+mn-ea"/>
                          <a:cs typeface="+mn-cs"/>
                        </a:rPr>
                        <a:t>Total Contract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9863" marR="0" lvl="1" indent="-1698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b="0" i="0" u="none" strike="noStrike" kern="1200" baseline="0" dirty="0" smtClean="0">
                          <a:solidFill>
                            <a:schemeClr val="dk1"/>
                          </a:solidFill>
                          <a:latin typeface="+mn-lt"/>
                          <a:ea typeface="+mn-ea"/>
                          <a:cs typeface="+mn-cs"/>
                        </a:rPr>
                        <a:t>This section will be automatically populated upon completion of the previous tabs. The total Evaluation Cost is calculated for evaluation purposes only, the final contract amount may be adjusted based on deliverable approach/rigor level upon contract execution. Both the Total Evaluation Cost and the Final Contract Amount must not exceed the contract cost cap of $16.5 million.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8" name="TextBox 7"/>
          <p:cNvSpPr txBox="1">
            <a:spLocks noChangeArrowheads="1"/>
          </p:cNvSpPr>
          <p:nvPr/>
        </p:nvSpPr>
        <p:spPr bwMode="auto">
          <a:xfrm>
            <a:off x="6400800" y="85725"/>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635291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The contract will be awarded to the proposer whose proposal </a:t>
            </a:r>
          </a:p>
          <a:p>
            <a:pPr>
              <a:spcBef>
                <a:spcPct val="0"/>
              </a:spcBef>
            </a:pPr>
            <a:r>
              <a:rPr lang="en-US" dirty="0" smtClean="0">
                <a:ln w="6350">
                  <a:noFill/>
                </a:ln>
                <a:solidFill>
                  <a:prstClr val="black"/>
                </a:solidFill>
              </a:rPr>
              <a:t>received the highest score by the CPUC evaluation and selection team</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38</a:t>
            </a:fld>
            <a:endParaRPr lang="en-US" dirty="0">
              <a:solidFill>
                <a:prstClr val="black">
                  <a:tint val="75000"/>
                </a:prstClr>
              </a:solidFill>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166622"/>
              </p:ext>
            </p:extLst>
          </p:nvPr>
        </p:nvGraphicFramePr>
        <p:xfrm>
          <a:off x="214313" y="990600"/>
          <a:ext cx="8701087" cy="5486400"/>
        </p:xfrm>
        <a:graphic>
          <a:graphicData uri="http://schemas.openxmlformats.org/drawingml/2006/table">
            <a:tbl>
              <a:tblPr firstRow="1" bandRow="1">
                <a:tableStyleId>{5C22544A-7EE6-4342-B048-85BDC9FD1C3A}</a:tableStyleId>
              </a:tblPr>
              <a:tblGrid>
                <a:gridCol w="1905001">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5957886">
                  <a:extLst>
                    <a:ext uri="{9D8B030D-6E8A-4147-A177-3AD203B41FA5}">
                      <a16:colId xmlns:a16="http://schemas.microsoft.com/office/drawing/2014/main" xmlns="" val="20002"/>
                    </a:ext>
                  </a:extLst>
                </a:gridCol>
              </a:tblGrid>
              <a:tr h="127000">
                <a:tc>
                  <a:txBody>
                    <a:bodyPr/>
                    <a:lstStyle/>
                    <a:p>
                      <a:r>
                        <a:rPr lang="en-US" sz="1200" b="0" i="0" u="none" strike="noStrike" kern="1200" baseline="0" dirty="0" smtClean="0">
                          <a:solidFill>
                            <a:schemeClr val="bg1"/>
                          </a:solidFill>
                          <a:latin typeface="+mn-lt"/>
                          <a:ea typeface="+mn-ea"/>
                          <a:cs typeface="+mn-cs"/>
                        </a:rPr>
                        <a:t>Stage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Scoring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tc>
                  <a:txBody>
                    <a:bodyPr/>
                    <a:lstStyle/>
                    <a:p>
                      <a:pPr algn="ctr"/>
                      <a:r>
                        <a:rPr lang="en-US" sz="1200" b="0" i="0" u="none" strike="noStrike" kern="1200" baseline="0" dirty="0" smtClean="0">
                          <a:solidFill>
                            <a:schemeClr val="bg1"/>
                          </a:solidFill>
                          <a:latin typeface="+mn-lt"/>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3399"/>
                    </a:solidFill>
                  </a:tcPr>
                </a:tc>
                <a:extLst>
                  <a:ext uri="{0D108BD9-81ED-4DB2-BD59-A6C34878D82A}">
                    <a16:rowId xmlns:a16="http://schemas.microsoft.com/office/drawing/2014/main" xmlns="" val="10000"/>
                  </a:ext>
                </a:extLst>
              </a:tr>
              <a:tr h="2082800">
                <a:tc>
                  <a:txBody>
                    <a:bodyPr/>
                    <a:lstStyle/>
                    <a:p>
                      <a:r>
                        <a:rPr lang="en-US" sz="1200" b="0" i="0" u="none" strike="noStrike" kern="1200" baseline="0" dirty="0" smtClean="0">
                          <a:solidFill>
                            <a:schemeClr val="dk1"/>
                          </a:solidFill>
                          <a:latin typeface="+mn-lt"/>
                          <a:ea typeface="+mn-ea"/>
                          <a:cs typeface="+mn-cs"/>
                        </a:rPr>
                        <a:t>Stage 1: Technical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690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All proposals that </a:t>
                      </a:r>
                      <a:r>
                        <a:rPr lang="en-US" sz="1200" b="1" i="1" u="none" strike="noStrike" kern="1200" baseline="0" dirty="0" smtClean="0">
                          <a:solidFill>
                            <a:schemeClr val="dk1"/>
                          </a:solidFill>
                          <a:latin typeface="+mn-lt"/>
                          <a:ea typeface="+mn-ea"/>
                          <a:cs typeface="+mn-cs"/>
                        </a:rPr>
                        <a:t>pass the compliance check  </a:t>
                      </a:r>
                      <a:r>
                        <a:rPr lang="en-US" sz="1200" b="0" i="0" u="none" strike="noStrike" kern="1200" baseline="0" dirty="0" smtClean="0">
                          <a:solidFill>
                            <a:schemeClr val="dk1"/>
                          </a:solidFill>
                          <a:latin typeface="+mn-lt"/>
                          <a:ea typeface="+mn-ea"/>
                          <a:cs typeface="+mn-cs"/>
                        </a:rPr>
                        <a:t>will begin Stage 1: Technical Review. The Review Panel will review all proposals to assess the Proposer’s ability to carry out the proposed work. The Review Panel will review each proposal individually and then score by consensus all aspects of the following requirements: </a:t>
                      </a:r>
                    </a:p>
                    <a:p>
                      <a:pPr marL="0" indent="0" algn="l">
                        <a:buFont typeface="Wingdings" panose="05000000000000000000" pitchFamily="2" charset="2"/>
                        <a:buNone/>
                      </a:pPr>
                      <a:endParaRPr lang="en-US" sz="1200" b="0" i="0" u="none" strike="noStrike" kern="1200" baseline="0" dirty="0" smtClean="0">
                        <a:solidFill>
                          <a:schemeClr val="dk1"/>
                        </a:solidFill>
                        <a:latin typeface="+mn-lt"/>
                        <a:ea typeface="+mn-ea"/>
                        <a:cs typeface="+mn-cs"/>
                      </a:endParaRPr>
                    </a:p>
                    <a:p>
                      <a:pPr marL="28575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Proposer’s Team Description and Experience (220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Organization Description; and</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Desired Qualifications.</a:t>
                      </a:r>
                    </a:p>
                    <a:p>
                      <a:pPr marL="285750" lvl="0" indent="-285750" algn="l">
                        <a:buFont typeface="Wingdings" panose="05000000000000000000" pitchFamily="2" charset="2"/>
                        <a:buChar char="§"/>
                      </a:pPr>
                      <a:r>
                        <a:rPr lang="en-US" sz="1200" b="0" i="0" u="none" strike="noStrike" kern="1200" baseline="0" dirty="0" smtClean="0">
                          <a:solidFill>
                            <a:schemeClr val="dk1"/>
                          </a:solidFill>
                          <a:latin typeface="+mn-lt"/>
                          <a:ea typeface="+mn-ea"/>
                          <a:cs typeface="+mn-cs"/>
                        </a:rPr>
                        <a:t>Approach and Workplan (470 points).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Workplan Narrative; and </a:t>
                      </a:r>
                    </a:p>
                    <a:p>
                      <a:pPr marL="742950" lvl="1" indent="-285750" algn="l">
                        <a:buFont typeface="Courier New" panose="02070309020205020404" pitchFamily="49" charset="0"/>
                        <a:buChar char="­"/>
                      </a:pPr>
                      <a:r>
                        <a:rPr lang="en-US" sz="1200" b="0" i="0" u="none" strike="noStrike" kern="1200" baseline="0" dirty="0" smtClean="0">
                          <a:solidFill>
                            <a:schemeClr val="dk1"/>
                          </a:solidFill>
                          <a:latin typeface="+mn-lt"/>
                          <a:ea typeface="+mn-ea"/>
                          <a:cs typeface="+mn-cs"/>
                        </a:rPr>
                        <a:t>Detailed Workplan.</a:t>
                      </a:r>
                    </a:p>
                    <a:p>
                      <a:pPr marL="742950" lvl="1" indent="-285750" algn="l">
                        <a:buFont typeface="Courier New" panose="02070309020205020404" pitchFamily="49" charset="0"/>
                        <a:buChar char="­"/>
                      </a:pPr>
                      <a:endParaRPr lang="en-US" sz="1200" b="0" i="0" u="none" strike="noStrike" kern="1200" baseline="0" dirty="0" smtClean="0">
                        <a:solidFill>
                          <a:schemeClr val="dk1"/>
                        </a:solidFill>
                        <a:latin typeface="+mn-lt"/>
                        <a:ea typeface="+mn-ea"/>
                        <a:cs typeface="+mn-cs"/>
                      </a:endParaRPr>
                    </a:p>
                    <a:p>
                      <a:pPr marL="0" lvl="0" indent="0" algn="l">
                        <a:buFont typeface="Courier New" panose="02070309020205020404" pitchFamily="49" charset="0"/>
                        <a:buNone/>
                      </a:pPr>
                      <a:r>
                        <a:rPr lang="en-US" sz="1200" b="0" i="0" u="none" strike="noStrike" kern="1200" baseline="0" dirty="0" smtClean="0">
                          <a:solidFill>
                            <a:schemeClr val="dk1"/>
                          </a:solidFill>
                          <a:latin typeface="+mn-lt"/>
                          <a:ea typeface="+mn-ea"/>
                          <a:cs typeface="+mn-cs"/>
                        </a:rPr>
                        <a:t>Proposers must obtain a minimum of 448 points in Stage 2 in order to advance to Stage 2.</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2 : Reference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40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For proposals that passed Stage 1, all references will be contacted for this stage. CPUC will make reasonable attempts at contacting the references, and scores received from respondents will be averaged out for the final score of that element.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US" sz="1200" b="0" i="0" u="none" strike="noStrike" kern="1200" baseline="0" dirty="0" smtClean="0">
                          <a:solidFill>
                            <a:schemeClr val="dk1"/>
                          </a:solidFill>
                          <a:latin typeface="+mn-lt"/>
                          <a:ea typeface="+mn-ea"/>
                          <a:cs typeface="+mn-cs"/>
                        </a:rPr>
                        <a:t>Stage 3 : Cost Evaluation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300</a:t>
                      </a:r>
                    </a:p>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Each proposer’s total cost for all services will be ranked from low-to-high. The proposal with the lowest total cost will received a score of 300. The remaining proposals will receive an incrementally lower score as indicated in the sample calculation in the solicitation.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4: Adjustments for SB/DVBE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Scores will be adjusted to account for SB and/or DVBE participation.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Stage 5: Combining Scores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a:buFont typeface="Wingdings" panose="05000000000000000000" pitchFamily="2" charset="2"/>
                        <a:buNone/>
                      </a:pPr>
                      <a:r>
                        <a:rPr lang="en-US" sz="1200" b="0" i="0" u="none" strike="noStrike" kern="1200" baseline="0" dirty="0" smtClean="0">
                          <a:solidFill>
                            <a:schemeClr val="dk1"/>
                          </a:solidFill>
                          <a:latin typeface="+mn-lt"/>
                          <a:ea typeface="+mn-ea"/>
                          <a:cs typeface="+mn-cs"/>
                        </a:rPr>
                        <a:t>N.A.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smtClean="0">
                          <a:solidFill>
                            <a:schemeClr val="dk1"/>
                          </a:solidFill>
                          <a:latin typeface="+mn-lt"/>
                          <a:ea typeface="+mn-ea"/>
                          <a:cs typeface="+mn-cs"/>
                        </a:rPr>
                        <a:t>CPUC will combine the points of each qualifying Proposer from Stage 1-4 to calculate the total score for each qualifying Proposer. </a:t>
                      </a:r>
                      <a:r>
                        <a:rPr lang="en-US" sz="1200" dirty="0" smtClean="0">
                          <a:ln w="6350">
                            <a:noFill/>
                          </a:ln>
                          <a:solidFill>
                            <a:prstClr val="black"/>
                          </a:solidFill>
                        </a:rPr>
                        <a:t>The maximum point value for Stage 1-3 is 1030</a:t>
                      </a:r>
                      <a:r>
                        <a:rPr lang="en-US" sz="1200" baseline="0" dirty="0" smtClean="0">
                          <a:ln w="6350">
                            <a:noFill/>
                          </a:ln>
                          <a:solidFill>
                            <a:prstClr val="black"/>
                          </a:solidFill>
                        </a:rPr>
                        <a:t> </a:t>
                      </a:r>
                      <a:r>
                        <a:rPr lang="en-US" sz="1200" dirty="0" smtClean="0">
                          <a:ln w="6350">
                            <a:noFill/>
                          </a:ln>
                          <a:solidFill>
                            <a:prstClr val="black"/>
                          </a:solidFill>
                        </a:rPr>
                        <a:t>points,</a:t>
                      </a:r>
                      <a:r>
                        <a:rPr lang="en-US" sz="1200" baseline="0" dirty="0" smtClean="0">
                          <a:ln w="6350">
                            <a:noFill/>
                          </a:ln>
                          <a:solidFill>
                            <a:prstClr val="black"/>
                          </a:solidFill>
                        </a:rPr>
                        <a:t> prior to SB/DVBE adjustment. </a:t>
                      </a:r>
                      <a:endParaRPr lang="en-US" sz="1200" dirty="0" smtClean="0">
                        <a:ln w="6350">
                          <a:noFill/>
                        </a:ln>
                        <a:solidFill>
                          <a:prstClr val="black"/>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6" name="TextBox 5"/>
          <p:cNvSpPr txBox="1">
            <a:spLocks noChangeArrowheads="1"/>
          </p:cNvSpPr>
          <p:nvPr/>
        </p:nvSpPr>
        <p:spPr bwMode="auto">
          <a:xfrm>
            <a:off x="6400800" y="76199"/>
            <a:ext cx="2503715"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1857999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51" y="5300192"/>
            <a:ext cx="8686800" cy="6667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39</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156478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029789"/>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4</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a:t>
            </a:r>
            <a:r>
              <a:rPr lang="en-US" sz="1400" dirty="0" smtClean="0"/>
              <a:t>Robert Hansen</a:t>
            </a:r>
            <a:endParaRPr lang="en-US" sz="1400" dirty="0"/>
          </a:p>
          <a:p>
            <a:pPr>
              <a:tabLst>
                <a:tab pos="1257300" algn="l"/>
              </a:tabLst>
            </a:pPr>
            <a:r>
              <a:rPr lang="en-US" sz="1400" dirty="0"/>
              <a:t>		</a:t>
            </a:r>
            <a:r>
              <a:rPr lang="en-US" sz="1400" dirty="0" smtClean="0"/>
              <a:t>Energy Efficiency Branch, </a:t>
            </a:r>
            <a:r>
              <a:rPr lang="en-US" sz="1400" dirty="0"/>
              <a:t>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a:t>
            </a:r>
            <a:r>
              <a:rPr lang="en-US" sz="1400" dirty="0" smtClean="0"/>
              <a:t>Robert Hansen</a:t>
            </a:r>
          </a:p>
          <a:p>
            <a:pPr>
              <a:tabLst>
                <a:tab pos="1257300" algn="l"/>
              </a:tabLst>
            </a:pPr>
            <a:r>
              <a:rPr lang="en-US" sz="1400" dirty="0" smtClean="0"/>
              <a:t>		Energy Efficiency Branch, </a:t>
            </a:r>
            <a:r>
              <a:rPr lang="en-US" sz="1400" dirty="0"/>
              <a:t>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a:t>
            </a:r>
            <a:r>
              <a:rPr lang="en-US" sz="1400" dirty="0" smtClean="0"/>
              <a:t>Group B Sector Leads</a:t>
            </a:r>
            <a:endParaRPr lang="en-US" sz="1400" dirty="0"/>
          </a:p>
          <a:p>
            <a:pPr>
              <a:tabLst>
                <a:tab pos="1257300" algn="l"/>
              </a:tabLst>
            </a:pPr>
            <a:r>
              <a:rPr lang="en-US" sz="1400" dirty="0"/>
              <a:t>		</a:t>
            </a:r>
            <a:r>
              <a:rPr lang="en-US" sz="1400" dirty="0" smtClean="0"/>
              <a:t>Energy Efficiency Branch, California </a:t>
            </a:r>
            <a:r>
              <a:rPr lang="en-US" sz="1400" dirty="0"/>
              <a:t>Public Utilities Commission</a:t>
            </a:r>
          </a:p>
          <a:p>
            <a:pPr>
              <a:tabLst>
                <a:tab pos="1257300" algn="l"/>
              </a:tabLst>
            </a:pPr>
            <a:endParaRPr lang="en-US" sz="1400" dirty="0"/>
          </a:p>
          <a:p>
            <a:pPr>
              <a:tabLst>
                <a:tab pos="1257300" algn="l"/>
              </a:tabLst>
            </a:pPr>
            <a:r>
              <a:rPr lang="en-US" sz="1400" b="1" i="1" dirty="0"/>
              <a:t>11:00 – </a:t>
            </a:r>
            <a:r>
              <a:rPr lang="en-US" sz="1400" b="1" i="1" dirty="0" smtClean="0"/>
              <a:t>11:15</a:t>
            </a:r>
            <a:r>
              <a:rPr lang="en-US" sz="1400" b="1" i="1" dirty="0"/>
              <a:t>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smtClean="0"/>
              <a:t>11:15 </a:t>
            </a:r>
            <a:r>
              <a:rPr lang="en-US" sz="1400" b="1" i="1" dirty="0"/>
              <a:t>– 12:00		Questions &amp; Answers</a:t>
            </a:r>
            <a:br>
              <a:rPr lang="en-US" sz="1400" b="1" i="1" dirty="0"/>
            </a:br>
            <a:r>
              <a:rPr lang="en-US" sz="1400" dirty="0"/>
              <a:t>		All</a:t>
            </a:r>
          </a:p>
        </p:txBody>
      </p:sp>
    </p:spTree>
    <p:extLst>
      <p:ext uri="{BB962C8B-B14F-4D97-AF65-F5344CB8AC3E}">
        <p14:creationId xmlns:p14="http://schemas.microsoft.com/office/powerpoint/2010/main" val="1857836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 Questions &amp; Answers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40</a:t>
            </a:fld>
            <a:endParaRPr lang="en-US" dirty="0">
              <a:solidFill>
                <a:prstClr val="black">
                  <a:tint val="75000"/>
                </a:prstClr>
              </a:solidFill>
              <a:cs typeface="Arial" pitchFamily="34" charset="0"/>
            </a:endParaRPr>
          </a:p>
        </p:txBody>
      </p:sp>
      <p:sp>
        <p:nvSpPr>
          <p:cNvPr id="5" name="TextBox 4"/>
          <p:cNvSpPr txBox="1"/>
          <p:nvPr/>
        </p:nvSpPr>
        <p:spPr>
          <a:xfrm>
            <a:off x="214313" y="990600"/>
            <a:ext cx="8668651" cy="2062103"/>
          </a:xfrm>
          <a:prstGeom prst="rect">
            <a:avLst/>
          </a:prstGeom>
          <a:noFill/>
        </p:spPr>
        <p:txBody>
          <a:bodyPr wrap="square" rtlCol="0">
            <a:spAutoFit/>
          </a:bodyPr>
          <a:lstStyle/>
          <a:p>
            <a:pPr marL="342900" lvl="1" indent="-342900">
              <a:spcAft>
                <a:spcPts val="1200"/>
              </a:spcAft>
              <a:buFont typeface="Wingdings" panose="05000000000000000000" pitchFamily="2" charset="2"/>
              <a:buChar char="§"/>
              <a:defRPr/>
            </a:pPr>
            <a:r>
              <a:rPr lang="en-US" dirty="0" smtClean="0"/>
              <a:t>Though CPUC may give oral responses during this session, no</a:t>
            </a:r>
            <a:r>
              <a:rPr lang="en-US" dirty="0" smtClean="0">
                <a:solidFill>
                  <a:srgbClr val="FF0000"/>
                </a:solidFill>
              </a:rPr>
              <a:t> </a:t>
            </a:r>
            <a:r>
              <a:rPr lang="en-US" dirty="0"/>
              <a:t>answers provided verbally shall be considered </a:t>
            </a:r>
            <a:r>
              <a:rPr lang="en-US" dirty="0" smtClean="0"/>
              <a:t>binding. </a:t>
            </a:r>
          </a:p>
          <a:p>
            <a:pPr marL="342900" lvl="1" indent="-342900">
              <a:spcAft>
                <a:spcPts val="1200"/>
              </a:spcAft>
              <a:buFont typeface="Wingdings" panose="05000000000000000000" pitchFamily="2" charset="2"/>
              <a:buChar char="§"/>
              <a:defRPr/>
            </a:pPr>
            <a:r>
              <a:rPr lang="en-US" dirty="0"/>
              <a:t>Questions asked during this conference will be recorded; However, vendors should follow up in writing with all questions asked at this pre-release conference – whether it was answered at the conference or </a:t>
            </a:r>
            <a:r>
              <a:rPr lang="en-US" dirty="0" smtClean="0"/>
              <a:t>not</a:t>
            </a:r>
            <a:r>
              <a:rPr lang="en-US" dirty="0"/>
              <a:t>.</a:t>
            </a:r>
            <a:endParaRPr lang="en-US" dirty="0" smtClean="0"/>
          </a:p>
          <a:p>
            <a:pPr marL="342900" lvl="1" indent="-342900">
              <a:spcAft>
                <a:spcPts val="1200"/>
              </a:spcAft>
              <a:buFont typeface="Wingdings" panose="05000000000000000000" pitchFamily="2" charset="2"/>
              <a:buChar char="§"/>
              <a:defRPr/>
            </a:pPr>
            <a:r>
              <a:rPr lang="en-US" dirty="0" smtClean="0"/>
              <a:t>CPUC is not bound by any elements of this </a:t>
            </a:r>
            <a:r>
              <a:rPr lang="en-US" dirty="0"/>
              <a:t>draft </a:t>
            </a:r>
            <a:r>
              <a:rPr lang="en-US" dirty="0" smtClean="0"/>
              <a:t>RFP.</a:t>
            </a:r>
          </a:p>
        </p:txBody>
      </p:sp>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515051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ject 3"/>
          <p:cNvSpPr/>
          <p:nvPr/>
        </p:nvSpPr>
        <p:spPr>
          <a:xfrm>
            <a:off x="228600" y="838200"/>
            <a:ext cx="8686800" cy="1650"/>
          </a:xfrm>
          <a:custGeom>
            <a:avLst/>
            <a:gdLst/>
            <a:ahLst/>
            <a:cxnLst/>
            <a:rect l="l" t="t" r="r" b="b"/>
            <a:pathLst>
              <a:path w="8686800" h="1650">
                <a:moveTo>
                  <a:pt x="0" y="0"/>
                </a:moveTo>
                <a:lnTo>
                  <a:pt x="8686800" y="1650"/>
                </a:lnTo>
              </a:path>
            </a:pathLst>
          </a:custGeom>
          <a:ln w="25400">
            <a:solidFill>
              <a:schemeClr val="tx1"/>
            </a:solidFill>
          </a:ln>
        </p:spPr>
        <p:txBody>
          <a:bodyPr wrap="square" lIns="0" tIns="0" rIns="0" bIns="0" rtlCol="0">
            <a:noAutofit/>
          </a:bodyPr>
          <a:lstStyle/>
          <a:p>
            <a:endParaRPr dirty="0"/>
          </a:p>
        </p:txBody>
      </p:sp>
      <p:sp>
        <p:nvSpPr>
          <p:cNvPr id="78" name="TextBox 77"/>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endParaRPr lang="en-US" dirty="0">
              <a:cs typeface="Arial" pitchFamily="34" charset="0"/>
            </a:endParaRPr>
          </a:p>
        </p:txBody>
      </p:sp>
      <p:sp>
        <p:nvSpPr>
          <p:cNvPr id="79"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sz="1200">
                <a:solidFill>
                  <a:prstClr val="black">
                    <a:tint val="75000"/>
                  </a:prstClr>
                </a:solidFill>
                <a:cs typeface="Arial" pitchFamily="34" charset="0"/>
              </a:rPr>
              <a:pPr algn="ctr">
                <a:defRPr/>
              </a:pPr>
              <a:t>41</a:t>
            </a:fld>
            <a:endParaRPr lang="en-US" sz="1200" dirty="0">
              <a:solidFill>
                <a:prstClr val="black">
                  <a:tint val="75000"/>
                </a:prstClr>
              </a:solidFill>
              <a:cs typeface="Arial" pitchFamily="34" charset="0"/>
            </a:endParaRPr>
          </a:p>
        </p:txBody>
      </p:sp>
      <p:sp>
        <p:nvSpPr>
          <p:cNvPr id="6" name="TextBox 5"/>
          <p:cNvSpPr txBox="1"/>
          <p:nvPr/>
        </p:nvSpPr>
        <p:spPr>
          <a:xfrm>
            <a:off x="2438400" y="1828800"/>
            <a:ext cx="4267200" cy="3108543"/>
          </a:xfrm>
          <a:prstGeom prst="rect">
            <a:avLst/>
          </a:prstGeom>
          <a:noFill/>
        </p:spPr>
        <p:txBody>
          <a:bodyPr wrap="square" rtlCol="0">
            <a:spAutoFit/>
          </a:bodyPr>
          <a:lstStyle/>
          <a:p>
            <a:pPr algn="ctr"/>
            <a:r>
              <a:rPr lang="en-US" sz="2400" i="1" dirty="0" smtClean="0"/>
              <a:t>Thank You for Participating!</a:t>
            </a:r>
          </a:p>
          <a:p>
            <a:pPr algn="ctr"/>
            <a:endParaRPr lang="en-US" sz="2400" i="1" dirty="0"/>
          </a:p>
          <a:p>
            <a:pPr algn="ctr"/>
            <a:endParaRPr lang="en-US" sz="2400" i="1" dirty="0" smtClean="0"/>
          </a:p>
          <a:p>
            <a:pPr marL="0" lvl="1" algn="ctr"/>
            <a:r>
              <a:rPr lang="en-US" sz="2000" dirty="0"/>
              <a:t>All Questions </a:t>
            </a:r>
            <a:r>
              <a:rPr lang="en-US" sz="2000" dirty="0" smtClean="0"/>
              <a:t>and comments shall </a:t>
            </a:r>
            <a:r>
              <a:rPr lang="en-US" sz="2000" dirty="0"/>
              <a:t>be submitted to </a:t>
            </a:r>
            <a:endParaRPr lang="en-US" sz="2000" dirty="0" smtClean="0"/>
          </a:p>
          <a:p>
            <a:pPr marL="0" lvl="1" algn="ctr"/>
            <a:r>
              <a:rPr lang="en-US" sz="2000" b="1" dirty="0" smtClean="0"/>
              <a:t>Michael Baltar</a:t>
            </a:r>
          </a:p>
          <a:p>
            <a:pPr marL="0" lvl="1" algn="ctr"/>
            <a:r>
              <a:rPr lang="en-US" sz="2000" dirty="0"/>
              <a:t>a</a:t>
            </a:r>
            <a:r>
              <a:rPr lang="en-US" sz="2000" dirty="0" smtClean="0"/>
              <a:t>t</a:t>
            </a:r>
          </a:p>
          <a:p>
            <a:pPr marL="0" lvl="1" algn="ctr"/>
            <a:r>
              <a:rPr lang="en-US" sz="2000" b="1" dirty="0" smtClean="0"/>
              <a:t>Michael.Baltar@cpuc.ca.gov </a:t>
            </a:r>
            <a:endParaRPr lang="en-US" sz="2000" b="1" dirty="0"/>
          </a:p>
          <a:p>
            <a:pPr algn="ctr"/>
            <a:endParaRPr lang="en-US" sz="2400" i="1" dirty="0"/>
          </a:p>
        </p:txBody>
      </p:sp>
    </p:spTree>
    <p:extLst>
      <p:ext uri="{BB962C8B-B14F-4D97-AF65-F5344CB8AC3E}">
        <p14:creationId xmlns:p14="http://schemas.microsoft.com/office/powerpoint/2010/main" val="1640598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prstClr val="black">
                    <a:tint val="75000"/>
                  </a:prstClr>
                </a:solidFill>
                <a:cs typeface="Arial" pitchFamily="34" charset="0"/>
              </a:rPr>
              <a:pPr algn="ctr">
                <a:defRPr/>
              </a:pPr>
              <a:t>5</a:t>
            </a:fld>
            <a:endParaRPr lang="en-US" dirty="0">
              <a:solidFill>
                <a:prstClr val="black">
                  <a:tint val="75000"/>
                </a:prstClr>
              </a:solidFill>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solidFill>
                  <a:prstClr val="black"/>
                </a:solidFill>
              </a:rPr>
              <a:t>Housekeeping</a:t>
            </a:r>
            <a:endParaRPr lang="en-US" dirty="0">
              <a:solidFill>
                <a:prstClr val="black"/>
              </a:solidFill>
              <a:cs typeface="Arial" pitchFamily="34" charset="0"/>
            </a:endParaRPr>
          </a:p>
        </p:txBody>
      </p:sp>
      <p:sp>
        <p:nvSpPr>
          <p:cNvPr id="8" name="Content Placeholder 2"/>
          <p:cNvSpPr>
            <a:spLocks noGrp="1"/>
          </p:cNvSpPr>
          <p:nvPr>
            <p:ph idx="4294967295"/>
          </p:nvPr>
        </p:nvSpPr>
        <p:spPr>
          <a:xfrm>
            <a:off x="214313" y="990600"/>
            <a:ext cx="8701087" cy="5638800"/>
          </a:xfrm>
        </p:spPr>
        <p:txBody>
          <a:bodyPr wrap="square" numCol="1" anchor="t" anchorCtr="0" compatLnSpc="1">
            <a:prstTxWarp prst="textNoShape">
              <a:avLst/>
            </a:prstTxWarp>
            <a:noAutofit/>
          </a:bodyPr>
          <a:lstStyle/>
          <a:p>
            <a:pPr marL="228600" indent="-228600">
              <a:spcBef>
                <a:spcPts val="0"/>
              </a:spcBef>
              <a:spcAft>
                <a:spcPts val="600"/>
              </a:spcAft>
              <a:buFont typeface="Wingdings" panose="05000000000000000000" pitchFamily="2" charset="2"/>
              <a:buChar char="§"/>
              <a:defRPr/>
            </a:pPr>
            <a:r>
              <a:rPr lang="en-US" sz="1600" dirty="0"/>
              <a:t>Throughout the procurement process – from public comment until the contracts are awarded – the CPUC will work to ensure all potential proposers have a level playing field and that the CPUC operates in a manner that is accountable to the public.</a:t>
            </a:r>
          </a:p>
          <a:p>
            <a:pPr marL="228600" indent="-228600">
              <a:spcBef>
                <a:spcPts val="0"/>
              </a:spcBef>
              <a:spcAft>
                <a:spcPts val="600"/>
              </a:spcAft>
              <a:buFont typeface="Wingdings" panose="05000000000000000000" pitchFamily="2" charset="2"/>
              <a:buChar char="§"/>
              <a:defRPr/>
            </a:pPr>
            <a:r>
              <a:rPr lang="en-US" sz="1600" dirty="0" smtClean="0">
                <a:latin typeface="+mj-lt"/>
              </a:rPr>
              <a:t>The following protocols will be followed for the Question &amp; Answers period:</a:t>
            </a:r>
          </a:p>
          <a:p>
            <a:pPr lvl="1">
              <a:spcBef>
                <a:spcPts val="0"/>
              </a:spcBef>
              <a:spcAft>
                <a:spcPts val="600"/>
              </a:spcAft>
              <a:buFont typeface="Arial" panose="020B0604020202020204" pitchFamily="34" charset="0"/>
              <a:buChar char="−"/>
              <a:defRPr/>
            </a:pPr>
            <a:r>
              <a:rPr lang="en-US" sz="1600" dirty="0" smtClean="0">
                <a:latin typeface="+mj-lt"/>
              </a:rPr>
              <a:t>Out of respect for all participants, all questions will be held until the end of the conference in the time allotted for Q&amp;A</a:t>
            </a:r>
            <a:r>
              <a:rPr lang="en-US" sz="1600" dirty="0">
                <a:latin typeface="+mj-lt"/>
              </a:rPr>
              <a:t>;</a:t>
            </a:r>
            <a:endParaRPr lang="en-US" sz="1600" dirty="0" smtClean="0">
              <a:latin typeface="+mj-lt"/>
            </a:endParaRPr>
          </a:p>
          <a:p>
            <a:pPr lvl="1">
              <a:spcBef>
                <a:spcPts val="0"/>
              </a:spcBef>
              <a:spcAft>
                <a:spcPts val="600"/>
              </a:spcAft>
              <a:buFont typeface="Arial" panose="020B0604020202020204" pitchFamily="34" charset="0"/>
              <a:buChar char="−"/>
              <a:defRPr/>
            </a:pPr>
            <a:r>
              <a:rPr lang="en-US" sz="1600" dirty="0" smtClean="0">
                <a:latin typeface="+mj-lt"/>
              </a:rPr>
              <a:t>Questions asked during this conference will be recorded; However, vendors should follow up in writing with all questions asked at this pre-release conference – whether it was answered at the conference or not;</a:t>
            </a:r>
          </a:p>
          <a:p>
            <a:pPr lvl="1">
              <a:spcBef>
                <a:spcPts val="0"/>
              </a:spcBef>
              <a:spcAft>
                <a:spcPts val="600"/>
              </a:spcAft>
              <a:buFont typeface="Arial" panose="020B0604020202020204" pitchFamily="34" charset="0"/>
              <a:buChar char="−"/>
              <a:defRPr/>
            </a:pPr>
            <a:r>
              <a:rPr lang="en-US" sz="1600" dirty="0" smtClean="0"/>
              <a:t>Preliminary responses may be provided to questions verbally during this conference. However, no responses will be considered final or binding until they have been posted in writing; and</a:t>
            </a:r>
          </a:p>
          <a:p>
            <a:pPr lvl="1">
              <a:spcBef>
                <a:spcPts val="0"/>
              </a:spcBef>
              <a:spcAft>
                <a:spcPts val="600"/>
              </a:spcAft>
              <a:buFont typeface="Arial" panose="020B0604020202020204" pitchFamily="34" charset="0"/>
              <a:buChar char="−"/>
              <a:defRPr/>
            </a:pPr>
            <a:r>
              <a:rPr lang="en-US" sz="1600" dirty="0" smtClean="0"/>
              <a:t>CPUC is not bound by any elements of this draft RFP.</a:t>
            </a:r>
          </a:p>
          <a:p>
            <a:pPr marL="228600" indent="-228600">
              <a:spcBef>
                <a:spcPts val="0"/>
              </a:spcBef>
              <a:spcAft>
                <a:spcPts val="600"/>
              </a:spcAft>
              <a:buFont typeface="Wingdings" panose="05000000000000000000" pitchFamily="2" charset="2"/>
              <a:buChar char="§"/>
              <a:defRPr/>
            </a:pPr>
            <a:r>
              <a:rPr lang="en-US" sz="1600" dirty="0" smtClean="0">
                <a:latin typeface="+mj-lt"/>
              </a:rPr>
              <a:t>Signing-in and verbally identifying yourself on the voicemail is optional. </a:t>
            </a:r>
            <a:r>
              <a:rPr lang="en-US" sz="1600" dirty="0" smtClean="0"/>
              <a:t>If you </a:t>
            </a:r>
            <a:r>
              <a:rPr lang="en-US" sz="1600" dirty="0"/>
              <a:t>sign-in or identify yourself on the </a:t>
            </a:r>
            <a:r>
              <a:rPr lang="en-US" sz="1600" dirty="0" smtClean="0"/>
              <a:t>call, </a:t>
            </a:r>
            <a:r>
              <a:rPr lang="en-US" sz="1600" dirty="0">
                <a:latin typeface="+mj-lt"/>
              </a:rPr>
              <a:t>A</a:t>
            </a:r>
            <a:r>
              <a:rPr lang="en-US" sz="1600" dirty="0" smtClean="0">
                <a:latin typeface="+mj-lt"/>
              </a:rPr>
              <a:t> list of those who participated in the conference will be public record.</a:t>
            </a:r>
            <a:endParaRPr lang="en-US" sz="1600" dirty="0">
              <a:latin typeface="+mj-lt"/>
            </a:endParaRPr>
          </a:p>
        </p:txBody>
      </p:sp>
      <p:sp>
        <p:nvSpPr>
          <p:cNvPr id="7" name="TextBox 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Robert Hansen</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79141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19050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6</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63469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14313" y="0"/>
            <a:ext cx="8643937" cy="857250"/>
          </a:xfrm>
          <a:prstGeom prst="rect">
            <a:avLst/>
          </a:prstGeom>
          <a:noFill/>
          <a:ln w="9525">
            <a:noFill/>
            <a:miter lim="800000"/>
            <a:headEnd/>
            <a:tailEnd/>
          </a:ln>
        </p:spPr>
        <p:txBody>
          <a:bodyPr anchor="ctr"/>
          <a:lstStyle/>
          <a:p>
            <a:pPr>
              <a:spcBef>
                <a:spcPct val="0"/>
              </a:spcBef>
            </a:pPr>
            <a:r>
              <a:rPr lang="en-US" dirty="0" smtClean="0">
                <a:ln w="6350">
                  <a:noFill/>
                </a:ln>
                <a:solidFill>
                  <a:prstClr val="black"/>
                </a:solidFill>
              </a:rPr>
              <a:t>Procurement key dates</a:t>
            </a:r>
            <a:endParaRPr lang="en-US" dirty="0">
              <a:ln w="6350">
                <a:noFill/>
              </a:ln>
              <a:solidFill>
                <a:prstClr val="black"/>
              </a:solidFill>
            </a:endParaRPr>
          </a:p>
        </p:txBody>
      </p:sp>
      <p:cxnSp>
        <p:nvCxnSpPr>
          <p:cNvPr id="17" name="Straight Connector 16"/>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9"/>
          <p:cNvSpPr>
            <a:spLocks noGrp="1"/>
          </p:cNvSpPr>
          <p:nvPr>
            <p:ph type="sldNum" sz="quarter" idx="12"/>
          </p:nvPr>
        </p:nvSpPr>
        <p:spPr>
          <a:xfrm>
            <a:off x="8763000" y="0"/>
            <a:ext cx="381000" cy="365125"/>
          </a:xfrm>
        </p:spPr>
        <p:txBody>
          <a:bodyPr anchor="ctr"/>
          <a:lstStyle/>
          <a:p>
            <a:pPr algn="ctr">
              <a:defRPr/>
            </a:pPr>
            <a:fld id="{2E8CFB9A-E319-42E7-B806-A19BF89F397C}" type="slidenum">
              <a:rPr lang="en-US">
                <a:solidFill>
                  <a:prstClr val="black">
                    <a:tint val="75000"/>
                  </a:prstClr>
                </a:solidFill>
                <a:cs typeface="Arial" pitchFamily="34" charset="0"/>
              </a:rPr>
              <a:pPr algn="ctr">
                <a:defRPr/>
              </a:pPr>
              <a:t>7</a:t>
            </a:fld>
            <a:endParaRPr lang="en-US" dirty="0">
              <a:solidFill>
                <a:prstClr val="black">
                  <a:tint val="75000"/>
                </a:prstClr>
              </a:solidFill>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29500634"/>
              </p:ext>
            </p:extLst>
          </p:nvPr>
        </p:nvGraphicFramePr>
        <p:xfrm>
          <a:off x="1128713" y="945085"/>
          <a:ext cx="6858000" cy="5760515"/>
        </p:xfrm>
        <a:graphic>
          <a:graphicData uri="http://schemas.openxmlformats.org/drawingml/2006/table">
            <a:tbl>
              <a:tblPr firstRow="1" bandRow="1">
                <a:tableStyleId>{6E25E649-3F16-4E02-A733-19D2CDBF48F0}</a:tableStyleId>
              </a:tblPr>
              <a:tblGrid>
                <a:gridCol w="44196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tblGrid>
              <a:tr h="337464">
                <a:tc>
                  <a:txBody>
                    <a:bodyPr/>
                    <a:lstStyle/>
                    <a:p>
                      <a:r>
                        <a:rPr lang="en-US" sz="1300" u="none" strike="noStrike" kern="1200" baseline="0" dirty="0" smtClean="0"/>
                        <a:t>Key Action Dates</a:t>
                      </a:r>
                      <a:endParaRPr lang="en-US" sz="13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300" u="none" strike="noStrike" kern="1200" baseline="0" dirty="0" smtClean="0"/>
                        <a:t>Date</a:t>
                      </a:r>
                      <a:endParaRPr lang="en-US" sz="1300" b="0" i="0" u="none" strike="noStrike" kern="1200" baseline="0" dirty="0" smtClean="0">
                        <a:solidFill>
                          <a:schemeClr val="bg1"/>
                        </a:solidFill>
                        <a:latin typeface="+mn-lt"/>
                        <a:ea typeface="+mn-ea"/>
                        <a:cs typeface="+mn-cs"/>
                      </a:endParaRPr>
                    </a:p>
                  </a:txBody>
                  <a:tcP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00736">
                <a:tc>
                  <a:txBody>
                    <a:bodyPr/>
                    <a:lstStyle/>
                    <a:p>
                      <a:r>
                        <a:rPr lang="en-US" sz="1300" b="0" i="0" u="none" strike="noStrike" kern="1200" baseline="0" dirty="0" smtClean="0">
                          <a:solidFill>
                            <a:schemeClr val="dk1"/>
                          </a:solidFill>
                          <a:latin typeface="+mn-lt"/>
                          <a:ea typeface="+mn-ea"/>
                          <a:cs typeface="+mn-cs"/>
                        </a:rPr>
                        <a:t>Pre-release Written Questions Submission Deadline</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300" b="0" i="0" u="none" strike="noStrike" kern="1200" baseline="0" dirty="0" smtClean="0">
                          <a:solidFill>
                            <a:schemeClr val="dk1"/>
                          </a:solidFill>
                          <a:latin typeface="+mn-lt"/>
                          <a:ea typeface="+mn-ea"/>
                          <a:cs typeface="+mn-cs"/>
                        </a:rPr>
                        <a:t>04/12/2018</a:t>
                      </a:r>
                    </a:p>
                    <a:p>
                      <a:pPr algn="ctr"/>
                      <a:r>
                        <a:rPr lang="en-US" sz="1300" b="0" i="0" u="none" strike="noStrike" kern="1200" baseline="0" dirty="0" smtClean="0">
                          <a:solidFill>
                            <a:schemeClr val="dk1"/>
                          </a:solidFill>
                          <a:latin typeface="+mn-lt"/>
                          <a:ea typeface="+mn-ea"/>
                          <a:cs typeface="+mn-cs"/>
                        </a:rPr>
                        <a:t>5:00 PM PT</a:t>
                      </a: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1176">
                <a:tc>
                  <a:txBody>
                    <a:bodyPr/>
                    <a:lstStyle/>
                    <a:p>
                      <a:r>
                        <a:rPr lang="en-US" sz="1300" u="none" strike="noStrike" kern="1200" baseline="0" dirty="0" smtClean="0"/>
                        <a:t>RFP Release Date (Tentative)</a:t>
                      </a:r>
                      <a:endParaRPr lang="en-US" sz="13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04/20/2018</a:t>
                      </a:r>
                      <a:endParaRPr lang="en-US" sz="1300" b="0" i="0" u="none" strike="noStrike" kern="1200" baseline="0" dirty="0" smtClean="0">
                        <a:solidFill>
                          <a:schemeClr val="dk1"/>
                        </a:solidFill>
                        <a:latin typeface="+mn-lt"/>
                        <a:ea typeface="+mn-ea"/>
                        <a:cs typeface="+mn-cs"/>
                      </a:endParaRP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15976">
                <a:tc>
                  <a:txBody>
                    <a:bodyPr/>
                    <a:lstStyle/>
                    <a:p>
                      <a:r>
                        <a:rPr lang="en-US" sz="1300" u="none" strike="noStrike" kern="1200" baseline="0" dirty="0" smtClean="0"/>
                        <a:t>Optional Bidders’ Conference (Tentative)</a:t>
                      </a:r>
                    </a:p>
                    <a:p>
                      <a:r>
                        <a:rPr lang="en-US" sz="1300" u="none" strike="noStrike" kern="1200" baseline="0" dirty="0" smtClean="0"/>
                        <a:t>Location: CPUC</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04/27/2018</a:t>
                      </a:r>
                    </a:p>
                    <a:p>
                      <a:pPr algn="ctr"/>
                      <a:r>
                        <a:rPr lang="en-US" sz="1300" u="none" strike="noStrike" kern="1200" baseline="0" dirty="0" smtClean="0"/>
                        <a:t>Time TBA</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8816">
                <a:tc>
                  <a:txBody>
                    <a:bodyPr/>
                    <a:lstStyle/>
                    <a:p>
                      <a:r>
                        <a:rPr lang="en-US" sz="1300" u="none" strike="noStrike" kern="1200" baseline="0" dirty="0" smtClean="0"/>
                        <a:t>Proposer’s Written Questions Submission Deadline</a:t>
                      </a:r>
                    </a:p>
                    <a:p>
                      <a:r>
                        <a:rPr lang="en-US" sz="1300" b="0" i="0" u="none" strike="noStrike" kern="1200" baseline="0" dirty="0" smtClean="0">
                          <a:solidFill>
                            <a:schemeClr val="dk1"/>
                          </a:solidFill>
                          <a:latin typeface="+mn-lt"/>
                          <a:ea typeface="+mn-ea"/>
                          <a:cs typeface="+mn-cs"/>
                        </a:rPr>
                        <a:t>(Tentative)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05/04/2018</a:t>
                      </a:r>
                    </a:p>
                    <a:p>
                      <a:pPr algn="ctr"/>
                      <a:r>
                        <a:rPr lang="en-US" sz="1300" u="none" strike="noStrike" kern="1200" baseline="0" dirty="0" smtClean="0"/>
                        <a:t>5:00 PM PT</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246717">
                <a:tc>
                  <a:txBody>
                    <a:bodyPr/>
                    <a:lstStyle/>
                    <a:p>
                      <a:r>
                        <a:rPr lang="en-US" sz="1300" u="none" strike="noStrike" kern="1200" baseline="0" dirty="0" smtClean="0"/>
                        <a:t>CPUC Written Answers Posting Date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05/11/2018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46717">
                <a:tc>
                  <a:txBody>
                    <a:bodyPr/>
                    <a:lstStyle/>
                    <a:p>
                      <a:r>
                        <a:rPr lang="en-US" sz="1300" b="0" i="0" u="none" strike="noStrike" kern="1200" baseline="0" dirty="0" smtClean="0">
                          <a:solidFill>
                            <a:schemeClr val="dk1"/>
                          </a:solidFill>
                          <a:latin typeface="+mn-lt"/>
                          <a:ea typeface="+mn-ea"/>
                          <a:cs typeface="+mn-cs"/>
                        </a:rPr>
                        <a:t>Intent to Bid Due Date (Tentative)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b="0" i="0" u="none" strike="noStrike" kern="1200" baseline="0" dirty="0" smtClean="0">
                          <a:solidFill>
                            <a:schemeClr val="dk1"/>
                          </a:solidFill>
                          <a:latin typeface="+mn-lt"/>
                          <a:ea typeface="+mn-ea"/>
                          <a:cs typeface="+mn-cs"/>
                        </a:rPr>
                        <a:t>05/18/2018</a:t>
                      </a:r>
                    </a:p>
                    <a:p>
                      <a:pPr algn="ctr"/>
                      <a:r>
                        <a:rPr lang="en-US" sz="1300" b="0" i="0" u="none" strike="noStrike" kern="1200" baseline="0" dirty="0" smtClean="0">
                          <a:solidFill>
                            <a:schemeClr val="dk1"/>
                          </a:solidFill>
                          <a:latin typeface="+mn-lt"/>
                          <a:ea typeface="+mn-ea"/>
                          <a:cs typeface="+mn-cs"/>
                        </a:rPr>
                        <a:t>5:00 PM PT</a:t>
                      </a:r>
                    </a:p>
                  </a:txBody>
                  <a:tcPr>
                    <a:lnL>
                      <a:noFill/>
                    </a:lnL>
                    <a:lnR>
                      <a:noFill/>
                    </a:lnR>
                    <a:lnT>
                      <a:noFill/>
                    </a:lnT>
                    <a:lnB>
                      <a:noFill/>
                    </a:lnB>
                    <a:lnTlToBr w="12700" cmpd="sng">
                      <a:noFill/>
                      <a:prstDash val="solid"/>
                    </a:lnTlToBr>
                    <a:lnBlToTr w="12700" cmpd="sng">
                      <a:noFill/>
                      <a:prstDash val="solid"/>
                    </a:lnBlToTr>
                  </a:tcPr>
                </a:tc>
              </a:tr>
              <a:tr h="475317">
                <a:tc>
                  <a:txBody>
                    <a:bodyPr/>
                    <a:lstStyle/>
                    <a:p>
                      <a:r>
                        <a:rPr lang="en-US" sz="1300" u="none" strike="noStrike" kern="1200" baseline="0" dirty="0" smtClean="0"/>
                        <a:t>Proposal Response Due Date (Tentative)</a:t>
                      </a:r>
                      <a:endParaRPr lang="en-US" sz="1300" b="1"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05/21/2018</a:t>
                      </a:r>
                    </a:p>
                    <a:p>
                      <a:pPr algn="ctr"/>
                      <a:r>
                        <a:rPr lang="en-US" sz="1300" u="none" strike="noStrike" kern="1200" baseline="0" dirty="0" smtClean="0">
                          <a:solidFill>
                            <a:schemeClr val="accent6"/>
                          </a:solidFill>
                        </a:rPr>
                        <a:t>4:00 PM PT</a:t>
                      </a:r>
                      <a:endParaRPr lang="en-US" sz="1300" b="1" i="0" u="none" strike="noStrike" kern="1200" baseline="0" dirty="0" smtClean="0">
                        <a:solidFill>
                          <a:schemeClr val="accent6"/>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38157">
                <a:tc>
                  <a:txBody>
                    <a:bodyPr/>
                    <a:lstStyle/>
                    <a:p>
                      <a:r>
                        <a:rPr lang="en-US" sz="1300" u="none" strike="noStrike" kern="1200" baseline="0" dirty="0" smtClean="0"/>
                        <a:t>Technical and Cost Evaluation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May 22 – May 30, 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04800">
                <a:tc>
                  <a:txBody>
                    <a:bodyPr/>
                    <a:lstStyle/>
                    <a:p>
                      <a:r>
                        <a:rPr lang="en-US" sz="1300" u="none" strike="noStrike" kern="1200" baseline="0" dirty="0" smtClean="0"/>
                        <a:t>Notice of Intent to Award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300" u="none" strike="noStrike" kern="1200" baseline="0" dirty="0" smtClean="0"/>
                        <a:t>06/04/2018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437273">
                <a:tc>
                  <a:txBody>
                    <a:bodyPr/>
                    <a:lstStyle/>
                    <a:p>
                      <a:r>
                        <a:rPr lang="en-US" sz="1300" u="none" strike="noStrike" kern="1200" baseline="0" dirty="0" smtClean="0"/>
                        <a:t>Deadline to submit Intent to Protest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06/11/2018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5:00 PM PT</a:t>
                      </a:r>
                      <a:endParaRPr lang="en-US" sz="1300" b="0" i="0" u="none" strike="noStrike" kern="1200" baseline="0" dirty="0" smtClean="0">
                        <a:solidFill>
                          <a:schemeClr val="dk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410582">
                <a:tc>
                  <a:txBody>
                    <a:bodyPr/>
                    <a:lstStyle/>
                    <a:p>
                      <a:r>
                        <a:rPr lang="en-US" sz="1300" b="0" i="0" u="none" strike="noStrike" kern="1200" baseline="0" dirty="0" smtClean="0">
                          <a:solidFill>
                            <a:schemeClr val="dk1"/>
                          </a:solidFill>
                          <a:latin typeface="+mn-lt"/>
                          <a:ea typeface="+mn-ea"/>
                          <a:cs typeface="+mn-cs"/>
                        </a:rPr>
                        <a:t>Deadline to submit Protest Letter (Tentative)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06/15/2018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5:00 PM PT</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410582">
                <a:tc>
                  <a:txBody>
                    <a:bodyPr/>
                    <a:lstStyle/>
                    <a:p>
                      <a:r>
                        <a:rPr lang="en-US" sz="1300" b="0" i="0" u="none" strike="noStrike" kern="1200" baseline="0" dirty="0" smtClean="0">
                          <a:solidFill>
                            <a:schemeClr val="dk1"/>
                          </a:solidFill>
                          <a:latin typeface="+mn-lt"/>
                          <a:ea typeface="+mn-ea"/>
                          <a:cs typeface="+mn-cs"/>
                        </a:rPr>
                        <a:t>Contract Award Date (Tentative)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0" i="0" u="none" strike="noStrike" kern="1200" baseline="0" dirty="0" smtClean="0">
                          <a:solidFill>
                            <a:schemeClr val="dk1"/>
                          </a:solidFill>
                          <a:latin typeface="+mn-lt"/>
                          <a:ea typeface="+mn-ea"/>
                          <a:cs typeface="+mn-cs"/>
                        </a:rPr>
                        <a:t>06/22/2018</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335280">
                <a:tc>
                  <a:txBody>
                    <a:bodyPr/>
                    <a:lstStyle/>
                    <a:p>
                      <a:r>
                        <a:rPr lang="en-US" sz="1300" u="none" strike="noStrike" kern="1200" baseline="0" dirty="0" smtClean="0"/>
                        <a:t>Contract Execution Process (Tentative)</a:t>
                      </a:r>
                      <a:endParaRPr lang="en-US" sz="13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u="none" strike="noStrike" kern="1200" baseline="0" dirty="0" smtClean="0"/>
                        <a:t>6/22/2018 – 7/02/2018</a:t>
                      </a:r>
                      <a:endParaRPr lang="en-US" sz="1300" b="0" i="0" u="none" strike="noStrike" kern="1200" baseline="0" dirty="0" smtClean="0">
                        <a:solidFill>
                          <a:schemeClr val="dk1"/>
                        </a:solidFill>
                        <a:latin typeface="+mn-lt"/>
                        <a:ea typeface="+mn-ea"/>
                        <a:cs typeface="+mn-cs"/>
                      </a:endParaRP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bl>
          </a:graphicData>
        </a:graphic>
      </p:graphicFrame>
      <p:sp>
        <p:nvSpPr>
          <p:cNvPr id="6" name="TextBox 5"/>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2587007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p:cNvSpPr>
            <a:spLocks noGrp="1"/>
          </p:cNvSpPr>
          <p:nvPr>
            <p:ph type="sldNum" sz="quarter" idx="12"/>
          </p:nvPr>
        </p:nvSpPr>
        <p:spPr>
          <a:xfrm>
            <a:off x="8763000" y="0"/>
            <a:ext cx="381000" cy="365125"/>
          </a:xfrm>
        </p:spPr>
        <p:txBody>
          <a:bodyPr/>
          <a:lstStyle/>
          <a:p>
            <a:pPr algn="ctr">
              <a:defRPr/>
            </a:pPr>
            <a:fld id="{2E8CFB9A-E319-42E7-B806-A19BF89F397C}" type="slidenum">
              <a:rPr lang="en-US">
                <a:solidFill>
                  <a:schemeClr val="tx1">
                    <a:lumMod val="50000"/>
                    <a:lumOff val="50000"/>
                  </a:schemeClr>
                </a:solidFill>
                <a:latin typeface="Arial" pitchFamily="34" charset="0"/>
                <a:cs typeface="Arial" pitchFamily="34" charset="0"/>
              </a:rPr>
              <a:pPr algn="ctr">
                <a:defRPr/>
              </a:pPr>
              <a:t>8</a:t>
            </a:fld>
            <a:endParaRPr lang="en-US" dirty="0">
              <a:solidFill>
                <a:schemeClr val="tx1">
                  <a:lumMod val="50000"/>
                  <a:lumOff val="50000"/>
                </a:scheme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Draft RFP pre-release questions and feedback must be </a:t>
            </a:r>
          </a:p>
          <a:p>
            <a:r>
              <a:rPr lang="en-US" dirty="0" smtClean="0"/>
              <a:t>submitted by 5 P.M. Pacific Time on April 12, 2018</a:t>
            </a:r>
            <a:endParaRPr lang="en-US" dirty="0">
              <a:latin typeface="Arial" pitchFamily="34" charset="0"/>
              <a:cs typeface="Arial" pitchFamily="34" charset="0"/>
            </a:endParaRPr>
          </a:p>
        </p:txBody>
      </p:sp>
      <p:sp>
        <p:nvSpPr>
          <p:cNvPr id="2" name="TextBox 1"/>
          <p:cNvSpPr txBox="1"/>
          <p:nvPr/>
        </p:nvSpPr>
        <p:spPr>
          <a:xfrm>
            <a:off x="214313" y="990600"/>
            <a:ext cx="8668651" cy="5539978"/>
          </a:xfrm>
          <a:prstGeom prst="rect">
            <a:avLst/>
          </a:prstGeom>
          <a:noFill/>
        </p:spPr>
        <p:txBody>
          <a:bodyPr wrap="square" rtlCol="0">
            <a:spAutoFit/>
          </a:bodyPr>
          <a:lstStyle/>
          <a:p>
            <a:pPr marL="342900" indent="-342900">
              <a:spcAft>
                <a:spcPts val="1200"/>
              </a:spcAft>
              <a:buFont typeface="Wingdings" panose="05000000000000000000" pitchFamily="2" charset="2"/>
              <a:buChar char="§"/>
              <a:defRPr/>
            </a:pPr>
            <a:r>
              <a:rPr lang="en-US" sz="1600" dirty="0"/>
              <a:t>This draft RFP pre-release is meant for CPUC to obtain feedback from stakeholders on how the documents can be improved to better illustrate CPUC’s program </a:t>
            </a:r>
            <a:r>
              <a:rPr lang="en-US" sz="1600" dirty="0" smtClean="0"/>
              <a:t>needs</a:t>
            </a:r>
            <a:r>
              <a:rPr lang="en-US" sz="1600" dirty="0"/>
              <a:t>.</a:t>
            </a:r>
            <a:r>
              <a:rPr lang="en-US" sz="1600" dirty="0" smtClean="0"/>
              <a:t> </a:t>
            </a:r>
            <a:r>
              <a:rPr lang="en-US" sz="1600" dirty="0"/>
              <a:t>All feedback received will be taken into consideration, but may or may not be incorporated into the final </a:t>
            </a:r>
            <a:r>
              <a:rPr lang="en-US" sz="1600" dirty="0" smtClean="0"/>
              <a:t>RFP;</a:t>
            </a:r>
          </a:p>
          <a:p>
            <a:pPr marL="342900" indent="-342900">
              <a:spcAft>
                <a:spcPts val="1200"/>
              </a:spcAft>
              <a:buFont typeface="Wingdings" panose="05000000000000000000" pitchFamily="2" charset="2"/>
              <a:buChar char="§"/>
              <a:defRPr/>
            </a:pPr>
            <a:r>
              <a:rPr lang="en-US" sz="1600" dirty="0" smtClean="0"/>
              <a:t>Commenters </a:t>
            </a:r>
            <a:r>
              <a:rPr lang="en-US" sz="1600" dirty="0"/>
              <a:t>are encouraged to consider the following overarching questions: What elements work? What elements could be improved? Are any important elements missing? Are instructions for Proposers clear? </a:t>
            </a:r>
            <a:r>
              <a:rPr lang="en-US" sz="1600" dirty="0" smtClean="0"/>
              <a:t>Comments shall refer to the specific </a:t>
            </a:r>
            <a:r>
              <a:rPr lang="en-US" sz="1600" dirty="0"/>
              <a:t>page number and </a:t>
            </a:r>
            <a:r>
              <a:rPr lang="en-US" sz="1600" dirty="0" smtClean="0"/>
              <a:t>explain </a:t>
            </a:r>
            <a:r>
              <a:rPr lang="en-US" sz="1600" b="1" i="1" dirty="0"/>
              <a:t>why a change is </a:t>
            </a:r>
            <a:r>
              <a:rPr lang="en-US" sz="1600" b="1" i="1" dirty="0" smtClean="0"/>
              <a:t>warranted, how </a:t>
            </a:r>
            <a:r>
              <a:rPr lang="en-US" sz="1600" b="1" i="1" dirty="0"/>
              <a:t>the change would improve the </a:t>
            </a:r>
            <a:r>
              <a:rPr lang="en-US" sz="1600" b="1" i="1" dirty="0" smtClean="0"/>
              <a:t>solicitation, and how the change could increase competition.</a:t>
            </a:r>
          </a:p>
          <a:p>
            <a:pPr marL="342900" indent="-342900">
              <a:spcAft>
                <a:spcPts val="1200"/>
              </a:spcAft>
              <a:buFont typeface="Wingdings" panose="05000000000000000000" pitchFamily="2" charset="2"/>
              <a:buChar char="§"/>
              <a:defRPr/>
            </a:pPr>
            <a:r>
              <a:rPr lang="en-US" sz="1600" dirty="0" smtClean="0"/>
              <a:t>Questions </a:t>
            </a:r>
            <a:r>
              <a:rPr lang="en-US" sz="1600" dirty="0"/>
              <a:t>submitted and feedback received </a:t>
            </a:r>
            <a:r>
              <a:rPr lang="en-US" sz="1600" dirty="0" smtClean="0"/>
              <a:t>during this pre-release period will </a:t>
            </a:r>
            <a:r>
              <a:rPr lang="en-US" sz="1600" b="1" i="1" u="sng" dirty="0"/>
              <a:t>not</a:t>
            </a:r>
            <a:r>
              <a:rPr lang="en-US" sz="1600" dirty="0"/>
              <a:t> be posted </a:t>
            </a:r>
            <a:r>
              <a:rPr lang="en-US" sz="1600" dirty="0" smtClean="0"/>
              <a:t>as an official Q&amp;A document</a:t>
            </a:r>
            <a:r>
              <a:rPr lang="en-US" sz="1600" dirty="0"/>
              <a:t>. Any </a:t>
            </a:r>
            <a:r>
              <a:rPr lang="en-US" sz="1600" dirty="0" smtClean="0"/>
              <a:t>response and clarification from </a:t>
            </a:r>
            <a:r>
              <a:rPr lang="en-US" sz="1600" dirty="0"/>
              <a:t>the CPUC will be directly incorporated into the final </a:t>
            </a:r>
            <a:r>
              <a:rPr lang="en-US" sz="1600" dirty="0" smtClean="0"/>
              <a:t>RFP, </a:t>
            </a:r>
            <a:r>
              <a:rPr lang="en-US" sz="1600" dirty="0"/>
              <a:t>and all feedback received will be </a:t>
            </a:r>
            <a:r>
              <a:rPr lang="en-US" sz="1600" dirty="0" smtClean="0"/>
              <a:t>public record </a:t>
            </a:r>
            <a:r>
              <a:rPr lang="en-US" sz="1600" dirty="0"/>
              <a:t>upon closing of the procurement</a:t>
            </a:r>
            <a:r>
              <a:rPr lang="en-US" sz="1600" dirty="0" smtClean="0"/>
              <a:t>.</a:t>
            </a:r>
          </a:p>
          <a:p>
            <a:pPr marL="342900" indent="-342900">
              <a:spcAft>
                <a:spcPts val="1200"/>
              </a:spcAft>
              <a:buFont typeface="Wingdings" panose="05000000000000000000" pitchFamily="2" charset="2"/>
              <a:buChar char="§"/>
              <a:defRPr/>
            </a:pPr>
            <a:r>
              <a:rPr lang="en-US" sz="1600" dirty="0" smtClean="0"/>
              <a:t>CPUC will </a:t>
            </a:r>
            <a:r>
              <a:rPr lang="en-US" sz="1600" b="1" i="1" u="sng" dirty="0"/>
              <a:t>not</a:t>
            </a:r>
            <a:r>
              <a:rPr lang="en-US" sz="1600" dirty="0"/>
              <a:t> be able to take personal meetings or respond to telephone inquiries regarding the solicitations </a:t>
            </a:r>
            <a:r>
              <a:rPr lang="en-US" sz="1600" dirty="0" smtClean="0"/>
              <a:t>in order to </a:t>
            </a:r>
            <a:r>
              <a:rPr lang="en-US" sz="1600" dirty="0"/>
              <a:t>ensure a level playing field, full </a:t>
            </a:r>
            <a:r>
              <a:rPr lang="en-US" sz="1600" dirty="0" smtClean="0"/>
              <a:t>transparency, </a:t>
            </a:r>
            <a:r>
              <a:rPr lang="en-US" sz="1600" dirty="0"/>
              <a:t>and the integrity of the solicitations.</a:t>
            </a:r>
          </a:p>
          <a:p>
            <a:pPr marL="342900" indent="-342900">
              <a:spcAft>
                <a:spcPts val="1200"/>
              </a:spcAft>
              <a:buFont typeface="Wingdings" panose="05000000000000000000" pitchFamily="2" charset="2"/>
              <a:buChar char="§"/>
              <a:defRPr/>
            </a:pPr>
            <a:r>
              <a:rPr lang="en-US" sz="1600" dirty="0" smtClean="0"/>
              <a:t>All correspondence, questions, inquiries should be directed to Michael Baltar at </a:t>
            </a:r>
            <a:r>
              <a:rPr lang="en-US" sz="1600" dirty="0" smtClean="0">
                <a:solidFill>
                  <a:srgbClr val="FF0000"/>
                </a:solidFill>
                <a:hlinkClick r:id="rId3"/>
              </a:rPr>
              <a:t>Michael.Baltar@cpuc.ca.gov</a:t>
            </a:r>
            <a:r>
              <a:rPr lang="en-US" sz="1600" dirty="0" smtClean="0"/>
              <a:t>.</a:t>
            </a:r>
          </a:p>
          <a:p>
            <a:pPr marL="342900" indent="-342900">
              <a:spcAft>
                <a:spcPts val="1200"/>
              </a:spcAft>
              <a:buFont typeface="Wingdings" panose="05000000000000000000" pitchFamily="2" charset="2"/>
              <a:buChar char="§"/>
              <a:defRPr/>
            </a:pPr>
            <a:r>
              <a:rPr lang="en-US" sz="1600" dirty="0" smtClean="0">
                <a:solidFill>
                  <a:srgbClr val="FF0000"/>
                </a:solidFill>
              </a:rPr>
              <a:t>No </a:t>
            </a:r>
            <a:r>
              <a:rPr lang="en-US" sz="1600" dirty="0">
                <a:solidFill>
                  <a:srgbClr val="FF0000"/>
                </a:solidFill>
              </a:rPr>
              <a:t>answers provided verbally shall be considered </a:t>
            </a:r>
            <a:r>
              <a:rPr lang="en-US" sz="1600" dirty="0" smtClean="0">
                <a:solidFill>
                  <a:srgbClr val="FF0000"/>
                </a:solidFill>
              </a:rPr>
              <a:t>binding. </a:t>
            </a:r>
          </a:p>
        </p:txBody>
      </p:sp>
      <p:sp>
        <p:nvSpPr>
          <p:cNvPr id="7" name="TextBox 6"/>
          <p:cNvSpPr txBox="1">
            <a:spLocks noChangeArrowheads="1"/>
          </p:cNvSpPr>
          <p:nvPr/>
        </p:nvSpPr>
        <p:spPr bwMode="auto">
          <a:xfrm>
            <a:off x="6670087" y="63944"/>
            <a:ext cx="2234427" cy="219075"/>
          </a:xfrm>
          <a:prstGeom prst="rect">
            <a:avLst/>
          </a:prstGeom>
          <a:noFill/>
          <a:ln w="9525">
            <a:noFill/>
            <a:miter lim="800000"/>
            <a:headEnd/>
            <a:tailEnd/>
          </a:ln>
        </p:spPr>
        <p:txBody>
          <a:bodyPr anchor="ctr" anchorCtr="0"/>
          <a:lstStyle/>
          <a:p>
            <a:pPr algn="r"/>
            <a:r>
              <a:rPr lang="en-US" sz="1300" i="1" dirty="0" smtClean="0">
                <a:solidFill>
                  <a:schemeClr val="tx1">
                    <a:lumMod val="50000"/>
                    <a:lumOff val="50000"/>
                  </a:schemeClr>
                </a:solidFill>
              </a:rPr>
              <a:t>Presenter: Michael Baltar</a:t>
            </a:r>
            <a:endParaRPr lang="en-US" sz="1300" i="1" dirty="0">
              <a:solidFill>
                <a:schemeClr val="tx1">
                  <a:lumMod val="50000"/>
                  <a:lumOff val="50000"/>
                </a:schemeClr>
              </a:solidFill>
              <a:cs typeface="Arial" pitchFamily="34" charset="0"/>
            </a:endParaRPr>
          </a:p>
        </p:txBody>
      </p:sp>
    </p:spTree>
    <p:extLst>
      <p:ext uri="{BB962C8B-B14F-4D97-AF65-F5344CB8AC3E}">
        <p14:creationId xmlns:p14="http://schemas.microsoft.com/office/powerpoint/2010/main" val="36348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313" y="2743200"/>
            <a:ext cx="8686800" cy="819150"/>
          </a:xfrm>
          <a:prstGeom prst="rect">
            <a:avLst/>
          </a:prstGeom>
          <a:solidFill>
            <a:schemeClr val="bg1">
              <a:lumMod val="85000"/>
            </a:schemeClr>
          </a:solidFill>
          <a:ln w="952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4" name="Slide Number Placeholder 9"/>
          <p:cNvSpPr>
            <a:spLocks noGrp="1"/>
          </p:cNvSpPr>
          <p:nvPr>
            <p:ph type="sldNum" sz="quarter" idx="4294967295"/>
          </p:nvPr>
        </p:nvSpPr>
        <p:spPr>
          <a:xfrm>
            <a:off x="8763000" y="0"/>
            <a:ext cx="381000" cy="365125"/>
          </a:xfrm>
        </p:spPr>
        <p:txBody>
          <a:bodyPr/>
          <a:lstStyle/>
          <a:p>
            <a:pPr algn="ctr">
              <a:defRPr/>
            </a:pPr>
            <a:fld id="{2E8CFB9A-E319-42E7-B806-A19BF89F397C}" type="slidenum">
              <a:rPr lang="en-US">
                <a:solidFill>
                  <a:prstClr val="black">
                    <a:tint val="75000"/>
                  </a:prstClr>
                </a:solidFill>
                <a:latin typeface="Arial" pitchFamily="34" charset="0"/>
                <a:cs typeface="Arial" pitchFamily="34" charset="0"/>
              </a:rPr>
              <a:pPr algn="ctr">
                <a:defRPr/>
              </a:pPr>
              <a:t>9</a:t>
            </a:fld>
            <a:endParaRPr lang="en-US" dirty="0">
              <a:solidFill>
                <a:prstClr val="black">
                  <a:tint val="75000"/>
                </a:prstClr>
              </a:solidFill>
              <a:latin typeface="Arial" pitchFamily="34" charset="0"/>
              <a:cs typeface="Arial" pitchFamily="34" charset="0"/>
            </a:endParaRPr>
          </a:p>
        </p:txBody>
      </p:sp>
      <p:cxnSp>
        <p:nvCxnSpPr>
          <p:cNvPr id="5" name="Straight Connector 4"/>
          <p:cNvCxnSpPr/>
          <p:nvPr/>
        </p:nvCxnSpPr>
        <p:spPr>
          <a:xfrm>
            <a:off x="214313" y="857250"/>
            <a:ext cx="868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239027" y="0"/>
            <a:ext cx="8643937" cy="857250"/>
          </a:xfrm>
          <a:prstGeom prst="rect">
            <a:avLst/>
          </a:prstGeom>
          <a:noFill/>
          <a:ln w="9525">
            <a:noFill/>
            <a:miter lim="800000"/>
            <a:headEnd/>
            <a:tailEnd/>
          </a:ln>
        </p:spPr>
        <p:txBody>
          <a:bodyPr anchor="ctr" anchorCtr="0"/>
          <a:lstStyle/>
          <a:p>
            <a:r>
              <a:rPr lang="en-US" dirty="0" smtClean="0"/>
              <a:t>Agenda</a:t>
            </a:r>
            <a:endParaRPr lang="en-US" dirty="0">
              <a:solidFill>
                <a:prstClr val="black"/>
              </a:solidFill>
              <a:latin typeface="Arial" pitchFamily="34" charset="0"/>
              <a:cs typeface="Arial" pitchFamily="34" charset="0"/>
            </a:endParaRPr>
          </a:p>
        </p:txBody>
      </p:sp>
      <p:sp>
        <p:nvSpPr>
          <p:cNvPr id="7" name="TextBox 6"/>
          <p:cNvSpPr txBox="1"/>
          <p:nvPr/>
        </p:nvSpPr>
        <p:spPr>
          <a:xfrm>
            <a:off x="214313" y="871121"/>
            <a:ext cx="8320087" cy="5047536"/>
          </a:xfrm>
          <a:prstGeom prst="rect">
            <a:avLst/>
          </a:prstGeom>
          <a:noFill/>
        </p:spPr>
        <p:txBody>
          <a:bodyPr wrap="square" rtlCol="0">
            <a:spAutoFit/>
          </a:bodyPr>
          <a:lstStyle/>
          <a:p>
            <a:pPr>
              <a:tabLst>
                <a:tab pos="1257300" algn="l"/>
              </a:tabLst>
            </a:pPr>
            <a:endParaRPr lang="en-US" sz="1400" dirty="0"/>
          </a:p>
          <a:p>
            <a:pPr>
              <a:tabLst>
                <a:tab pos="1257300" algn="l"/>
              </a:tabLst>
            </a:pPr>
            <a:r>
              <a:rPr lang="en-US" sz="1400" b="1" i="1" dirty="0"/>
              <a:t>10:00 – 10:10		Welcome &amp; Housekeeping</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10:10 – 10:20		Procurement Overview</a:t>
            </a:r>
            <a:br>
              <a:rPr lang="en-US" sz="1400" b="1" i="1" dirty="0"/>
            </a:br>
            <a:r>
              <a:rPr lang="en-US" sz="1400" dirty="0"/>
              <a:t>		Michael Baltar, Contract Analyst</a:t>
            </a:r>
          </a:p>
          <a:p>
            <a:pPr>
              <a:tabLst>
                <a:tab pos="1257300" algn="l"/>
              </a:tabLst>
            </a:pPr>
            <a:r>
              <a:rPr lang="en-US" sz="1400" dirty="0"/>
              <a:t>		California Public Utilities Commission</a:t>
            </a:r>
            <a:br>
              <a:rPr lang="en-US" sz="1400" dirty="0"/>
            </a:br>
            <a:endParaRPr lang="en-US" sz="1400" dirty="0"/>
          </a:p>
          <a:p>
            <a:pPr>
              <a:tabLst>
                <a:tab pos="1257300" algn="l"/>
              </a:tabLst>
            </a:pPr>
            <a:r>
              <a:rPr lang="en-US" sz="1400" b="1" i="1" dirty="0"/>
              <a:t>10:20 – 10:30		EM&amp;V Program Overview</a:t>
            </a:r>
            <a:br>
              <a:rPr lang="en-US" sz="1400" b="1" i="1" dirty="0"/>
            </a:br>
            <a:r>
              <a:rPr lang="en-US" sz="1400" dirty="0"/>
              <a:t>		Robert Hansen</a:t>
            </a:r>
          </a:p>
          <a:p>
            <a:pPr>
              <a:tabLst>
                <a:tab pos="1257300" algn="l"/>
              </a:tabLst>
            </a:pPr>
            <a:r>
              <a:rPr lang="en-US" sz="1400" dirty="0"/>
              <a:t>		Energy Efficiency Branch, California Public Utilities Commission</a:t>
            </a:r>
          </a:p>
          <a:p>
            <a:pPr>
              <a:tabLst>
                <a:tab pos="1257300" algn="l"/>
              </a:tabLst>
            </a:pPr>
            <a:r>
              <a:rPr lang="en-US" sz="1400" dirty="0"/>
              <a:t/>
            </a:r>
            <a:br>
              <a:rPr lang="en-US" sz="1400" dirty="0"/>
            </a:br>
            <a:r>
              <a:rPr lang="en-US" sz="1400" b="1" i="1" dirty="0"/>
              <a:t>10:30 – 11:00		Qualifications and Required Deliverables</a:t>
            </a:r>
          </a:p>
          <a:p>
            <a:pPr>
              <a:tabLst>
                <a:tab pos="1257300" algn="l"/>
              </a:tabLst>
            </a:pPr>
            <a:r>
              <a:rPr lang="en-US" sz="1400" dirty="0"/>
              <a:t>		Group B Sector Leads</a:t>
            </a:r>
          </a:p>
          <a:p>
            <a:pPr>
              <a:tabLst>
                <a:tab pos="1257300" algn="l"/>
              </a:tabLst>
            </a:pPr>
            <a:r>
              <a:rPr lang="en-US" sz="1400" dirty="0"/>
              <a:t>		Energy Efficiency Branch, California Public Utilities Commission</a:t>
            </a:r>
          </a:p>
          <a:p>
            <a:pPr>
              <a:tabLst>
                <a:tab pos="1257300" algn="l"/>
              </a:tabLst>
            </a:pPr>
            <a:endParaRPr lang="en-US" sz="1400" dirty="0"/>
          </a:p>
          <a:p>
            <a:pPr>
              <a:tabLst>
                <a:tab pos="1257300" algn="l"/>
              </a:tabLst>
            </a:pPr>
            <a:r>
              <a:rPr lang="en-US" sz="1400" b="1" i="1" dirty="0"/>
              <a:t>11:00 – 11:15		Deliverable Cost Sheet and Scoring Process</a:t>
            </a:r>
            <a:br>
              <a:rPr lang="en-US" sz="1400" b="1" i="1" dirty="0"/>
            </a:br>
            <a:r>
              <a:rPr lang="en-US" sz="1400" dirty="0"/>
              <a:t>		Michael Baltar, Contract Analyst</a:t>
            </a:r>
          </a:p>
          <a:p>
            <a:pPr>
              <a:tabLst>
                <a:tab pos="1257300" algn="l"/>
              </a:tabLst>
            </a:pPr>
            <a:r>
              <a:rPr lang="en-US" sz="1400" dirty="0"/>
              <a:t>		California Public Utilities Commission</a:t>
            </a:r>
          </a:p>
          <a:p>
            <a:pPr>
              <a:tabLst>
                <a:tab pos="1257300" algn="l"/>
              </a:tabLst>
            </a:pPr>
            <a:r>
              <a:rPr lang="en-US" sz="1400" dirty="0"/>
              <a:t>		</a:t>
            </a:r>
          </a:p>
          <a:p>
            <a:pPr>
              <a:tabLst>
                <a:tab pos="1257300" algn="l"/>
              </a:tabLst>
            </a:pPr>
            <a:r>
              <a:rPr lang="en-US" sz="1400" b="1" i="1" dirty="0"/>
              <a:t>11:15 – 12:00		Questions &amp; Answers</a:t>
            </a:r>
            <a:br>
              <a:rPr lang="en-US" sz="1400" b="1" i="1" dirty="0"/>
            </a:br>
            <a:r>
              <a:rPr lang="en-US" sz="1400" dirty="0"/>
              <a:t>		All</a:t>
            </a:r>
          </a:p>
        </p:txBody>
      </p:sp>
    </p:spTree>
    <p:extLst>
      <p:ext uri="{BB962C8B-B14F-4D97-AF65-F5344CB8AC3E}">
        <p14:creationId xmlns:p14="http://schemas.microsoft.com/office/powerpoint/2010/main" val="44831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ACC Blue">
      <a:dk1>
        <a:sysClr val="windowText" lastClr="000000"/>
      </a:dk1>
      <a:lt1>
        <a:sysClr val="window" lastClr="FFFFFF"/>
      </a:lt1>
      <a:dk2>
        <a:srgbClr val="333399"/>
      </a:dk2>
      <a:lt2>
        <a:srgbClr val="FFFFFF"/>
      </a:lt2>
      <a:accent1>
        <a:srgbClr val="333399"/>
      </a:accent1>
      <a:accent2>
        <a:srgbClr val="D8D8D8"/>
      </a:accent2>
      <a:accent3>
        <a:srgbClr val="A5A5A5"/>
      </a:accent3>
      <a:accent4>
        <a:srgbClr val="7F7F7F"/>
      </a:accent4>
      <a:accent5>
        <a:srgbClr val="3F3F3F"/>
      </a:accent5>
      <a:accent6>
        <a:srgbClr val="0C0C0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18822</TotalTime>
  <Words>5378</Words>
  <Application>Microsoft Office PowerPoint</Application>
  <PresentationFormat>On-screen Show (4:3)</PresentationFormat>
  <Paragraphs>607</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Lavelle</dc:creator>
  <cp:lastModifiedBy>Jen Kot (Consultant)</cp:lastModifiedBy>
  <cp:revision>329</cp:revision>
  <cp:lastPrinted>2017-07-17T20:18:13Z</cp:lastPrinted>
  <dcterms:created xsi:type="dcterms:W3CDTF">2015-07-28T23:02:56Z</dcterms:created>
  <dcterms:modified xsi:type="dcterms:W3CDTF">2018-04-05T23:41:38Z</dcterms:modified>
</cp:coreProperties>
</file>