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69" r:id="rId4"/>
    <p:sldId id="270" r:id="rId5"/>
    <p:sldId id="271" r:id="rId6"/>
    <p:sldId id="258" r:id="rId7"/>
    <p:sldId id="257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625B-EA60-4E48-8047-0F2E24252F8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97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background_NoSeal_v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 userDrawn="1"/>
        </p:nvSpPr>
        <p:spPr>
          <a:xfrm>
            <a:off x="1295400" y="1501775"/>
            <a:ext cx="6781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 userDrawn="1"/>
        </p:nvSpPr>
        <p:spPr>
          <a:xfrm>
            <a:off x="304800" y="5105400"/>
            <a:ext cx="8839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  <a:defRPr/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15" name="Picture 6" descr="PUC_ColorSeal_LowRe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502" y="3859635"/>
            <a:ext cx="122277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4267A45-FEDE-46EA-936D-4BB591CC18A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 userDrawn="1"/>
        </p:nvSpPr>
        <p:spPr>
          <a:xfrm>
            <a:off x="1485900" y="17526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6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206DB-7EA0-4A6D-AD26-CA14A35CD2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5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2/17/2016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ackground_officialState_v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7315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2"/>
            <a:ext cx="7467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19800" y="6248400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A28A298-D37F-48BD-A1EB-9ED3CC083D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7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000" dirty="0" smtClean="0"/>
              <a:t>Meredith </a:t>
            </a:r>
            <a:r>
              <a:rPr lang="en-US" sz="2000" dirty="0" smtClean="0"/>
              <a:t>Younghein</a:t>
            </a:r>
            <a:endParaRPr lang="en-US" sz="2000" dirty="0" smtClean="0"/>
          </a:p>
          <a:p>
            <a:r>
              <a:rPr lang="en-US" sz="2000" b="1" dirty="0" smtClean="0"/>
              <a:t>Energy Division </a:t>
            </a:r>
            <a:endParaRPr lang="en-US" sz="18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/>
          <a:lstStyle/>
          <a:p>
            <a:r>
              <a:rPr lang="en-US" sz="4000" b="1" dirty="0" smtClean="0"/>
              <a:t>Local RA Requirements for Demand Response Resources: Staff Proposal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22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lack of process, no other proposals were considered.</a:t>
            </a:r>
          </a:p>
          <a:p>
            <a:pPr lvl="1"/>
            <a:r>
              <a:rPr lang="en-US" dirty="0" smtClean="0"/>
              <a:t>In the event of a contingency, use-limited resources will be required to be </a:t>
            </a:r>
            <a:r>
              <a:rPr lang="en-US" dirty="0" err="1" smtClean="0"/>
              <a:t>dispatchable</a:t>
            </a:r>
            <a:r>
              <a:rPr lang="en-US" dirty="0" smtClean="0"/>
              <a:t> within 20-minutes notification.</a:t>
            </a:r>
          </a:p>
          <a:p>
            <a:pPr lvl="1"/>
            <a:r>
              <a:rPr lang="en-US" dirty="0" smtClean="0"/>
              <a:t>In non-contingency conditions, use-limited resources will respond to normal market dispatch instructions.</a:t>
            </a:r>
          </a:p>
          <a:p>
            <a:r>
              <a:rPr lang="en-US" dirty="0" smtClean="0"/>
              <a:t>CAISO’s proposal is disruptive to DR market integration.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CAISO 20-Minute Notification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8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315200" cy="990600"/>
          </a:xfrm>
        </p:spPr>
        <p:txBody>
          <a:bodyPr/>
          <a:lstStyle/>
          <a:p>
            <a:r>
              <a:rPr lang="en-US" i="1" dirty="0" smtClean="0"/>
              <a:t> Maintaining current requirements for 2017 procurement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latin typeface="Calibri"/>
              </a:rPr>
              <a:t> proposal for 20 minute response time requirement was considered in 2015, and rejected</a:t>
            </a:r>
          </a:p>
          <a:p>
            <a:r>
              <a:rPr lang="en-US" sz="2000" b="1" dirty="0" smtClean="0">
                <a:latin typeface="Calibri"/>
              </a:rPr>
              <a:t>Procurement direction for 2017 DR programs already developed in DR proceeding </a:t>
            </a:r>
          </a:p>
          <a:p>
            <a:r>
              <a:rPr lang="en-US" sz="2000" dirty="0" smtClean="0"/>
              <a:t>DR “Bifurcation” is underway.  </a:t>
            </a:r>
          </a:p>
          <a:p>
            <a:r>
              <a:rPr lang="en-US" sz="2000" dirty="0" smtClean="0"/>
              <a:t>Large quantities of supply-side DR is </a:t>
            </a:r>
            <a:r>
              <a:rPr lang="en-US" sz="2000" dirty="0"/>
              <a:t>located in local areas and therefore have been given a Local RA value.  </a:t>
            </a:r>
            <a:endParaRPr lang="en-US" sz="2000" dirty="0" smtClean="0"/>
          </a:p>
          <a:p>
            <a:r>
              <a:rPr lang="en-US" sz="2000" dirty="0" smtClean="0"/>
              <a:t>Response </a:t>
            </a:r>
            <a:r>
              <a:rPr lang="en-US" sz="2000" dirty="0"/>
              <a:t>times of DR programs vary, based on required notification times for DR participants, and whether or not the DR is automated.  </a:t>
            </a:r>
            <a:endParaRPr lang="en-US" sz="2000" dirty="0" smtClean="0"/>
          </a:p>
          <a:p>
            <a:r>
              <a:rPr lang="en-US" sz="2000" dirty="0" smtClean="0"/>
              <a:t>Examples </a:t>
            </a:r>
            <a:r>
              <a:rPr lang="en-US" sz="2000" dirty="0"/>
              <a:t>of the fastest responding DR programs are the Base-Interruptible program (BIP) and the A/C Cycling program.</a:t>
            </a:r>
            <a:endParaRPr lang="en-US" sz="2000" dirty="0">
              <a:latin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1625B-EA60-4E48-8047-0F2E24252F8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4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CPUC Decisions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D.14-03-004 (2012 LTPP Track </a:t>
            </a:r>
            <a:r>
              <a:rPr lang="en-US" sz="2000" dirty="0" smtClean="0"/>
              <a:t>4-SoCalReliability) </a:t>
            </a:r>
            <a:r>
              <a:rPr lang="en-US" sz="2000" dirty="0"/>
              <a:t>discussed the issue of “fast responding” DR resources at </a:t>
            </a:r>
            <a:r>
              <a:rPr lang="en-US" sz="2000" dirty="0" smtClean="0"/>
              <a:t>length</a:t>
            </a:r>
          </a:p>
          <a:p>
            <a:pPr lvl="1"/>
            <a:r>
              <a:rPr lang="en-US" sz="1600" dirty="0" smtClean="0"/>
              <a:t>defined as </a:t>
            </a:r>
            <a:r>
              <a:rPr lang="en-US" sz="1600" dirty="0"/>
              <a:t>resources that can respond in 30 minutes</a:t>
            </a:r>
            <a:r>
              <a:rPr lang="en-US" sz="1600" i="1" dirty="0"/>
              <a:t>.</a:t>
            </a:r>
            <a:r>
              <a:rPr lang="en-US" sz="1600" dirty="0"/>
              <a:t> 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record establishes </a:t>
            </a:r>
            <a:r>
              <a:rPr lang="en-US" sz="1600" dirty="0"/>
              <a:t>that DR with potential to be activated in 30 minutes or less after a contingency event should be counted as “addressing the first contingency to prepare for the second contingency” in procurement resulting from this decision.  </a:t>
            </a:r>
            <a:endParaRPr lang="en-US" sz="1600" dirty="0" smtClean="0"/>
          </a:p>
          <a:p>
            <a:pPr lvl="1"/>
            <a:r>
              <a:rPr lang="en-US" sz="1600" dirty="0" smtClean="0"/>
              <a:t>This </a:t>
            </a:r>
            <a:r>
              <a:rPr lang="en-US" sz="1600" dirty="0"/>
              <a:t>implies that such DR should be counted to meet local capacity requirements </a:t>
            </a:r>
            <a:r>
              <a:rPr lang="en-US" sz="1600" dirty="0" smtClean="0"/>
              <a:t>for </a:t>
            </a:r>
            <a:r>
              <a:rPr lang="en-US" sz="1600" i="1" dirty="0" smtClean="0"/>
              <a:t>long term</a:t>
            </a:r>
            <a:r>
              <a:rPr lang="en-US" sz="1600" dirty="0" smtClean="0"/>
              <a:t> </a:t>
            </a:r>
            <a:r>
              <a:rPr lang="en-US" sz="1600" dirty="0"/>
              <a:t>procurement purposes.  </a:t>
            </a:r>
            <a:endParaRPr lang="en-US" sz="1600" dirty="0" smtClean="0"/>
          </a:p>
          <a:p>
            <a:pPr lvl="0"/>
            <a:r>
              <a:rPr lang="en-US" sz="2000" dirty="0"/>
              <a:t>2014 LTPP “Assumptions and Scenarios” ruling mentions the 20 minute DR response time by saying that DR resources “</a:t>
            </a:r>
            <a:r>
              <a:rPr lang="en-US" sz="2000" i="1" dirty="0"/>
              <a:t>may need to</a:t>
            </a:r>
            <a:r>
              <a:rPr lang="en-US" sz="2000" dirty="0"/>
              <a:t> respond in 20 minutes” to deal with a contingency event.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1625B-EA60-4E48-8047-0F2E24252F8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6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7772400" cy="990600"/>
          </a:xfrm>
        </p:spPr>
        <p:txBody>
          <a:bodyPr/>
          <a:lstStyle/>
          <a:p>
            <a:r>
              <a:rPr lang="en-US" dirty="0" smtClean="0"/>
              <a:t>Recent Ruling on DRAM </a:t>
            </a:r>
            <a:r>
              <a:rPr lang="en-US" sz="2000" dirty="0" smtClean="0"/>
              <a:t>(E-4754, 1/27/16)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</a:t>
            </a:r>
            <a:r>
              <a:rPr lang="en-US" dirty="0" err="1" smtClean="0"/>
              <a:t>Reponse</a:t>
            </a:r>
            <a:r>
              <a:rPr lang="en-US" dirty="0" smtClean="0"/>
              <a:t> Auction Mechanism year 2 procurement  </a:t>
            </a:r>
          </a:p>
          <a:p>
            <a:r>
              <a:rPr lang="en-US" dirty="0"/>
              <a:t>Contracts would be executed in late May and submitted to the CPUC for approval in </a:t>
            </a:r>
            <a:r>
              <a:rPr lang="en-US" dirty="0" smtClean="0"/>
              <a:t>mid-June</a:t>
            </a:r>
          </a:p>
          <a:p>
            <a:r>
              <a:rPr lang="en-US" dirty="0" smtClean="0"/>
              <a:t>Deliveries :1/2017 --12/2017</a:t>
            </a:r>
            <a:r>
              <a:rPr lang="en-US" dirty="0"/>
              <a:t>. 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4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CAISO’s 20-Minute Notification </a:t>
            </a:r>
            <a:r>
              <a:rPr lang="en-US" dirty="0" smtClean="0"/>
              <a:t>Proposal</a:t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Joint DR Parties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6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RTOs/ISOs are subject to NERC BAL-002 and TOP-001 to 004.</a:t>
            </a:r>
          </a:p>
          <a:p>
            <a:r>
              <a:rPr lang="en-US" dirty="0" smtClean="0"/>
              <a:t>No other ISO/RTO requires DR to be </a:t>
            </a:r>
            <a:r>
              <a:rPr lang="en-US" dirty="0" err="1" smtClean="0"/>
              <a:t>dispatchable</a:t>
            </a:r>
            <a:r>
              <a:rPr lang="en-US" dirty="0" smtClean="0"/>
              <a:t> with 20-minutes notification in order to qualify as a Local Capacity Resource.</a:t>
            </a:r>
          </a:p>
          <a:p>
            <a:r>
              <a:rPr lang="en-US" dirty="0" smtClean="0"/>
              <a:t>The requirement is upon the system operator, not upon any resource.</a:t>
            </a:r>
          </a:p>
          <a:p>
            <a:r>
              <a:rPr lang="en-US" dirty="0" smtClean="0"/>
              <a:t>CAISO is singling out storage and DR as “uniquely” use limited.</a:t>
            </a:r>
          </a:p>
          <a:p>
            <a:r>
              <a:rPr lang="en-US" dirty="0" smtClean="0"/>
              <a:t>CAISO is stating that resources with adequate energy for frequent dispatches are exempt.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CAISO’s 20-Minute Notification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6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Capacity Requirements are determined in the LTPP based upon the single most severe contingency:</a:t>
            </a:r>
          </a:p>
          <a:p>
            <a:pPr lvl="1"/>
            <a:r>
              <a:rPr lang="en-US" dirty="0" smtClean="0"/>
              <a:t>Southern California, that is an N-1-1 event, sequential loss of 2 major transmission corridors.</a:t>
            </a:r>
          </a:p>
          <a:p>
            <a:pPr lvl="1"/>
            <a:r>
              <a:rPr lang="en-US" dirty="0" smtClean="0"/>
              <a:t>Determine if there is sufficient capacity in the local areas</a:t>
            </a:r>
          </a:p>
          <a:p>
            <a:r>
              <a:rPr lang="en-US" dirty="0" smtClean="0"/>
              <a:t>Resource adequacy determines the operational requirements of resources to meet local, system and flexible capacity needs (MOO).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CAISO 20-Minute Notification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Reliability Services Initiative (RSI)</a:t>
            </a:r>
          </a:p>
          <a:p>
            <a:pPr lvl="1"/>
            <a:r>
              <a:rPr lang="en-US" dirty="0" smtClean="0"/>
              <a:t>Conditionally approved by FERC</a:t>
            </a:r>
          </a:p>
          <a:p>
            <a:pPr lvl="1"/>
            <a:r>
              <a:rPr lang="en-US" dirty="0" smtClean="0"/>
              <a:t>Establishes MOO for DR resources for system and local capacity purposes</a:t>
            </a:r>
          </a:p>
          <a:p>
            <a:pPr lvl="1"/>
            <a:r>
              <a:rPr lang="en-US" dirty="0" smtClean="0"/>
              <a:t>FRACMOO established a MOO for DR flexible capacity resources</a:t>
            </a:r>
          </a:p>
          <a:p>
            <a:r>
              <a:rPr lang="en-US" dirty="0" smtClean="0"/>
              <a:t>PRR 854 creates a 20-minute notification for resources that do not have sufficient energy for frequent dispatch.</a:t>
            </a:r>
          </a:p>
          <a:p>
            <a:r>
              <a:rPr lang="en-US" dirty="0" smtClean="0"/>
              <a:t>JDRPs, along with others, protested and appealed PRR 854 on process and substance.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CAISO 20-Minute Notification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4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Significant operational change for DR that was not discussed in a stakeholder process</a:t>
            </a:r>
          </a:p>
          <a:p>
            <a:pPr lvl="2"/>
            <a:r>
              <a:rPr lang="en-US" dirty="0" smtClean="0"/>
              <a:t>Failure to appreciate the CAISO’s concerns</a:t>
            </a:r>
          </a:p>
          <a:p>
            <a:pPr lvl="2"/>
            <a:r>
              <a:rPr lang="en-US" dirty="0" smtClean="0"/>
              <a:t>Failure to present other solutions.</a:t>
            </a:r>
          </a:p>
          <a:p>
            <a:r>
              <a:rPr lang="en-US" dirty="0" smtClean="0"/>
              <a:t>Substance</a:t>
            </a:r>
          </a:p>
          <a:p>
            <a:pPr lvl="1"/>
            <a:r>
              <a:rPr lang="en-US" dirty="0" smtClean="0"/>
              <a:t>Inconsistent with CPUC RA requirements</a:t>
            </a:r>
          </a:p>
          <a:p>
            <a:pPr lvl="1"/>
            <a:r>
              <a:rPr lang="en-US" dirty="0" smtClean="0"/>
              <a:t>CAISO has not demonstrated why frequent energy dispatch is a necessary component for a resource being exempted from the 20-minute notification</a:t>
            </a:r>
          </a:p>
          <a:p>
            <a:pPr lvl="2"/>
            <a:r>
              <a:rPr lang="en-US" dirty="0" smtClean="0"/>
              <a:t>A significant percentage of generators cannot change their dispatch instructions in 20 minutes</a:t>
            </a:r>
          </a:p>
          <a:p>
            <a:pPr lvl="1"/>
            <a:r>
              <a:rPr lang="en-US" dirty="0" smtClean="0"/>
              <a:t>N-1-1event is not a frequent occurrence, unless the CAISO is using some other definition of contingency.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CAISO 20-Minute Notification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61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289</TotalTime>
  <Words>646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1_Default Design</vt:lpstr>
      <vt:lpstr>Local RA Requirements for Demand Response Resources: Staff Proposal </vt:lpstr>
      <vt:lpstr> Maintaining current requirements for 2017 procurement </vt:lpstr>
      <vt:lpstr>Relevant CPUC Decisions </vt:lpstr>
      <vt:lpstr>Recent Ruling on DRAM (E-4754, 1/27/16)</vt:lpstr>
      <vt:lpstr>CAISO’s 20-Minute Notification Proposal Joint DR Parties</vt:lpstr>
      <vt:lpstr>CAISO’s 20-Minute Notification</vt:lpstr>
      <vt:lpstr>CAISO 20-Minute Notification</vt:lpstr>
      <vt:lpstr>CAISO 20-Minute Notification</vt:lpstr>
      <vt:lpstr>CAISO 20-Minute Notification</vt:lpstr>
      <vt:lpstr>CAISO 20-Minute Notification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JDRPs’ RA Proposals</dc:title>
  <dc:creator>MTL</dc:creator>
  <cp:lastModifiedBy>Younghein, Meredith L.</cp:lastModifiedBy>
  <cp:revision>13</cp:revision>
  <dcterms:created xsi:type="dcterms:W3CDTF">2016-02-16T19:24:44Z</dcterms:created>
  <dcterms:modified xsi:type="dcterms:W3CDTF">2016-02-17T19:44:45Z</dcterms:modified>
</cp:coreProperties>
</file>