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00" r:id="rId5"/>
    <p:sldMasterId id="2147483661" r:id="rId6"/>
    <p:sldMasterId id="2147483674" r:id="rId7"/>
    <p:sldMasterId id="2147483687" r:id="rId8"/>
  </p:sldMasterIdLst>
  <p:notesMasterIdLst>
    <p:notesMasterId r:id="rId29"/>
  </p:notesMasterIdLst>
  <p:sldIdLst>
    <p:sldId id="256" r:id="rId9"/>
    <p:sldId id="281" r:id="rId10"/>
    <p:sldId id="258" r:id="rId11"/>
    <p:sldId id="295" r:id="rId12"/>
    <p:sldId id="286" r:id="rId13"/>
    <p:sldId id="297" r:id="rId14"/>
    <p:sldId id="268" r:id="rId15"/>
    <p:sldId id="287" r:id="rId16"/>
    <p:sldId id="270" r:id="rId17"/>
    <p:sldId id="271" r:id="rId18"/>
    <p:sldId id="273" r:id="rId19"/>
    <p:sldId id="288" r:id="rId20"/>
    <p:sldId id="292" r:id="rId21"/>
    <p:sldId id="294" r:id="rId22"/>
    <p:sldId id="284" r:id="rId23"/>
    <p:sldId id="285" r:id="rId24"/>
    <p:sldId id="296" r:id="rId25"/>
    <p:sldId id="289" r:id="rId26"/>
    <p:sldId id="264" r:id="rId27"/>
    <p:sldId id="263" r:id="rId28"/>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a:srgbClr val="FFFBF3"/>
    <a:srgbClr val="F0A27C"/>
    <a:srgbClr val="FFFFFF"/>
    <a:srgbClr val="3F9FFF"/>
    <a:srgbClr val="89C4FF"/>
    <a:srgbClr val="FF9900"/>
    <a:srgbClr val="9B5DC1"/>
    <a:srgbClr val="2A3C50"/>
    <a:srgbClr val="2E70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5D693-0DB1-49B0-B6D3-527D4775D68C}" v="1" dt="2023-09-24T20:36:45.4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7712"/>
    <p:restoredTop sz="95771" autoAdjust="0"/>
  </p:normalViewPr>
  <p:slideViewPr>
    <p:cSldViewPr snapToGrid="0" snapToObjects="1" showGuides="1">
      <p:cViewPr varScale="1">
        <p:scale>
          <a:sx n="116" d="100"/>
          <a:sy n="116" d="100"/>
        </p:scale>
        <p:origin x="144" y="10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0" d="100"/>
          <a:sy n="90" d="100"/>
        </p:scale>
        <p:origin x="305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Stephanie" userId="b40e6adb-4a7b-412c-9186-7a9db37fa6cd" providerId="ADAL" clId="{AC85D693-0DB1-49B0-B6D3-527D4775D68C}"/>
    <pc:docChg chg="undo custSel addSld delSld modSld sldOrd modNotesMaster">
      <pc:chgData name="Green, Stephanie" userId="b40e6adb-4a7b-412c-9186-7a9db37fa6cd" providerId="ADAL" clId="{AC85D693-0DB1-49B0-B6D3-527D4775D68C}" dt="2023-09-25T02:13:31.710" v="728" actId="20577"/>
      <pc:docMkLst>
        <pc:docMk/>
      </pc:docMkLst>
      <pc:sldChg chg="modSp mod modNotes">
        <pc:chgData name="Green, Stephanie" userId="b40e6adb-4a7b-412c-9186-7a9db37fa6cd" providerId="ADAL" clId="{AC85D693-0DB1-49B0-B6D3-527D4775D68C}" dt="2023-09-25T01:29:13.453" v="576" actId="20577"/>
        <pc:sldMkLst>
          <pc:docMk/>
          <pc:sldMk cId="1994550042" sldId="258"/>
        </pc:sldMkLst>
        <pc:spChg chg="mod">
          <ac:chgData name="Green, Stephanie" userId="b40e6adb-4a7b-412c-9186-7a9db37fa6cd" providerId="ADAL" clId="{AC85D693-0DB1-49B0-B6D3-527D4775D68C}" dt="2023-09-24T20:34:56.229" v="291" actId="313"/>
          <ac:spMkLst>
            <pc:docMk/>
            <pc:sldMk cId="1994550042" sldId="258"/>
            <ac:spMk id="3" creationId="{79522CD4-4B52-444A-BB95-5B275DA1D7CA}"/>
          </ac:spMkLst>
        </pc:spChg>
      </pc:sldChg>
      <pc:sldChg chg="modNotes">
        <pc:chgData name="Green, Stephanie" userId="b40e6adb-4a7b-412c-9186-7a9db37fa6cd" providerId="ADAL" clId="{AC85D693-0DB1-49B0-B6D3-527D4775D68C}" dt="2023-09-25T01:32:13.204" v="630" actId="20577"/>
        <pc:sldMkLst>
          <pc:docMk/>
          <pc:sldMk cId="3259680992" sldId="268"/>
        </pc:sldMkLst>
      </pc:sldChg>
      <pc:sldChg chg="modNotes modNotesTx">
        <pc:chgData name="Green, Stephanie" userId="b40e6adb-4a7b-412c-9186-7a9db37fa6cd" providerId="ADAL" clId="{AC85D693-0DB1-49B0-B6D3-527D4775D68C}" dt="2023-09-25T00:53:56.369" v="360" actId="20577"/>
        <pc:sldMkLst>
          <pc:docMk/>
          <pc:sldMk cId="1452629966" sldId="270"/>
        </pc:sldMkLst>
      </pc:sldChg>
      <pc:sldChg chg="modNotes modNotesTx">
        <pc:chgData name="Green, Stephanie" userId="b40e6adb-4a7b-412c-9186-7a9db37fa6cd" providerId="ADAL" clId="{AC85D693-0DB1-49B0-B6D3-527D4775D68C}" dt="2023-09-25T00:59:37.954" v="365" actId="20577"/>
        <pc:sldMkLst>
          <pc:docMk/>
          <pc:sldMk cId="3743797933" sldId="271"/>
        </pc:sldMkLst>
      </pc:sldChg>
      <pc:sldChg chg="modNotes modNotesTx">
        <pc:chgData name="Green, Stephanie" userId="b40e6adb-4a7b-412c-9186-7a9db37fa6cd" providerId="ADAL" clId="{AC85D693-0DB1-49B0-B6D3-527D4775D68C}" dt="2023-09-25T01:01:36.163" v="376" actId="255"/>
        <pc:sldMkLst>
          <pc:docMk/>
          <pc:sldMk cId="3458130269" sldId="273"/>
        </pc:sldMkLst>
      </pc:sldChg>
      <pc:sldChg chg="modNotes">
        <pc:chgData name="Green, Stephanie" userId="b40e6adb-4a7b-412c-9186-7a9db37fa6cd" providerId="ADAL" clId="{AC85D693-0DB1-49B0-B6D3-527D4775D68C}" dt="2023-09-25T01:53:00.925" v="681" actId="5793"/>
        <pc:sldMkLst>
          <pc:docMk/>
          <pc:sldMk cId="1101624826" sldId="281"/>
        </pc:sldMkLst>
      </pc:sldChg>
      <pc:sldChg chg="modNotes modNotesTx">
        <pc:chgData name="Green, Stephanie" userId="b40e6adb-4a7b-412c-9186-7a9db37fa6cd" providerId="ADAL" clId="{AC85D693-0DB1-49B0-B6D3-527D4775D68C}" dt="2023-09-25T01:40:02.383" v="667" actId="20577"/>
        <pc:sldMkLst>
          <pc:docMk/>
          <pc:sldMk cId="84492160" sldId="284"/>
        </pc:sldMkLst>
      </pc:sldChg>
      <pc:sldChg chg="add del ord modNotes modNotesTx">
        <pc:chgData name="Green, Stephanie" userId="b40e6adb-4a7b-412c-9186-7a9db37fa6cd" providerId="ADAL" clId="{AC85D693-0DB1-49B0-B6D3-527D4775D68C}" dt="2023-09-25T02:12:12.142" v="694" actId="20577"/>
        <pc:sldMkLst>
          <pc:docMk/>
          <pc:sldMk cId="1815608261" sldId="285"/>
        </pc:sldMkLst>
      </pc:sldChg>
      <pc:sldChg chg="modNotes modNotesTx">
        <pc:chgData name="Green, Stephanie" userId="b40e6adb-4a7b-412c-9186-7a9db37fa6cd" providerId="ADAL" clId="{AC85D693-0DB1-49B0-B6D3-527D4775D68C}" dt="2023-09-25T00:51:33.530" v="344" actId="20577"/>
        <pc:sldMkLst>
          <pc:docMk/>
          <pc:sldMk cId="1001855459" sldId="287"/>
        </pc:sldMkLst>
      </pc:sldChg>
      <pc:sldChg chg="modNotes">
        <pc:chgData name="Green, Stephanie" userId="b40e6adb-4a7b-412c-9186-7a9db37fa6cd" providerId="ADAL" clId="{AC85D693-0DB1-49B0-B6D3-527D4775D68C}" dt="2023-09-25T01:03:44.236" v="387" actId="20577"/>
        <pc:sldMkLst>
          <pc:docMk/>
          <pc:sldMk cId="22965560" sldId="288"/>
        </pc:sldMkLst>
      </pc:sldChg>
      <pc:sldChg chg="modNotes modNotesTx">
        <pc:chgData name="Green, Stephanie" userId="b40e6adb-4a7b-412c-9186-7a9db37fa6cd" providerId="ADAL" clId="{AC85D693-0DB1-49B0-B6D3-527D4775D68C}" dt="2023-09-25T02:13:31.710" v="728" actId="20577"/>
        <pc:sldMkLst>
          <pc:docMk/>
          <pc:sldMk cId="1567691567" sldId="289"/>
        </pc:sldMkLst>
      </pc:sldChg>
      <pc:sldChg chg="del">
        <pc:chgData name="Green, Stephanie" userId="b40e6adb-4a7b-412c-9186-7a9db37fa6cd" providerId="ADAL" clId="{AC85D693-0DB1-49B0-B6D3-527D4775D68C}" dt="2023-09-24T20:34:18.760" v="290" actId="2696"/>
        <pc:sldMkLst>
          <pc:docMk/>
          <pc:sldMk cId="1740676993" sldId="291"/>
        </pc:sldMkLst>
      </pc:sldChg>
      <pc:sldChg chg="modNotes modNotesTx">
        <pc:chgData name="Green, Stephanie" userId="b40e6adb-4a7b-412c-9186-7a9db37fa6cd" providerId="ADAL" clId="{AC85D693-0DB1-49B0-B6D3-527D4775D68C}" dt="2023-09-25T01:36:42.900" v="633" actId="20577"/>
        <pc:sldMkLst>
          <pc:docMk/>
          <pc:sldMk cId="2146699521" sldId="292"/>
        </pc:sldMkLst>
      </pc:sldChg>
      <pc:sldChg chg="del">
        <pc:chgData name="Green, Stephanie" userId="b40e6adb-4a7b-412c-9186-7a9db37fa6cd" providerId="ADAL" clId="{AC85D693-0DB1-49B0-B6D3-527D4775D68C}" dt="2023-09-24T20:30:54.320" v="0" actId="2696"/>
        <pc:sldMkLst>
          <pc:docMk/>
          <pc:sldMk cId="3726527213" sldId="293"/>
        </pc:sldMkLst>
      </pc:sldChg>
      <pc:sldChg chg="modNotes">
        <pc:chgData name="Green, Stephanie" userId="b40e6adb-4a7b-412c-9186-7a9db37fa6cd" providerId="ADAL" clId="{AC85D693-0DB1-49B0-B6D3-527D4775D68C}" dt="2023-09-25T01:39:31.048" v="666" actId="20577"/>
        <pc:sldMkLst>
          <pc:docMk/>
          <pc:sldMk cId="1052727364" sldId="29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EZ\Documents\GO%20156%20Report\GO%20156%202021\2022%20Leg%20Report\2021%20Data%20Tables\2021%20CCAs%20GO%20156%20Spend%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2021 and 2022</a:t>
            </a:r>
          </a:p>
          <a:p>
            <a:pPr>
              <a:defRPr/>
            </a:pPr>
            <a:r>
              <a:rPr lang="en-US" dirty="0"/>
              <a:t>Utilities Diverse Spend Percentages</a:t>
            </a:r>
            <a:r>
              <a:rPr lang="en-US" baseline="0" dirty="0"/>
              <a:t> </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2021</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MBE</c:v>
                </c:pt>
                <c:pt idx="1">
                  <c:v>WBE</c:v>
                </c:pt>
                <c:pt idx="2">
                  <c:v>DVBE</c:v>
                </c:pt>
                <c:pt idx="3">
                  <c:v>LGBTBE</c:v>
                </c:pt>
                <c:pt idx="4">
                  <c:v>PDBE</c:v>
                </c:pt>
                <c:pt idx="5">
                  <c:v>8(a)</c:v>
                </c:pt>
                <c:pt idx="6">
                  <c:v>SUBCONTRACTING</c:v>
                </c:pt>
                <c:pt idx="7">
                  <c:v>TOTAL DIVERSE SPEND</c:v>
                </c:pt>
              </c:strCache>
            </c:strRef>
          </c:cat>
          <c:val>
            <c:numRef>
              <c:f>Sheet1!$B$2:$B$9</c:f>
              <c:numCache>
                <c:formatCode>0.0%</c:formatCode>
                <c:ptCount val="8"/>
                <c:pt idx="0">
                  <c:v>0.185</c:v>
                </c:pt>
                <c:pt idx="1">
                  <c:v>0.1045</c:v>
                </c:pt>
                <c:pt idx="2">
                  <c:v>2.07E-2</c:v>
                </c:pt>
                <c:pt idx="3" formatCode="0.00%">
                  <c:v>1.4E-3</c:v>
                </c:pt>
                <c:pt idx="5" formatCode="0.00%">
                  <c:v>2.0000000000000001E-4</c:v>
                </c:pt>
                <c:pt idx="6">
                  <c:v>5.9299999999999999E-2</c:v>
                </c:pt>
                <c:pt idx="7" formatCode="0.00%">
                  <c:v>0.312</c:v>
                </c:pt>
              </c:numCache>
            </c:numRef>
          </c:val>
          <c:extLst>
            <c:ext xmlns:c16="http://schemas.microsoft.com/office/drawing/2014/chart" uri="{C3380CC4-5D6E-409C-BE32-E72D297353CC}">
              <c16:uniqueId val="{00000000-957D-49BA-AF1F-166C31FC643C}"/>
            </c:ext>
          </c:extLst>
        </c:ser>
        <c:ser>
          <c:idx val="1"/>
          <c:order val="1"/>
          <c:tx>
            <c:strRef>
              <c:f>Sheet1!$C$1</c:f>
              <c:strCache>
                <c:ptCount val="1"/>
                <c:pt idx="0">
                  <c:v>2022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MBE</c:v>
                </c:pt>
                <c:pt idx="1">
                  <c:v>WBE</c:v>
                </c:pt>
                <c:pt idx="2">
                  <c:v>DVBE</c:v>
                </c:pt>
                <c:pt idx="3">
                  <c:v>LGBTBE</c:v>
                </c:pt>
                <c:pt idx="4">
                  <c:v>PDBE</c:v>
                </c:pt>
                <c:pt idx="5">
                  <c:v>8(a)</c:v>
                </c:pt>
                <c:pt idx="6">
                  <c:v>SUBCONTRACTING</c:v>
                </c:pt>
                <c:pt idx="7">
                  <c:v>TOTAL DIVERSE SPEND</c:v>
                </c:pt>
              </c:strCache>
            </c:strRef>
          </c:cat>
          <c:val>
            <c:numRef>
              <c:f>Sheet1!$C$2:$C$9</c:f>
              <c:numCache>
                <c:formatCode>0.0%</c:formatCode>
                <c:ptCount val="8"/>
                <c:pt idx="0">
                  <c:v>0.1888</c:v>
                </c:pt>
                <c:pt idx="1">
                  <c:v>9.7900000000000001E-2</c:v>
                </c:pt>
                <c:pt idx="2">
                  <c:v>1.83E-2</c:v>
                </c:pt>
                <c:pt idx="3" formatCode="0.00%">
                  <c:v>8.9999999999999998E-4</c:v>
                </c:pt>
                <c:pt idx="4" formatCode="0.00%">
                  <c:v>2.0000000000000001E-4</c:v>
                </c:pt>
                <c:pt idx="5" formatCode="0.00%">
                  <c:v>2.0000000000000001E-4</c:v>
                </c:pt>
                <c:pt idx="6">
                  <c:v>6.1199999999999997E-2</c:v>
                </c:pt>
                <c:pt idx="7" formatCode="0.00%">
                  <c:v>0.30620000000000003</c:v>
                </c:pt>
              </c:numCache>
            </c:numRef>
          </c:val>
          <c:extLst>
            <c:ext xmlns:c16="http://schemas.microsoft.com/office/drawing/2014/chart" uri="{C3380CC4-5D6E-409C-BE32-E72D297353CC}">
              <c16:uniqueId val="{00000001-957D-49BA-AF1F-166C31FC643C}"/>
            </c:ext>
          </c:extLst>
        </c:ser>
        <c:dLbls>
          <c:dLblPos val="outEnd"/>
          <c:showLegendKey val="0"/>
          <c:showVal val="1"/>
          <c:showCatName val="0"/>
          <c:showSerName val="0"/>
          <c:showPercent val="0"/>
          <c:showBubbleSize val="0"/>
        </c:dLbls>
        <c:gapWidth val="100"/>
        <c:overlap val="-24"/>
        <c:axId val="1823168304"/>
        <c:axId val="1823173584"/>
      </c:barChart>
      <c:catAx>
        <c:axId val="18231683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823173584"/>
        <c:crosses val="autoZero"/>
        <c:auto val="1"/>
        <c:lblAlgn val="ctr"/>
        <c:lblOffset val="100"/>
        <c:noMultiLvlLbl val="0"/>
      </c:catAx>
      <c:valAx>
        <c:axId val="182317358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823168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Other Classifications</c:v>
                </c:pt>
                <c:pt idx="1">
                  <c:v>Apparel and Other Finished Products Made From Fabrics - 23</c:v>
                </c:pt>
                <c:pt idx="2">
                  <c:v>Miscellaneous Manufacturing Industries - 39</c:v>
                </c:pt>
                <c:pt idx="3">
                  <c:v>Health Services - 80</c:v>
                </c:pt>
                <c:pt idx="4">
                  <c:v>Communications - 48</c:v>
                </c:pt>
                <c:pt idx="5">
                  <c:v>Fabricated Metal Products, Except Machinery and Transportation - 34</c:v>
                </c:pt>
                <c:pt idx="6">
                  <c:v>Industrial and Commercial Machinery and Computer Equipment - 35</c:v>
                </c:pt>
                <c:pt idx="7">
                  <c:v>Transportation services - 47</c:v>
                </c:pt>
                <c:pt idx="8">
                  <c:v>Real estate - 65</c:v>
                </c:pt>
                <c:pt idx="9">
                  <c:v>Wholesale Trade-non-durable Goods - 51</c:v>
                </c:pt>
                <c:pt idx="10">
                  <c:v>Printing, Publishing and Allied Industries - 27</c:v>
                </c:pt>
                <c:pt idx="11">
                  <c:v>Electric, Gas and Sanitary Services - 49</c:v>
                </c:pt>
                <c:pt idx="12">
                  <c:v>Electronic and Electrical Equipment, Except Computer - 36</c:v>
                </c:pt>
                <c:pt idx="13">
                  <c:v>Motor Freight Transportation and Warehousing - 42</c:v>
                </c:pt>
                <c:pt idx="14">
                  <c:v>Legal Services - 81</c:v>
                </c:pt>
                <c:pt idx="15">
                  <c:v>Educational Services - 82</c:v>
                </c:pt>
                <c:pt idx="16">
                  <c:v>Building Construction General Contractors and Operative Builders - 15</c:v>
                </c:pt>
                <c:pt idx="17">
                  <c:v>Heavy Construction Other Than Building Construction Contractors - 16</c:v>
                </c:pt>
                <c:pt idx="18">
                  <c:v>Wholesale Trade-durable Goods - 50</c:v>
                </c:pt>
                <c:pt idx="19">
                  <c:v>Miscellaneous Services - 89</c:v>
                </c:pt>
                <c:pt idx="20">
                  <c:v>Construction Special Trade Contractors - 17</c:v>
                </c:pt>
                <c:pt idx="21">
                  <c:v>Business Services - 73</c:v>
                </c:pt>
                <c:pt idx="22">
                  <c:v>Engineering, Accounting, Research, Management, and Related - 87</c:v>
                </c:pt>
              </c:strCache>
            </c:strRef>
          </c:cat>
          <c:val>
            <c:numRef>
              <c:f>Sheet1!$B$2:$B$24</c:f>
              <c:numCache>
                <c:formatCode>0.0%</c:formatCode>
                <c:ptCount val="23"/>
                <c:pt idx="0">
                  <c:v>0.16563079271617054</c:v>
                </c:pt>
                <c:pt idx="1">
                  <c:v>5.7790862501362989E-3</c:v>
                </c:pt>
                <c:pt idx="2">
                  <c:v>6.9785192454476066E-3</c:v>
                </c:pt>
                <c:pt idx="3">
                  <c:v>8.9412277832297462E-3</c:v>
                </c:pt>
                <c:pt idx="4">
                  <c:v>9.1593065096499844E-3</c:v>
                </c:pt>
                <c:pt idx="5">
                  <c:v>9.4864245992803409E-3</c:v>
                </c:pt>
                <c:pt idx="6">
                  <c:v>1.0903936321011885E-2</c:v>
                </c:pt>
                <c:pt idx="7">
                  <c:v>1.1558172500272598E-2</c:v>
                </c:pt>
                <c:pt idx="8">
                  <c:v>1.3193762948424382E-2</c:v>
                </c:pt>
                <c:pt idx="9">
                  <c:v>1.3847999127685095E-2</c:v>
                </c:pt>
                <c:pt idx="10">
                  <c:v>1.3957038490895213E-2</c:v>
                </c:pt>
                <c:pt idx="11">
                  <c:v>1.3957038490895213E-2</c:v>
                </c:pt>
                <c:pt idx="12">
                  <c:v>1.4720314033366046E-2</c:v>
                </c:pt>
                <c:pt idx="13">
                  <c:v>1.9845164104241631E-2</c:v>
                </c:pt>
                <c:pt idx="14">
                  <c:v>1.9954203467451751E-2</c:v>
                </c:pt>
                <c:pt idx="15">
                  <c:v>2.1153636462763057E-2</c:v>
                </c:pt>
                <c:pt idx="16">
                  <c:v>2.8023116345000546E-2</c:v>
                </c:pt>
                <c:pt idx="17">
                  <c:v>3.5219714316868392E-2</c:v>
                </c:pt>
                <c:pt idx="18">
                  <c:v>3.7291462217860651E-2</c:v>
                </c:pt>
                <c:pt idx="19">
                  <c:v>4.2198233562315994E-2</c:v>
                </c:pt>
                <c:pt idx="20">
                  <c:v>7.6981790426343913E-2</c:v>
                </c:pt>
                <c:pt idx="21">
                  <c:v>0.19212735797622943</c:v>
                </c:pt>
                <c:pt idx="22">
                  <c:v>0.2290917021044597</c:v>
                </c:pt>
              </c:numCache>
            </c:numRef>
          </c:val>
          <c:extLst>
            <c:ext xmlns:c16="http://schemas.microsoft.com/office/drawing/2014/chart" uri="{C3380CC4-5D6E-409C-BE32-E72D297353CC}">
              <c16:uniqueId val="{00000000-53E3-4709-8FB7-FC3209845147}"/>
            </c:ext>
          </c:extLst>
        </c:ser>
        <c:dLbls>
          <c:showLegendKey val="0"/>
          <c:showVal val="0"/>
          <c:showCatName val="0"/>
          <c:showSerName val="0"/>
          <c:showPercent val="0"/>
          <c:showBubbleSize val="0"/>
        </c:dLbls>
        <c:gapWidth val="100"/>
        <c:axId val="415993096"/>
        <c:axId val="415993424"/>
      </c:barChart>
      <c:catAx>
        <c:axId val="415993096"/>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15993424"/>
        <c:crosses val="autoZero"/>
        <c:auto val="1"/>
        <c:lblAlgn val="ctr"/>
        <c:lblOffset val="100"/>
        <c:noMultiLvlLbl val="0"/>
      </c:catAx>
      <c:valAx>
        <c:axId val="415993424"/>
        <c:scaling>
          <c:orientation val="minMax"/>
        </c:scaling>
        <c:delete val="1"/>
        <c:axPos val="b"/>
        <c:numFmt formatCode="0.0%" sourceLinked="1"/>
        <c:majorTickMark val="out"/>
        <c:minorTickMark val="none"/>
        <c:tickLblPos val="nextTo"/>
        <c:crossAx val="415993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Suburban Water</c:v>
                </c:pt>
                <c:pt idx="1">
                  <c:v>Southwest Gas</c:v>
                </c:pt>
                <c:pt idx="2">
                  <c:v>Park &amp; Apple Water </c:v>
                </c:pt>
                <c:pt idx="3">
                  <c:v>Cal Am Water</c:v>
                </c:pt>
                <c:pt idx="4">
                  <c:v>SCG</c:v>
                </c:pt>
                <c:pt idx="5">
                  <c:v>SDG&amp;E</c:v>
                </c:pt>
                <c:pt idx="6">
                  <c:v>PG&amp;E</c:v>
                </c:pt>
                <c:pt idx="7">
                  <c:v>Bear Valley Electric</c:v>
                </c:pt>
                <c:pt idx="8">
                  <c:v>San Jose Water</c:v>
                </c:pt>
                <c:pt idx="9">
                  <c:v>SCE</c:v>
                </c:pt>
              </c:strCache>
            </c:strRef>
          </c:cat>
          <c:val>
            <c:numRef>
              <c:f>Sheet1!$B$2:$B$11</c:f>
              <c:numCache>
                <c:formatCode>0.00%</c:formatCode>
                <c:ptCount val="10"/>
                <c:pt idx="0">
                  <c:v>0.67610000000000003</c:v>
                </c:pt>
                <c:pt idx="1">
                  <c:v>0.58560000000000001</c:v>
                </c:pt>
                <c:pt idx="2">
                  <c:v>0.53180000000000005</c:v>
                </c:pt>
                <c:pt idx="3">
                  <c:v>0.45929999999999999</c:v>
                </c:pt>
                <c:pt idx="4">
                  <c:v>0.42899999999999999</c:v>
                </c:pt>
                <c:pt idx="5">
                  <c:v>0.39750000000000002</c:v>
                </c:pt>
                <c:pt idx="6">
                  <c:v>0.39350000000000002</c:v>
                </c:pt>
                <c:pt idx="7">
                  <c:v>0.38109999999999999</c:v>
                </c:pt>
                <c:pt idx="8">
                  <c:v>0.35659999999999997</c:v>
                </c:pt>
                <c:pt idx="9">
                  <c:v>0.35420000000000001</c:v>
                </c:pt>
              </c:numCache>
            </c:numRef>
          </c:val>
          <c:extLst>
            <c:ext xmlns:c16="http://schemas.microsoft.com/office/drawing/2014/chart" uri="{C3380CC4-5D6E-409C-BE32-E72D297353CC}">
              <c16:uniqueId val="{00000000-7210-4129-A79A-4C5DEF3C595F}"/>
            </c:ext>
          </c:extLst>
        </c:ser>
        <c:dLbls>
          <c:dLblPos val="inEnd"/>
          <c:showLegendKey val="0"/>
          <c:showVal val="1"/>
          <c:showCatName val="0"/>
          <c:showSerName val="0"/>
          <c:showPercent val="0"/>
          <c:showBubbleSize val="0"/>
        </c:dLbls>
        <c:gapWidth val="11"/>
        <c:axId val="2114391248"/>
        <c:axId val="2118018992"/>
      </c:barChart>
      <c:catAx>
        <c:axId val="21143912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2118018992"/>
        <c:crosses val="autoZero"/>
        <c:auto val="1"/>
        <c:lblAlgn val="ctr"/>
        <c:lblOffset val="100"/>
        <c:noMultiLvlLbl val="0"/>
      </c:catAx>
      <c:valAx>
        <c:axId val="2118018992"/>
        <c:scaling>
          <c:orientation val="minMax"/>
        </c:scaling>
        <c:delete val="1"/>
        <c:axPos val="l"/>
        <c:numFmt formatCode="0.00%" sourceLinked="1"/>
        <c:majorTickMark val="none"/>
        <c:minorTickMark val="none"/>
        <c:tickLblPos val="nextTo"/>
        <c:crossAx val="21143912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815479117282275E-2"/>
          <c:y val="2.7639000231874791E-2"/>
          <c:w val="0.97436904176543548"/>
          <c:h val="0.87641568264967196"/>
        </c:manualLayout>
      </c:layout>
      <c:barChart>
        <c:barDir val="col"/>
        <c:grouping val="clustered"/>
        <c:varyColors val="0"/>
        <c:ser>
          <c:idx val="0"/>
          <c:order val="0"/>
          <c:tx>
            <c:strRef>
              <c:f>Sheet1!$B$1</c:f>
              <c:strCache>
                <c:ptCount val="1"/>
                <c:pt idx="0">
                  <c:v>Series 1</c:v>
                </c:pt>
              </c:strCache>
            </c:strRef>
          </c:tx>
          <c:spPr>
            <a:solidFill>
              <a:schemeClr val="bg2">
                <a:lumMod val="75000"/>
              </a:schemeClr>
            </a:soli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Sheet1!$A$2:$A$11</c:f>
              <c:strCache>
                <c:ptCount val="10"/>
                <c:pt idx="0">
                  <c:v>Liberty CalPeco</c:v>
                </c:pt>
                <c:pt idx="1">
                  <c:v>Verizon</c:v>
                </c:pt>
                <c:pt idx="2">
                  <c:v>Charter </c:v>
                </c:pt>
                <c:pt idx="3">
                  <c:v>Lumen</c:v>
                </c:pt>
                <c:pt idx="4">
                  <c:v>Comcast </c:v>
                </c:pt>
                <c:pt idx="5">
                  <c:v>Wild Goose Storage</c:v>
                </c:pt>
                <c:pt idx="6">
                  <c:v>Trans Bay Cable</c:v>
                </c:pt>
                <c:pt idx="7">
                  <c:v>Lodi Gas Storage </c:v>
                </c:pt>
                <c:pt idx="8">
                  <c:v>Pacificorp</c:v>
                </c:pt>
                <c:pt idx="9">
                  <c:v>TPX</c:v>
                </c:pt>
              </c:strCache>
            </c:strRef>
          </c:cat>
          <c:val>
            <c:numRef>
              <c:f>Sheet1!$B$2:$B$11</c:f>
              <c:numCache>
                <c:formatCode>0.00%</c:formatCode>
                <c:ptCount val="10"/>
                <c:pt idx="0">
                  <c:v>0.21049999999999999</c:v>
                </c:pt>
                <c:pt idx="1">
                  <c:v>0.1595</c:v>
                </c:pt>
                <c:pt idx="2">
                  <c:v>0.15310000000000001</c:v>
                </c:pt>
                <c:pt idx="3">
                  <c:v>0.14460000000000001</c:v>
                </c:pt>
                <c:pt idx="4">
                  <c:v>0.11600000000000001</c:v>
                </c:pt>
                <c:pt idx="5">
                  <c:v>0.1103</c:v>
                </c:pt>
                <c:pt idx="6">
                  <c:v>7.85E-2</c:v>
                </c:pt>
                <c:pt idx="7">
                  <c:v>6.3399999999999998E-2</c:v>
                </c:pt>
                <c:pt idx="8">
                  <c:v>9.7999999999999997E-3</c:v>
                </c:pt>
                <c:pt idx="9">
                  <c:v>6.3E-3</c:v>
                </c:pt>
              </c:numCache>
            </c:numRef>
          </c:val>
          <c:extLst>
            <c:ext xmlns:c16="http://schemas.microsoft.com/office/drawing/2014/chart" uri="{C3380CC4-5D6E-409C-BE32-E72D297353CC}">
              <c16:uniqueId val="{00000000-309E-4154-9720-9ED6F6A3CAC1}"/>
            </c:ext>
          </c:extLst>
        </c:ser>
        <c:dLbls>
          <c:dLblPos val="inEnd"/>
          <c:showLegendKey val="0"/>
          <c:showVal val="1"/>
          <c:showCatName val="0"/>
          <c:showSerName val="0"/>
          <c:showPercent val="0"/>
          <c:showBubbleSize val="0"/>
        </c:dLbls>
        <c:gapWidth val="15"/>
        <c:axId val="2114429296"/>
        <c:axId val="2094050672"/>
      </c:barChart>
      <c:catAx>
        <c:axId val="2114429296"/>
        <c:scaling>
          <c:orientation val="minMax"/>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dk1">
                    <a:lumMod val="65000"/>
                    <a:lumOff val="35000"/>
                  </a:schemeClr>
                </a:solidFill>
                <a:effectLst/>
                <a:latin typeface="+mn-lt"/>
                <a:ea typeface="+mn-ea"/>
                <a:cs typeface="+mn-cs"/>
              </a:defRPr>
            </a:pPr>
            <a:endParaRPr lang="en-US"/>
          </a:p>
        </c:txPr>
        <c:crossAx val="2094050672"/>
        <c:crosses val="autoZero"/>
        <c:auto val="1"/>
        <c:lblAlgn val="ctr"/>
        <c:lblOffset val="100"/>
        <c:noMultiLvlLbl val="0"/>
      </c:catAx>
      <c:valAx>
        <c:axId val="2094050672"/>
        <c:scaling>
          <c:orientation val="minMax"/>
        </c:scaling>
        <c:delete val="1"/>
        <c:axPos val="l"/>
        <c:numFmt formatCode="0.00%" sourceLinked="1"/>
        <c:majorTickMark val="none"/>
        <c:minorTickMark val="none"/>
        <c:tickLblPos val="nextTo"/>
        <c:crossAx val="2114429296"/>
        <c:crosses val="autoZero"/>
        <c:crossBetween val="between"/>
      </c:valAx>
      <c:spPr>
        <a:solidFill>
          <a:schemeClr val="bg1">
            <a:lumMod val="8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DEDEDE"/>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289036544850499E-2"/>
          <c:y val="0.15770851560221638"/>
          <c:w val="0.97785160575858254"/>
          <c:h val="0.66958516549067726"/>
        </c:manualLayout>
      </c:layout>
      <c:barChart>
        <c:barDir val="col"/>
        <c:grouping val="clustered"/>
        <c:varyColors val="0"/>
        <c:ser>
          <c:idx val="0"/>
          <c:order val="0"/>
          <c:spPr>
            <a:solidFill>
              <a:srgbClr val="FFC000"/>
            </a:solidFill>
            <a:ln>
              <a:noFill/>
            </a:ln>
            <a:effectLst/>
          </c:spPr>
          <c:invertIfNegative val="0"/>
          <c:dLbls>
            <c:dLbl>
              <c:idx val="0"/>
              <c:layout>
                <c:manualLayout>
                  <c:x val="0"/>
                  <c:y val="0"/>
                </c:manualLayout>
              </c:layout>
              <c:tx>
                <c:rich>
                  <a:bodyPr/>
                  <a:lstStyle/>
                  <a:p>
                    <a:r>
                      <a:rPr lang="en-US" dirty="0"/>
                      <a:t>$2,275,405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6D4-4B52-9FAD-D04548D063A9}"/>
                </c:ext>
              </c:extLst>
            </c:dLbl>
            <c:dLbl>
              <c:idx val="1"/>
              <c:tx>
                <c:rich>
                  <a:bodyPr/>
                  <a:lstStyle/>
                  <a:p>
                    <a:r>
                      <a:rPr lang="en-US" dirty="0"/>
                      <a:t>$2,937,921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001-4FF6-869D-145A6436A931}"/>
                </c:ext>
              </c:extLst>
            </c:dLbl>
            <c:dLbl>
              <c:idx val="2"/>
              <c:tx>
                <c:rich>
                  <a:bodyPr/>
                  <a:lstStyle/>
                  <a:p>
                    <a:r>
                      <a:rPr lang="en-US" dirty="0"/>
                      <a:t>$74,020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2001-4FF6-869D-145A6436A931}"/>
                </c:ext>
              </c:extLst>
            </c:dLbl>
            <c:dLbl>
              <c:idx val="3"/>
              <c:tx>
                <c:rich>
                  <a:bodyPr/>
                  <a:lstStyle/>
                  <a:p>
                    <a:r>
                      <a:rPr lang="en-US" dirty="0"/>
                      <a:t>$150,305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001-4FF6-869D-145A6436A931}"/>
                </c:ext>
              </c:extLst>
            </c:dLbl>
            <c:dLbl>
              <c:idx val="4"/>
              <c:tx>
                <c:rich>
                  <a:bodyPr/>
                  <a:lstStyle/>
                  <a:p>
                    <a:r>
                      <a:rPr lang="en-US" dirty="0"/>
                      <a:t>$559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001-4FF6-869D-145A6436A931}"/>
                </c:ext>
              </c:extLst>
            </c:dLbl>
            <c:dLbl>
              <c:idx val="5"/>
              <c:tx>
                <c:rich>
                  <a:bodyPr/>
                  <a:lstStyle/>
                  <a:p>
                    <a:r>
                      <a:rPr lang="en-US" dirty="0"/>
                      <a:t>$5,438,210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001-4FF6-869D-145A6436A931}"/>
                </c:ext>
              </c:extLst>
            </c:dLbl>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 1'!$D$167:$I$167</c:f>
              <c:strCache>
                <c:ptCount val="6"/>
                <c:pt idx="0">
                  <c:v>MBE</c:v>
                </c:pt>
                <c:pt idx="1">
                  <c:v>WBE</c:v>
                </c:pt>
                <c:pt idx="2">
                  <c:v>DVBE</c:v>
                </c:pt>
                <c:pt idx="3">
                  <c:v>LGBTBE</c:v>
                </c:pt>
                <c:pt idx="4">
                  <c:v>8(a)</c:v>
                </c:pt>
                <c:pt idx="5">
                  <c:v>TOTAL DIVERSE SPEND</c:v>
                </c:pt>
              </c:strCache>
            </c:strRef>
          </c:cat>
          <c:val>
            <c:numRef>
              <c:f>'Table 1'!$D$168:$I$168</c:f>
              <c:numCache>
                <c:formatCode>"$"#,##0</c:formatCode>
                <c:ptCount val="6"/>
                <c:pt idx="0">
                  <c:v>1109368.3434599999</c:v>
                </c:pt>
                <c:pt idx="1">
                  <c:v>2074602.9755899999</c:v>
                </c:pt>
                <c:pt idx="2">
                  <c:v>2964.1386599999996</c:v>
                </c:pt>
                <c:pt idx="3">
                  <c:v>279563.5</c:v>
                </c:pt>
                <c:pt idx="4">
                  <c:v>4000</c:v>
                </c:pt>
                <c:pt idx="5">
                  <c:v>3470498.9577099993</c:v>
                </c:pt>
              </c:numCache>
            </c:numRef>
          </c:val>
          <c:extLst>
            <c:ext xmlns:c16="http://schemas.microsoft.com/office/drawing/2014/chart" uri="{C3380CC4-5D6E-409C-BE32-E72D297353CC}">
              <c16:uniqueId val="{00000000-D6D4-4B52-9FAD-D04548D063A9}"/>
            </c:ext>
          </c:extLst>
        </c:ser>
        <c:ser>
          <c:idx val="1"/>
          <c:order val="1"/>
          <c:spPr>
            <a:solidFill>
              <a:schemeClr val="accent2"/>
            </a:solidFill>
            <a:ln>
              <a:noFill/>
            </a:ln>
            <a:effectLst/>
          </c:spPr>
          <c:invertIfNegative val="0"/>
          <c:dLbls>
            <c:dLbl>
              <c:idx val="0"/>
              <c:tx>
                <c:rich>
                  <a:bodyPr/>
                  <a:lstStyle/>
                  <a:p>
                    <a:r>
                      <a:rPr lang="en-US" dirty="0"/>
                      <a:t>0.92%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001-4FF6-869D-145A6436A931}"/>
                </c:ext>
              </c:extLst>
            </c:dLbl>
            <c:dLbl>
              <c:idx val="1"/>
              <c:tx>
                <c:rich>
                  <a:bodyPr/>
                  <a:lstStyle/>
                  <a:p>
                    <a:r>
                      <a:rPr lang="en-US" dirty="0"/>
                      <a:t>1.19%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001-4FF6-869D-145A6436A931}"/>
                </c:ext>
              </c:extLst>
            </c:dLbl>
            <c:dLbl>
              <c:idx val="2"/>
              <c:tx>
                <c:rich>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mbria" panose="02040503050406030204" pitchFamily="18" charset="0"/>
                        <a:ea typeface="Cambria" panose="02040503050406030204" pitchFamily="18" charset="0"/>
                        <a:cs typeface="Calibri" panose="020F0502020204030204" pitchFamily="34" charset="0"/>
                      </a:defRPr>
                    </a:pPr>
                    <a:r>
                      <a:rPr lang="en-US" dirty="0"/>
                      <a:t>0.03%</a:t>
                    </a:r>
                  </a:p>
                </c:rich>
              </c:tx>
              <c:numFmt formatCode="0.000%" sourceLinked="0"/>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6D4-4B52-9FAD-D04548D063A9}"/>
                </c:ext>
              </c:extLst>
            </c:dLbl>
            <c:dLbl>
              <c:idx val="3"/>
              <c:tx>
                <c:rich>
                  <a:bodyPr/>
                  <a:lstStyle/>
                  <a:p>
                    <a:r>
                      <a:rPr lang="en-US" dirty="0"/>
                      <a:t>0.06%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001-4FF6-869D-145A6436A931}"/>
                </c:ext>
              </c:extLst>
            </c:dLbl>
            <c:dLbl>
              <c:idx val="4"/>
              <c:tx>
                <c:rich>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mbria" panose="02040503050406030204" pitchFamily="18" charset="0"/>
                        <a:ea typeface="Cambria" panose="02040503050406030204" pitchFamily="18" charset="0"/>
                        <a:cs typeface="Calibri" panose="020F0502020204030204" pitchFamily="34" charset="0"/>
                      </a:defRPr>
                    </a:pPr>
                    <a:r>
                      <a:rPr lang="en-US" dirty="0"/>
                      <a:t>0.00%</a:t>
                    </a:r>
                  </a:p>
                </c:rich>
              </c:tx>
              <c:numFmt formatCode="0.000%" sourceLinked="0"/>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6D4-4B52-9FAD-D04548D063A9}"/>
                </c:ext>
              </c:extLst>
            </c:dLbl>
            <c:dLbl>
              <c:idx val="5"/>
              <c:tx>
                <c:rich>
                  <a:bodyPr/>
                  <a:lstStyle/>
                  <a:p>
                    <a:r>
                      <a:rPr lang="en-US" dirty="0"/>
                      <a:t>2.21%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001-4FF6-869D-145A6436A931}"/>
                </c:ext>
              </c:extLst>
            </c:dLbl>
            <c:numFmt formatCode="0.0%" sourceLinked="0"/>
            <c:spPr>
              <a:noFill/>
              <a:ln>
                <a:noFill/>
              </a:ln>
              <a:effectLst/>
            </c:spPr>
            <c:txPr>
              <a:bodyPr rot="-5400000" spcFirstLastPara="1" vertOverflow="clip" horzOverflow="clip" vert="horz" wrap="square" lIns="38100" tIns="19050" rIns="38100" bIns="19050" anchor="ctr" anchorCtr="1">
                <a:spAutoFit/>
              </a:bodyPr>
              <a:lstStyle/>
              <a:p>
                <a:pPr>
                  <a:defRPr sz="1400" b="1" i="0" u="none" strike="noStrike" kern="1200" baseline="0">
                    <a:solidFill>
                      <a:schemeClr val="tx1"/>
                    </a:solidFill>
                    <a:latin typeface="Cambria" panose="02040503050406030204" pitchFamily="18" charset="0"/>
                    <a:ea typeface="Cambria" panose="02040503050406030204" pitchFamily="18"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'Table 1'!$D$167:$I$167</c:f>
              <c:strCache>
                <c:ptCount val="6"/>
                <c:pt idx="0">
                  <c:v>MBE</c:v>
                </c:pt>
                <c:pt idx="1">
                  <c:v>WBE</c:v>
                </c:pt>
                <c:pt idx="2">
                  <c:v>DVBE</c:v>
                </c:pt>
                <c:pt idx="3">
                  <c:v>LGBTBE</c:v>
                </c:pt>
                <c:pt idx="4">
                  <c:v>8(a)</c:v>
                </c:pt>
                <c:pt idx="5">
                  <c:v>TOTAL DIVERSE SPEND</c:v>
                </c:pt>
              </c:strCache>
            </c:strRef>
          </c:cat>
          <c:val>
            <c:numRef>
              <c:f>'Table 1'!$D$169:$I$169</c:f>
              <c:numCache>
                <c:formatCode>0.00%</c:formatCode>
                <c:ptCount val="6"/>
                <c:pt idx="0">
                  <c:v>4.4155364455355619E-3</c:v>
                </c:pt>
                <c:pt idx="1">
                  <c:v>8.2573881819663318E-3</c:v>
                </c:pt>
                <c:pt idx="2" formatCode="0.000%">
                  <c:v>1.1797941017525405E-5</c:v>
                </c:pt>
                <c:pt idx="3">
                  <c:v>1.1127258411227508E-3</c:v>
                </c:pt>
                <c:pt idx="4" formatCode="0.000%">
                  <c:v>1.5920902995172844E-5</c:v>
                </c:pt>
                <c:pt idx="5">
                  <c:v>1.381336931263734E-2</c:v>
                </c:pt>
              </c:numCache>
            </c:numRef>
          </c:val>
          <c:extLst>
            <c:ext xmlns:c16="http://schemas.microsoft.com/office/drawing/2014/chart" uri="{C3380CC4-5D6E-409C-BE32-E72D297353CC}">
              <c16:uniqueId val="{00000001-D6D4-4B52-9FAD-D04548D063A9}"/>
            </c:ext>
          </c:extLst>
        </c:ser>
        <c:dLbls>
          <c:dLblPos val="outEnd"/>
          <c:showLegendKey val="0"/>
          <c:showVal val="1"/>
          <c:showCatName val="0"/>
          <c:showSerName val="0"/>
          <c:showPercent val="0"/>
          <c:showBubbleSize val="0"/>
        </c:dLbls>
        <c:gapWidth val="444"/>
        <c:overlap val="-90"/>
        <c:axId val="309210527"/>
        <c:axId val="309204703"/>
      </c:barChart>
      <c:catAx>
        <c:axId val="309210527"/>
        <c:scaling>
          <c:orientation val="minMax"/>
        </c:scaling>
        <c:delete val="0"/>
        <c:axPos val="b"/>
        <c:majorGridlines>
          <c:spPr>
            <a:ln w="9525" cap="flat" cmpd="sng" algn="ctr">
              <a:solidFill>
                <a:schemeClr val="tx1">
                  <a:lumMod val="15000"/>
                  <a:lumOff val="85000"/>
                </a:schemeClr>
              </a:solidFill>
              <a:prstDash val="lgDashDot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cap="all" spc="120" normalizeH="0" baseline="0">
                <a:solidFill>
                  <a:schemeClr val="tx1"/>
                </a:solidFill>
                <a:latin typeface="Cambria" panose="02040503050406030204" pitchFamily="18" charset="0"/>
                <a:ea typeface="Cambria" panose="02040503050406030204" pitchFamily="18" charset="0"/>
                <a:cs typeface="Calibri" panose="020F0502020204030204" pitchFamily="34" charset="0"/>
              </a:defRPr>
            </a:pPr>
            <a:endParaRPr lang="en-US"/>
          </a:p>
        </c:txPr>
        <c:crossAx val="309204703"/>
        <c:crosses val="autoZero"/>
        <c:auto val="1"/>
        <c:lblAlgn val="ctr"/>
        <c:lblOffset val="100"/>
        <c:noMultiLvlLbl val="0"/>
      </c:catAx>
      <c:valAx>
        <c:axId val="309204703"/>
        <c:scaling>
          <c:orientation val="minMax"/>
        </c:scaling>
        <c:delete val="1"/>
        <c:axPos val="l"/>
        <c:numFmt formatCode="&quot;$&quot;#,##0" sourceLinked="1"/>
        <c:majorTickMark val="none"/>
        <c:minorTickMark val="none"/>
        <c:tickLblPos val="nextTo"/>
        <c:crossAx val="309210527"/>
        <c:crosses val="autoZero"/>
        <c:crossBetween val="between"/>
      </c:valAx>
      <c:spPr>
        <a:noFill/>
        <a:ln>
          <a:noFill/>
        </a:ln>
        <a:effectLst/>
      </c:spPr>
    </c:plotArea>
    <c:plotVisOnly val="1"/>
    <c:dispBlanksAs val="gap"/>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152542372881E-2"/>
          <c:y val="2.2988505747126436E-2"/>
          <c:w val="0.96892655367231639"/>
          <c:h val="0.86070866141732283"/>
        </c:manualLayout>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dLbls>
            <c:dLbl>
              <c:idx val="0"/>
              <c:tx>
                <c:rich>
                  <a:bodyPr/>
                  <a:lstStyle/>
                  <a:p>
                    <a:r>
                      <a:rPr lang="en-US" dirty="0"/>
                      <a:t>3,728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72F-4BBB-855F-2B53E431A3C6}"/>
                </c:ext>
              </c:extLst>
            </c:dLbl>
            <c:dLbl>
              <c:idx val="1"/>
              <c:tx>
                <c:rich>
                  <a:bodyPr/>
                  <a:lstStyle/>
                  <a:p>
                    <a:r>
                      <a:rPr lang="en-US" dirty="0"/>
                      <a:t>4,124</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72F-4BBB-855F-2B53E431A3C6}"/>
                </c:ext>
              </c:extLst>
            </c:dLbl>
            <c:dLbl>
              <c:idx val="2"/>
              <c:tx>
                <c:rich>
                  <a:bodyPr/>
                  <a:lstStyle/>
                  <a:p>
                    <a:r>
                      <a:rPr lang="en-US" dirty="0"/>
                      <a:t>1,852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72F-4BBB-855F-2B53E431A3C6}"/>
                </c:ext>
              </c:extLst>
            </c:dLbl>
            <c:dLbl>
              <c:idx val="3"/>
              <c:tx>
                <c:rich>
                  <a:bodyPr/>
                  <a:lstStyle/>
                  <a:p>
                    <a:r>
                      <a:rPr lang="en-US" dirty="0"/>
                      <a:t>2,177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72F-4BBB-855F-2B53E431A3C6}"/>
                </c:ext>
              </c:extLst>
            </c:dLbl>
            <c:dLbl>
              <c:idx val="4"/>
              <c:tx>
                <c:rich>
                  <a:bodyPr/>
                  <a:lstStyle/>
                  <a:p>
                    <a:r>
                      <a:rPr lang="en-US" dirty="0"/>
                      <a:t>945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38-4EFD-841C-B813BB29AE3E}"/>
                </c:ext>
              </c:extLst>
            </c:dLbl>
            <c:dLbl>
              <c:idx val="5"/>
              <c:tx>
                <c:rich>
                  <a:bodyPr/>
                  <a:lstStyle/>
                  <a:p>
                    <a:r>
                      <a:rPr lang="en-US" dirty="0"/>
                      <a:t>38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C38-4EFD-841C-B813BB29AE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WBE</c:v>
                </c:pt>
                <c:pt idx="1">
                  <c:v>MBE</c:v>
                </c:pt>
                <c:pt idx="2">
                  <c:v>DVBE</c:v>
                </c:pt>
                <c:pt idx="3">
                  <c:v>PDBE</c:v>
                </c:pt>
                <c:pt idx="4">
                  <c:v>LGBT</c:v>
                </c:pt>
                <c:pt idx="5">
                  <c:v>8(a)</c:v>
                </c:pt>
              </c:strCache>
            </c:strRef>
          </c:cat>
          <c:val>
            <c:numRef>
              <c:f>Sheet1!$B$2:$B$7</c:f>
              <c:numCache>
                <c:formatCode>General</c:formatCode>
                <c:ptCount val="6"/>
                <c:pt idx="0">
                  <c:v>3728</c:v>
                </c:pt>
                <c:pt idx="1">
                  <c:v>4124</c:v>
                </c:pt>
                <c:pt idx="2">
                  <c:v>1852</c:v>
                </c:pt>
                <c:pt idx="3">
                  <c:v>2177</c:v>
                </c:pt>
                <c:pt idx="4">
                  <c:v>945</c:v>
                </c:pt>
                <c:pt idx="5">
                  <c:v>38</c:v>
                </c:pt>
              </c:numCache>
            </c:numRef>
          </c:val>
          <c:extLst>
            <c:ext xmlns:c16="http://schemas.microsoft.com/office/drawing/2014/chart" uri="{C3380CC4-5D6E-409C-BE32-E72D297353CC}">
              <c16:uniqueId val="{00000000-172F-4BBB-855F-2B53E431A3C6}"/>
            </c:ext>
          </c:extLst>
        </c:ser>
        <c:dLbls>
          <c:dLblPos val="outEnd"/>
          <c:showLegendKey val="0"/>
          <c:showVal val="1"/>
          <c:showCatName val="0"/>
          <c:showSerName val="0"/>
          <c:showPercent val="0"/>
          <c:showBubbleSize val="0"/>
        </c:dLbls>
        <c:gapWidth val="100"/>
        <c:overlap val="-27"/>
        <c:axId val="402782848"/>
        <c:axId val="474663984"/>
      </c:barChart>
      <c:catAx>
        <c:axId val="40278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crossAx val="474663984"/>
        <c:crosses val="autoZero"/>
        <c:auto val="1"/>
        <c:lblAlgn val="ctr"/>
        <c:lblOffset val="100"/>
        <c:noMultiLvlLbl val="0"/>
      </c:catAx>
      <c:valAx>
        <c:axId val="474663984"/>
        <c:scaling>
          <c:orientation val="minMax"/>
        </c:scaling>
        <c:delete val="1"/>
        <c:axPos val="l"/>
        <c:numFmt formatCode="General" sourceLinked="1"/>
        <c:majorTickMark val="none"/>
        <c:minorTickMark val="none"/>
        <c:tickLblPos val="nextTo"/>
        <c:crossAx val="4027828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989278227478269"/>
          <c:y val="4.1197150260117832E-2"/>
          <c:w val="0.59042286484831807"/>
          <c:h val="0.88670783678467591"/>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dLbl>
              <c:idx val="0"/>
              <c:tx>
                <c:rich>
                  <a:bodyPr/>
                  <a:lstStyle/>
                  <a:p>
                    <a:r>
                      <a:rPr lang="en-US" dirty="0"/>
                      <a:t>37%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F21-4D97-A593-BA6AF91A853A}"/>
                </c:ext>
              </c:extLst>
            </c:dLbl>
            <c:dLbl>
              <c:idx val="1"/>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F21-4D97-A593-BA6AF91A853A}"/>
                </c:ext>
              </c:extLst>
            </c:dLbl>
            <c:dLbl>
              <c:idx val="2"/>
              <c:tx>
                <c:rich>
                  <a:bodyPr/>
                  <a:lstStyle/>
                  <a:p>
                    <a:r>
                      <a:rPr lang="en-US" dirty="0"/>
                      <a:t>20%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F21-4D97-A593-BA6AF91A853A}"/>
                </c:ext>
              </c:extLst>
            </c:dLbl>
            <c:dLbl>
              <c:idx val="3"/>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F21-4D97-A593-BA6AF91A853A}"/>
                </c:ext>
              </c:extLst>
            </c:dLbl>
            <c:dLbl>
              <c:idx val="4"/>
              <c:tx>
                <c:rich>
                  <a:bodyPr/>
                  <a:lstStyle/>
                  <a:p>
                    <a:r>
                      <a:rPr lang="en-US" dirty="0"/>
                      <a:t>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F21-4D97-A593-BA6AF91A853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c:v>
                </c:pt>
                <c:pt idx="1">
                  <c:v>Hispanic American</c:v>
                </c:pt>
                <c:pt idx="2">
                  <c:v>Asian Pacific American</c:v>
                </c:pt>
                <c:pt idx="3">
                  <c:v>Black American</c:v>
                </c:pt>
                <c:pt idx="4">
                  <c:v>Native American</c:v>
                </c:pt>
              </c:strCache>
            </c:strRef>
          </c:cat>
          <c:val>
            <c:numRef>
              <c:f>Sheet1!$B$2:$B$6</c:f>
              <c:numCache>
                <c:formatCode>0%</c:formatCode>
                <c:ptCount val="5"/>
                <c:pt idx="0">
                  <c:v>0.38444108761329304</c:v>
                </c:pt>
                <c:pt idx="1">
                  <c:v>0.23821752265861026</c:v>
                </c:pt>
                <c:pt idx="2">
                  <c:v>0.20589123867069486</c:v>
                </c:pt>
                <c:pt idx="3">
                  <c:v>0.14637462235649548</c:v>
                </c:pt>
                <c:pt idx="4">
                  <c:v>2.5075528700906343E-2</c:v>
                </c:pt>
              </c:numCache>
            </c:numRef>
          </c:val>
          <c:extLst>
            <c:ext xmlns:c16="http://schemas.microsoft.com/office/drawing/2014/chart" uri="{C3380CC4-5D6E-409C-BE32-E72D297353CC}">
              <c16:uniqueId val="{00000005-0F21-4D97-A593-BA6AF91A853A}"/>
            </c:ext>
          </c:extLst>
        </c:ser>
        <c:dLbls>
          <c:showLegendKey val="0"/>
          <c:showVal val="1"/>
          <c:showCatName val="0"/>
          <c:showSerName val="0"/>
          <c:showPercent val="0"/>
          <c:showBubbleSize val="0"/>
        </c:dLbls>
        <c:gapWidth val="50"/>
        <c:axId val="536416232"/>
        <c:axId val="536418856"/>
      </c:barChart>
      <c:catAx>
        <c:axId val="53641623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Cambria" panose="02040503050406030204" pitchFamily="18" charset="0"/>
                <a:ea typeface="Cambria" panose="02040503050406030204" pitchFamily="18" charset="0"/>
                <a:cs typeface="+mn-cs"/>
              </a:defRPr>
            </a:pPr>
            <a:endParaRPr lang="en-US"/>
          </a:p>
        </c:txPr>
        <c:crossAx val="536418856"/>
        <c:crosses val="autoZero"/>
        <c:auto val="1"/>
        <c:lblAlgn val="ctr"/>
        <c:lblOffset val="100"/>
        <c:noMultiLvlLbl val="0"/>
      </c:catAx>
      <c:valAx>
        <c:axId val="536418856"/>
        <c:scaling>
          <c:orientation val="minMax"/>
        </c:scaling>
        <c:delete val="1"/>
        <c:axPos val="t"/>
        <c:numFmt formatCode="0%" sourceLinked="1"/>
        <c:majorTickMark val="none"/>
        <c:minorTickMark val="none"/>
        <c:tickLblPos val="nextTo"/>
        <c:crossAx val="536416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effectLst/>
          </c:spPr>
          <c:dPt>
            <c:idx val="0"/>
            <c:bubble3D val="0"/>
            <c:spPr>
              <a:solidFill>
                <a:schemeClr val="accent1"/>
              </a:solidFill>
              <a:ln>
                <a:noFill/>
              </a:ln>
              <a:effectLst/>
            </c:spPr>
            <c:extLst>
              <c:ext xmlns:c16="http://schemas.microsoft.com/office/drawing/2014/chart" uri="{C3380CC4-5D6E-409C-BE32-E72D297353CC}">
                <c16:uniqueId val="{00000001-7DFA-4B51-92DC-61ACD5B2604E}"/>
              </c:ext>
            </c:extLst>
          </c:dPt>
          <c:dPt>
            <c:idx val="1"/>
            <c:bubble3D val="0"/>
            <c:explosion val="9"/>
            <c:spPr>
              <a:solidFill>
                <a:schemeClr val="accent1">
                  <a:lumMod val="60000"/>
                  <a:lumOff val="40000"/>
                </a:schemeClr>
              </a:solidFill>
              <a:ln>
                <a:noFill/>
              </a:ln>
              <a:effectLst/>
            </c:spPr>
            <c:extLst>
              <c:ext xmlns:c16="http://schemas.microsoft.com/office/drawing/2014/chart" uri="{C3380CC4-5D6E-409C-BE32-E72D297353CC}">
                <c16:uniqueId val="{00000003-7DFA-4B51-92DC-61ACD5B2604E}"/>
              </c:ext>
            </c:extLst>
          </c:dPt>
          <c:dPt>
            <c:idx val="2"/>
            <c:bubble3D val="0"/>
            <c:spPr>
              <a:solidFill>
                <a:schemeClr val="accent3"/>
              </a:solidFill>
              <a:ln>
                <a:noFill/>
              </a:ln>
              <a:effectLst/>
            </c:spPr>
            <c:extLst>
              <c:ext xmlns:c16="http://schemas.microsoft.com/office/drawing/2014/chart" uri="{C3380CC4-5D6E-409C-BE32-E72D297353CC}">
                <c16:uniqueId val="{00000005-7DFA-4B51-92DC-61ACD5B2604E}"/>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DFA-4B51-92DC-61ACD5B2604E}"/>
                </c:ext>
              </c:extLst>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DFA-4B51-92DC-61ACD5B2604E}"/>
                </c:ext>
              </c:extLst>
            </c:dLbl>
            <c:dLbl>
              <c:idx val="2"/>
              <c:layout>
                <c:manualLayout>
                  <c:x val="9.6808617672790906E-2"/>
                  <c:y val="-2.8877698618534481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fld id="{992AF539-6FC8-4950-A3F9-F4196A9F65FF}" type="CATEGORYNAME">
                      <a:rPr lang="en-US">
                        <a:solidFill>
                          <a:schemeClr val="accent1">
                            <a:lumMod val="75000"/>
                          </a:schemeClr>
                        </a:solidFill>
                      </a:rPr>
                      <a:pPr>
                        <a:defRPr sz="1600">
                          <a:solidFill>
                            <a:schemeClr val="bg1"/>
                          </a:solidFill>
                        </a:defRPr>
                      </a:pPr>
                      <a:t>[CATEGORY NAME]</a:t>
                    </a:fld>
                    <a:r>
                      <a:rPr lang="en-US" baseline="0" dirty="0">
                        <a:solidFill>
                          <a:schemeClr val="accent1">
                            <a:lumMod val="75000"/>
                          </a:schemeClr>
                        </a:solidFill>
                      </a:rPr>
                      <a:t>
</a:t>
                    </a:r>
                    <a:fld id="{404617A6-539B-4AAA-85E6-5644E450D2FE}" type="VALUE">
                      <a:rPr lang="en-US" baseline="0">
                        <a:solidFill>
                          <a:schemeClr val="accent1">
                            <a:lumMod val="75000"/>
                          </a:schemeClr>
                        </a:solidFill>
                      </a:rPr>
                      <a:pPr>
                        <a:defRPr sz="1600">
                          <a:solidFill>
                            <a:schemeClr val="bg1"/>
                          </a:solidFill>
                        </a:defRPr>
                      </a:pPr>
                      <a:t>[VALUE]</a:t>
                    </a:fld>
                    <a:endParaRPr lang="en-US" baseline="0" dirty="0">
                      <a:solidFill>
                        <a:schemeClr val="accent1">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FA-4B51-92DC-61ACD5B2604E}"/>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Other</c:v>
                </c:pt>
              </c:strCache>
            </c:strRef>
          </c:cat>
          <c:val>
            <c:numRef>
              <c:f>Sheet1!$B$2:$B$4</c:f>
              <c:numCache>
                <c:formatCode>0%</c:formatCode>
                <c:ptCount val="3"/>
                <c:pt idx="0">
                  <c:v>0.65557706266634408</c:v>
                </c:pt>
                <c:pt idx="1">
                  <c:v>0.34442293733365592</c:v>
                </c:pt>
                <c:pt idx="2">
                  <c:v>8.4684248729736272E-4</c:v>
                </c:pt>
              </c:numCache>
            </c:numRef>
          </c:val>
          <c:extLst>
            <c:ext xmlns:c16="http://schemas.microsoft.com/office/drawing/2014/chart" uri="{C3380CC4-5D6E-409C-BE32-E72D297353CC}">
              <c16:uniqueId val="{00000006-7DFA-4B51-92DC-61ACD5B2604E}"/>
            </c:ext>
          </c:extLst>
        </c:ser>
        <c:dLbls>
          <c:dLblPos val="bestFit"/>
          <c:showLegendKey val="0"/>
          <c:showVal val="0"/>
          <c:showCatName val="1"/>
          <c:showSerName val="0"/>
          <c:showPercent val="0"/>
          <c:showBubbleSize val="0"/>
          <c:showLeaderLines val="1"/>
        </c:dLbls>
        <c:firstSliceAng val="146"/>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Column1</c:v>
                </c:pt>
              </c:strCache>
            </c:strRef>
          </c:tx>
          <c:spPr>
            <a:ln>
              <a:noFill/>
            </a:ln>
          </c:spPr>
          <c:explosion val="7"/>
          <c:dPt>
            <c:idx val="0"/>
            <c:bubble3D val="0"/>
            <c:explosion val="0"/>
            <c:spPr>
              <a:solidFill>
                <a:schemeClr val="accent1"/>
              </a:solidFill>
              <a:ln w="19050">
                <a:noFill/>
              </a:ln>
              <a:effectLst/>
            </c:spPr>
            <c:extLst>
              <c:ext xmlns:c16="http://schemas.microsoft.com/office/drawing/2014/chart" uri="{C3380CC4-5D6E-409C-BE32-E72D297353CC}">
                <c16:uniqueId val="{00000001-65B3-4EDB-8A9E-E9B6D34E7094}"/>
              </c:ext>
            </c:extLst>
          </c:dPt>
          <c:dPt>
            <c:idx val="1"/>
            <c:bubble3D val="0"/>
            <c:explosion val="0"/>
            <c:spPr>
              <a:solidFill>
                <a:schemeClr val="accent2"/>
              </a:solidFill>
              <a:ln w="19050">
                <a:noFill/>
              </a:ln>
              <a:effectLst/>
            </c:spPr>
            <c:extLst>
              <c:ext xmlns:c16="http://schemas.microsoft.com/office/drawing/2014/chart" uri="{C3380CC4-5D6E-409C-BE32-E72D297353CC}">
                <c16:uniqueId val="{00000003-65B3-4EDB-8A9E-E9B6D34E7094}"/>
              </c:ext>
            </c:extLst>
          </c:dPt>
          <c:dPt>
            <c:idx val="2"/>
            <c:bubble3D val="0"/>
            <c:explosion val="0"/>
            <c:spPr>
              <a:solidFill>
                <a:schemeClr val="accent3"/>
              </a:solidFill>
              <a:ln w="19050">
                <a:noFill/>
              </a:ln>
              <a:effectLst/>
            </c:spPr>
            <c:extLst>
              <c:ext xmlns:c16="http://schemas.microsoft.com/office/drawing/2014/chart" uri="{C3380CC4-5D6E-409C-BE32-E72D297353CC}">
                <c16:uniqueId val="{00000005-65B3-4EDB-8A9E-E9B6D34E7094}"/>
              </c:ext>
            </c:extLst>
          </c:dPt>
          <c:dPt>
            <c:idx val="3"/>
            <c:bubble3D val="0"/>
            <c:explosion val="0"/>
            <c:spPr>
              <a:solidFill>
                <a:schemeClr val="accent4"/>
              </a:solidFill>
              <a:ln w="19050">
                <a:noFill/>
              </a:ln>
              <a:effectLst/>
            </c:spPr>
            <c:extLst>
              <c:ext xmlns:c16="http://schemas.microsoft.com/office/drawing/2014/chart" uri="{C3380CC4-5D6E-409C-BE32-E72D297353CC}">
                <c16:uniqueId val="{00000007-65B3-4EDB-8A9E-E9B6D34E7094}"/>
              </c:ext>
            </c:extLst>
          </c:dPt>
          <c:dPt>
            <c:idx val="4"/>
            <c:bubble3D val="0"/>
            <c:explosion val="0"/>
            <c:spPr>
              <a:solidFill>
                <a:schemeClr val="accent5"/>
              </a:solidFill>
              <a:ln w="19050">
                <a:noFill/>
              </a:ln>
              <a:effectLst/>
            </c:spPr>
            <c:extLst>
              <c:ext xmlns:c16="http://schemas.microsoft.com/office/drawing/2014/chart" uri="{C3380CC4-5D6E-409C-BE32-E72D297353CC}">
                <c16:uniqueId val="{00000009-65B3-4EDB-8A9E-E9B6D34E7094}"/>
              </c:ext>
            </c:extLst>
          </c:dPt>
          <c:dLbls>
            <c:dLbl>
              <c:idx val="0"/>
              <c:tx>
                <c:rich>
                  <a:bodyPr/>
                  <a:lstStyle/>
                  <a:p>
                    <a:fld id="{77418A97-6AF1-413E-A635-1D9E62CB758C}" type="CATEGORYNAME">
                      <a:rPr lang="en-US" b="0">
                        <a:ln cmpd="sng">
                          <a:noFill/>
                        </a:ln>
                        <a:solidFill>
                          <a:srgbClr val="1F497D"/>
                        </a:solidFill>
                      </a:rPr>
                      <a:pPr/>
                      <a:t>[CATEGORY NAME]</a:t>
                    </a:fld>
                    <a:r>
                      <a:rPr lang="en-US" b="0" dirty="0">
                        <a:ln cmpd="sng">
                          <a:noFill/>
                        </a:ln>
                        <a:solidFill>
                          <a:srgbClr val="1F497D"/>
                        </a:solidFill>
                      </a:rPr>
                      <a:t>
15%</a:t>
                    </a: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5B3-4EDB-8A9E-E9B6D34E7094}"/>
                </c:ext>
              </c:extLst>
            </c:dLbl>
            <c:dLbl>
              <c:idx val="3"/>
              <c:tx>
                <c:rich>
                  <a:bodyPr rot="0" spcFirstLastPara="1" vertOverflow="ellipsis" vert="horz" wrap="square" lIns="38100" tIns="19050" rIns="38100" bIns="19050" anchor="ctr" anchorCtr="1">
                    <a:noAutofit/>
                  </a:bodyPr>
                  <a:lstStyle/>
                  <a:p>
                    <a:pPr>
                      <a:defRPr sz="1197" b="0" i="0" u="none" strike="noStrike" kern="1200" baseline="0">
                        <a:ln cmpd="sng">
                          <a:noFill/>
                        </a:ln>
                        <a:solidFill>
                          <a:srgbClr val="1F497D"/>
                        </a:solidFill>
                        <a:latin typeface="+mn-lt"/>
                        <a:ea typeface="+mn-ea"/>
                        <a:cs typeface="+mn-cs"/>
                      </a:defRPr>
                    </a:pPr>
                    <a:fld id="{1D7C2FAC-D3E3-4F9C-B40D-87B3983A42C9}" type="CATEGORYNAME">
                      <a:rPr lang="en-US" b="0">
                        <a:ln cmpd="sng">
                          <a:noFill/>
                        </a:ln>
                        <a:solidFill>
                          <a:srgbClr val="1F497D"/>
                        </a:solidFill>
                      </a:rPr>
                      <a:pPr>
                        <a:defRPr>
                          <a:ln cmpd="sng">
                            <a:noFill/>
                          </a:ln>
                          <a:solidFill>
                            <a:srgbClr val="1F497D"/>
                          </a:solidFill>
                        </a:defRPr>
                      </a:pPr>
                      <a:t>[CATEGORY NAME]</a:t>
                    </a:fld>
                    <a:r>
                      <a:rPr lang="en-US" b="0" dirty="0">
                        <a:ln cmpd="sng">
                          <a:noFill/>
                        </a:ln>
                        <a:solidFill>
                          <a:srgbClr val="1F497D"/>
                        </a:solidFill>
                      </a:rPr>
                      <a:t>
</a:t>
                    </a:r>
                    <a:fld id="{8EC95CAE-1E3C-48ED-AB39-3E86D4356F47}" type="PERCENTAGE">
                      <a:rPr lang="en-US" b="0">
                        <a:ln cmpd="sng">
                          <a:noFill/>
                        </a:ln>
                        <a:solidFill>
                          <a:srgbClr val="1F497D"/>
                        </a:solidFill>
                      </a:rPr>
                      <a:pPr>
                        <a:defRPr>
                          <a:ln cmpd="sng">
                            <a:noFill/>
                          </a:ln>
                          <a:solidFill>
                            <a:srgbClr val="1F497D"/>
                          </a:solidFill>
                        </a:defRPr>
                      </a:pPr>
                      <a:t>[PERCENTAGE]</a:t>
                    </a:fld>
                    <a:endParaRPr lang="en-US" b="0" dirty="0">
                      <a:ln cmpd="sng">
                        <a:noFill/>
                      </a:ln>
                      <a:solidFill>
                        <a:srgbClr val="1F497D"/>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ln cmpd="sng">
                        <a:noFill/>
                      </a:ln>
                      <a:solidFill>
                        <a:srgbClr val="1F497D"/>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layout>
                    <c:manualLayout>
                      <c:w val="0.15155555555555553"/>
                      <c:h val="0.15450974428371766"/>
                    </c:manualLayout>
                  </c15:layout>
                  <c15:dlblFieldTable/>
                  <c15:showDataLabelsRange val="0"/>
                </c:ext>
                <c:ext xmlns:c16="http://schemas.microsoft.com/office/drawing/2014/chart" uri="{C3380CC4-5D6E-409C-BE32-E72D297353CC}">
                  <c16:uniqueId val="{00000007-65B3-4EDB-8A9E-E9B6D34E7094}"/>
                </c:ext>
              </c:extLst>
            </c:dLbl>
            <c:dLbl>
              <c:idx val="4"/>
              <c:tx>
                <c:rich>
                  <a:bodyPr/>
                  <a:lstStyle/>
                  <a:p>
                    <a:fld id="{933C82AA-72C0-4E83-ADEC-B231D03AFB12}" type="CATEGORYNAME">
                      <a:rPr lang="en-US">
                        <a:solidFill>
                          <a:schemeClr val="accent1">
                            <a:lumMod val="75000"/>
                          </a:schemeClr>
                        </a:solidFill>
                      </a:rPr>
                      <a:pPr/>
                      <a:t>[CATEGORY NAME]</a:t>
                    </a:fld>
                    <a:r>
                      <a:rPr lang="en-US" baseline="0" dirty="0">
                        <a:solidFill>
                          <a:schemeClr val="accent1">
                            <a:lumMod val="75000"/>
                          </a:schemeClr>
                        </a:solidFill>
                      </a:rPr>
                      <a:t>
</a:t>
                    </a:r>
                    <a:fld id="{333CD853-C0E4-4E91-80EE-16783C11BED8}" type="PERCENTAGE">
                      <a:rPr lang="en-US" baseline="0">
                        <a:solidFill>
                          <a:schemeClr val="accent1">
                            <a:lumMod val="75000"/>
                          </a:schemeClr>
                        </a:solidFill>
                      </a:rPr>
                      <a:pPr/>
                      <a:t>[PERCENTAGE]</a:t>
                    </a:fld>
                    <a:endParaRPr lang="en-US" baseline="0" dirty="0">
                      <a:solidFill>
                        <a:schemeClr val="accent1">
                          <a:lumMod val="75000"/>
                        </a:schemeClr>
                      </a:solidFill>
                    </a:endParaRPr>
                  </a:p>
                </c:rich>
              </c:tx>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5B3-4EDB-8A9E-E9B6D34E709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cmpd="sng">
                      <a:noFill/>
                    </a:ln>
                    <a:solidFill>
                      <a:srgbClr val="1F497D"/>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Sheet1!$A$2:$A$6</c:f>
              <c:strCache>
                <c:ptCount val="5"/>
                <c:pt idx="0">
                  <c:v>Disability:IN</c:v>
                </c:pt>
                <c:pt idx="1">
                  <c:v>NMSDC</c:v>
                </c:pt>
                <c:pt idx="2">
                  <c:v>NGLCC</c:v>
                </c:pt>
                <c:pt idx="3">
                  <c:v>SBA 8(a)</c:v>
                </c:pt>
                <c:pt idx="4">
                  <c:v>WBENC</c:v>
                </c:pt>
              </c:strCache>
            </c:strRef>
          </c:cat>
          <c:val>
            <c:numRef>
              <c:f>Sheet1!$B$2:$B$6</c:f>
              <c:numCache>
                <c:formatCode>General</c:formatCode>
                <c:ptCount val="5"/>
                <c:pt idx="0">
                  <c:v>292</c:v>
                </c:pt>
                <c:pt idx="1">
                  <c:v>478</c:v>
                </c:pt>
                <c:pt idx="2">
                  <c:v>822</c:v>
                </c:pt>
                <c:pt idx="3">
                  <c:v>29</c:v>
                </c:pt>
                <c:pt idx="4">
                  <c:v>335</c:v>
                </c:pt>
              </c:numCache>
            </c:numRef>
          </c:val>
          <c:extLst>
            <c:ext xmlns:c16="http://schemas.microsoft.com/office/drawing/2014/chart" uri="{C3380CC4-5D6E-409C-BE32-E72D297353CC}">
              <c16:uniqueId val="{0000000A-65B3-4EDB-8A9E-E9B6D34E7094}"/>
            </c:ext>
          </c:extLst>
        </c:ser>
        <c:dLbls>
          <c:dLblPos val="inEnd"/>
          <c:showLegendKey val="0"/>
          <c:showVal val="1"/>
          <c:showCatName val="0"/>
          <c:showSerName val="0"/>
          <c:showPercent val="0"/>
          <c:showBubbleSize val="0"/>
          <c:showLeaderLines val="0"/>
        </c:dLbls>
        <c:firstSliceAng val="188"/>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157091000399923"/>
          <c:y val="5.7549345371047035E-2"/>
          <c:w val="0.43514646096386317"/>
          <c:h val="0.88490130925790589"/>
        </c:manualLayout>
      </c:layout>
      <c:barChart>
        <c:barDir val="bar"/>
        <c:grouping val="clustered"/>
        <c:varyColors val="0"/>
        <c:ser>
          <c:idx val="0"/>
          <c:order val="0"/>
          <c:tx>
            <c:strRef>
              <c:f>Sheet1!$B$1</c:f>
              <c:strCache>
                <c:ptCount val="1"/>
                <c:pt idx="0">
                  <c:v>Column2</c:v>
                </c:pt>
              </c:strCache>
            </c:strRef>
          </c:tx>
          <c:spPr>
            <a:solidFill>
              <a:schemeClr val="accent1"/>
            </a:solidFill>
            <a:ln>
              <a:noFill/>
            </a:ln>
            <a:effectLst/>
          </c:spPr>
          <c:invertIfNegative val="0"/>
          <c:dLbls>
            <c:dLbl>
              <c:idx val="0"/>
              <c:layout>
                <c:manualLayout>
                  <c:x val="0"/>
                  <c:y val="-2.028160668496449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9F-4BF8-A740-3A8A1585AAB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 $1 Million</c:v>
                </c:pt>
                <c:pt idx="1">
                  <c:v>$1 Million &lt; $2.5 Million</c:v>
                </c:pt>
                <c:pt idx="2">
                  <c:v>$2.5 Million &lt; $5 Million</c:v>
                </c:pt>
                <c:pt idx="3">
                  <c:v>$5 Million &lt; $10 Million</c:v>
                </c:pt>
                <c:pt idx="4">
                  <c:v>$10 Million &amp; above</c:v>
                </c:pt>
              </c:strCache>
            </c:strRef>
          </c:cat>
          <c:val>
            <c:numRef>
              <c:f>Sheet1!$B$2:$B$6</c:f>
              <c:numCache>
                <c:formatCode>0%</c:formatCode>
                <c:ptCount val="5"/>
                <c:pt idx="0">
                  <c:v>0.55692796869267458</c:v>
                </c:pt>
                <c:pt idx="1">
                  <c:v>0.13440136969548735</c:v>
                </c:pt>
                <c:pt idx="2">
                  <c:v>9.416656475480005E-2</c:v>
                </c:pt>
                <c:pt idx="3">
                  <c:v>7.6189311483429126E-2</c:v>
                </c:pt>
                <c:pt idx="4">
                  <c:v>0.13831478537360889</c:v>
                </c:pt>
              </c:numCache>
            </c:numRef>
          </c:val>
          <c:extLst>
            <c:ext xmlns:c16="http://schemas.microsoft.com/office/drawing/2014/chart" uri="{C3380CC4-5D6E-409C-BE32-E72D297353CC}">
              <c16:uniqueId val="{00000001-2B9F-4BF8-A740-3A8A1585AAB1}"/>
            </c:ext>
          </c:extLst>
        </c:ser>
        <c:dLbls>
          <c:dLblPos val="outEnd"/>
          <c:showLegendKey val="0"/>
          <c:showVal val="1"/>
          <c:showCatName val="0"/>
          <c:showSerName val="0"/>
          <c:showPercent val="0"/>
          <c:showBubbleSize val="0"/>
        </c:dLbls>
        <c:gapWidth val="50"/>
        <c:axId val="479989416"/>
        <c:axId val="479993024"/>
      </c:barChart>
      <c:catAx>
        <c:axId val="479989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79993024"/>
        <c:crosses val="autoZero"/>
        <c:auto val="1"/>
        <c:lblAlgn val="ctr"/>
        <c:lblOffset val="100"/>
        <c:noMultiLvlLbl val="0"/>
      </c:catAx>
      <c:valAx>
        <c:axId val="479993024"/>
        <c:scaling>
          <c:orientation val="minMax"/>
        </c:scaling>
        <c:delete val="1"/>
        <c:axPos val="t"/>
        <c:numFmt formatCode="0%" sourceLinked="1"/>
        <c:majorTickMark val="none"/>
        <c:minorTickMark val="none"/>
        <c:tickLblPos val="nextTo"/>
        <c:crossAx val="479989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BB4ACE-AA6D-46FC-B03D-F85CC5385217}" type="doc">
      <dgm:prSet loTypeId="urn:microsoft.com/office/officeart/2005/8/layout/radial4" loCatId="relationship" qsTypeId="urn:microsoft.com/office/officeart/2005/8/quickstyle/simple1" qsCatId="simple" csTypeId="urn:microsoft.com/office/officeart/2005/8/colors/accent1_4" csCatId="accent1" phldr="1"/>
      <dgm:spPr/>
      <dgm:t>
        <a:bodyPr/>
        <a:lstStyle/>
        <a:p>
          <a:endParaRPr lang="en-US"/>
        </a:p>
      </dgm:t>
    </dgm:pt>
    <dgm:pt modelId="{BA5ECDCD-07D4-4D5E-9A04-5A4326F56E08}">
      <dgm:prSet phldrT="[Text]" custT="1"/>
      <dgm:spPr>
        <a:solidFill>
          <a:schemeClr val="accent2"/>
        </a:solidFill>
      </dgm:spPr>
      <dgm:t>
        <a:bodyPr/>
        <a:lstStyle/>
        <a:p>
          <a:r>
            <a:rPr lang="en-US" sz="1800" b="1" dirty="0">
              <a:latin typeface="Cambria" panose="02040503050406030204" pitchFamily="18" charset="0"/>
              <a:cs typeface="Calibri" pitchFamily="34" charset="0"/>
            </a:rPr>
            <a:t>Total Diverse Spend </a:t>
          </a:r>
        </a:p>
        <a:p>
          <a:r>
            <a:rPr lang="en-US" sz="1800" b="1" dirty="0">
              <a:latin typeface="Cambria" panose="02040503050406030204" pitchFamily="18" charset="0"/>
              <a:cs typeface="Calibri" pitchFamily="34" charset="0"/>
            </a:rPr>
            <a:t>$14.3 billion (30.6%)</a:t>
          </a:r>
          <a:endParaRPr lang="en-US" sz="1800" b="1" dirty="0">
            <a:latin typeface="Cambria" panose="02040503050406030204" pitchFamily="18" charset="0"/>
          </a:endParaRPr>
        </a:p>
      </dgm:t>
    </dgm:pt>
    <dgm:pt modelId="{F1CC7F9E-46B8-433B-976D-506AD7C88795}" type="parTrans" cxnId="{4EC8C34F-B297-44D9-A925-36396189AFAF}">
      <dgm:prSet/>
      <dgm:spPr/>
      <dgm:t>
        <a:bodyPr/>
        <a:lstStyle/>
        <a:p>
          <a:endParaRPr lang="en-US"/>
        </a:p>
      </dgm:t>
    </dgm:pt>
    <dgm:pt modelId="{26F2F59A-3C64-4408-A7C9-E0A772C5B57B}" type="sibTrans" cxnId="{4EC8C34F-B297-44D9-A925-36396189AFAF}">
      <dgm:prSet/>
      <dgm:spPr/>
      <dgm:t>
        <a:bodyPr/>
        <a:lstStyle/>
        <a:p>
          <a:endParaRPr lang="en-US"/>
        </a:p>
      </dgm:t>
    </dgm:pt>
    <dgm:pt modelId="{834E55BE-32EF-4ABF-9FFA-49ED4BBFBF6E}">
      <dgm:prSet phldrT="[Text]" custT="1"/>
      <dgm:spPr>
        <a:solidFill>
          <a:srgbClr val="FFC000"/>
        </a:solidFill>
      </dgm:spPr>
      <dgm:t>
        <a:bodyPr/>
        <a:lstStyle/>
        <a:p>
          <a:r>
            <a:rPr lang="en-US" sz="1500" b="1" dirty="0">
              <a:solidFill>
                <a:schemeClr val="tx1"/>
              </a:solidFill>
              <a:latin typeface="Cambria" panose="02040503050406030204" pitchFamily="18" charset="0"/>
            </a:rPr>
            <a:t>8(a) </a:t>
          </a:r>
        </a:p>
        <a:p>
          <a:r>
            <a:rPr lang="en-US" sz="1500" b="1" dirty="0">
              <a:solidFill>
                <a:schemeClr val="tx1"/>
              </a:solidFill>
              <a:latin typeface="Cambria" panose="02040503050406030204" pitchFamily="18" charset="0"/>
            </a:rPr>
            <a:t>$7.2 million (0.02%)</a:t>
          </a:r>
        </a:p>
      </dgm:t>
    </dgm:pt>
    <dgm:pt modelId="{4BC3F8A8-F614-4000-B3AC-9E68219C2879}" type="parTrans" cxnId="{34B0EF34-B72E-4C03-BF99-2DC7B601BBC2}">
      <dgm:prSet/>
      <dgm:spPr>
        <a:solidFill>
          <a:srgbClr val="FFC000"/>
        </a:solidFill>
      </dgm:spPr>
      <dgm:t>
        <a:bodyPr/>
        <a:lstStyle/>
        <a:p>
          <a:endParaRPr lang="en-US"/>
        </a:p>
      </dgm:t>
    </dgm:pt>
    <dgm:pt modelId="{E7327645-E169-47F8-910B-08F89567CB6B}" type="sibTrans" cxnId="{34B0EF34-B72E-4C03-BF99-2DC7B601BBC2}">
      <dgm:prSet/>
      <dgm:spPr/>
      <dgm:t>
        <a:bodyPr/>
        <a:lstStyle/>
        <a:p>
          <a:endParaRPr lang="en-US"/>
        </a:p>
      </dgm:t>
    </dgm:pt>
    <dgm:pt modelId="{E418BFF3-2019-403D-8303-E5782ABB6825}">
      <dgm:prSet phldrT="[Text]" custT="1"/>
      <dgm:spPr>
        <a:solidFill>
          <a:srgbClr val="92D050"/>
        </a:solidFill>
      </dgm:spPr>
      <dgm:t>
        <a:bodyPr/>
        <a:lstStyle/>
        <a:p>
          <a:r>
            <a:rPr lang="en-US" sz="1500" b="1" dirty="0">
              <a:solidFill>
                <a:schemeClr val="tx1"/>
              </a:solidFill>
              <a:latin typeface="Cambria" panose="02040503050406030204" pitchFamily="18" charset="0"/>
            </a:rPr>
            <a:t>MBE</a:t>
          </a:r>
        </a:p>
        <a:p>
          <a:r>
            <a:rPr lang="en-US" sz="1500" b="1" dirty="0">
              <a:solidFill>
                <a:schemeClr val="tx1"/>
              </a:solidFill>
              <a:latin typeface="Cambria" panose="02040503050406030204" pitchFamily="18" charset="0"/>
            </a:rPr>
            <a:t>$8.8 billion</a:t>
          </a:r>
        </a:p>
        <a:p>
          <a:r>
            <a:rPr lang="en-US" sz="1500" b="1" dirty="0">
              <a:solidFill>
                <a:schemeClr val="tx1"/>
              </a:solidFill>
              <a:latin typeface="Cambria" panose="02040503050406030204" pitchFamily="18" charset="0"/>
            </a:rPr>
            <a:t>(18.9%)</a:t>
          </a:r>
        </a:p>
      </dgm:t>
    </dgm:pt>
    <dgm:pt modelId="{70ACD9FE-F1E3-4B8A-894C-CB2E9C675523}" type="parTrans" cxnId="{2CECD69C-437D-48C2-9AAE-9DAD75433E2D}">
      <dgm:prSet/>
      <dgm:spPr>
        <a:solidFill>
          <a:srgbClr val="92D050"/>
        </a:solidFill>
      </dgm:spPr>
      <dgm:t>
        <a:bodyPr/>
        <a:lstStyle/>
        <a:p>
          <a:endParaRPr lang="en-US"/>
        </a:p>
      </dgm:t>
    </dgm:pt>
    <dgm:pt modelId="{285DFFD3-93CF-4FAA-8DAA-1A2887F8C534}" type="sibTrans" cxnId="{2CECD69C-437D-48C2-9AAE-9DAD75433E2D}">
      <dgm:prSet/>
      <dgm:spPr/>
      <dgm:t>
        <a:bodyPr/>
        <a:lstStyle/>
        <a:p>
          <a:endParaRPr lang="en-US"/>
        </a:p>
      </dgm:t>
    </dgm:pt>
    <dgm:pt modelId="{856114DD-6154-4B76-9D7C-40C92B651ECC}">
      <dgm:prSet phldrT="[Text]" custT="1"/>
      <dgm:spPr>
        <a:solidFill>
          <a:srgbClr val="FFFF00"/>
        </a:solidFill>
      </dgm:spPr>
      <dgm:t>
        <a:bodyPr/>
        <a:lstStyle/>
        <a:p>
          <a:r>
            <a:rPr lang="en-US" sz="1500" b="1" dirty="0">
              <a:solidFill>
                <a:schemeClr val="tx1"/>
              </a:solidFill>
              <a:latin typeface="Cambria" panose="02040503050406030204" pitchFamily="18" charset="0"/>
            </a:rPr>
            <a:t>DVBE</a:t>
          </a:r>
        </a:p>
        <a:p>
          <a:r>
            <a:rPr lang="en-US" sz="1500" b="1" dirty="0">
              <a:solidFill>
                <a:schemeClr val="tx1"/>
              </a:solidFill>
              <a:latin typeface="Cambria" panose="02040503050406030204" pitchFamily="18" charset="0"/>
            </a:rPr>
            <a:t> $851 million (1.8 %)</a:t>
          </a:r>
        </a:p>
      </dgm:t>
    </dgm:pt>
    <dgm:pt modelId="{8D364EEA-76EE-4688-8CCB-B210538401E8}" type="parTrans" cxnId="{4912EB97-10D6-4B82-BDC2-9D8C74309E58}">
      <dgm:prSet/>
      <dgm:spPr>
        <a:solidFill>
          <a:srgbClr val="FFFF00"/>
        </a:solidFill>
      </dgm:spPr>
      <dgm:t>
        <a:bodyPr/>
        <a:lstStyle/>
        <a:p>
          <a:endParaRPr lang="en-US"/>
        </a:p>
      </dgm:t>
    </dgm:pt>
    <dgm:pt modelId="{38F0E96B-159D-46B9-BE84-F2DAF8C991F5}" type="sibTrans" cxnId="{4912EB97-10D6-4B82-BDC2-9D8C74309E58}">
      <dgm:prSet/>
      <dgm:spPr/>
      <dgm:t>
        <a:bodyPr/>
        <a:lstStyle/>
        <a:p>
          <a:endParaRPr lang="en-US"/>
        </a:p>
      </dgm:t>
    </dgm:pt>
    <dgm:pt modelId="{E21E2DAD-FD45-42FA-971C-6C19E52D9D40}">
      <dgm:prSet phldrT="[Text]" custT="1"/>
      <dgm:spPr>
        <a:solidFill>
          <a:srgbClr val="002060"/>
        </a:solidFill>
      </dgm:spPr>
      <dgm:t>
        <a:bodyPr/>
        <a:lstStyle/>
        <a:p>
          <a:pPr>
            <a:spcAft>
              <a:spcPts val="882"/>
            </a:spcAft>
          </a:pPr>
          <a:r>
            <a:rPr lang="en-US" sz="1500" b="1" dirty="0">
              <a:latin typeface="Cambria" panose="02040503050406030204" pitchFamily="18" charset="0"/>
            </a:rPr>
            <a:t>LGBTBE </a:t>
          </a:r>
        </a:p>
        <a:p>
          <a:pPr>
            <a:spcAft>
              <a:spcPts val="882"/>
            </a:spcAft>
          </a:pPr>
          <a:r>
            <a:rPr lang="en-US" sz="1500" b="1" dirty="0">
              <a:latin typeface="Cambria" panose="02040503050406030204" pitchFamily="18" charset="0"/>
            </a:rPr>
            <a:t>$41 million (0.09%)</a:t>
          </a:r>
        </a:p>
      </dgm:t>
    </dgm:pt>
    <dgm:pt modelId="{3CD2988D-16D9-46A3-BD59-1362E12CABF9}" type="sibTrans" cxnId="{125AE48E-D9F3-47D5-98C0-F360DAD107BF}">
      <dgm:prSet/>
      <dgm:spPr/>
      <dgm:t>
        <a:bodyPr/>
        <a:lstStyle/>
        <a:p>
          <a:endParaRPr lang="en-US"/>
        </a:p>
      </dgm:t>
    </dgm:pt>
    <dgm:pt modelId="{0C82D913-899C-4EF8-A0A2-6DF9D9131127}" type="parTrans" cxnId="{125AE48E-D9F3-47D5-98C0-F360DAD107BF}">
      <dgm:prSet/>
      <dgm:spPr>
        <a:solidFill>
          <a:srgbClr val="002060"/>
        </a:solidFill>
      </dgm:spPr>
      <dgm:t>
        <a:bodyPr/>
        <a:lstStyle/>
        <a:p>
          <a:endParaRPr lang="en-US"/>
        </a:p>
      </dgm:t>
    </dgm:pt>
    <dgm:pt modelId="{32ECF938-94CF-4EF7-A15B-77662F659EFC}">
      <dgm:prSet custT="1"/>
      <dgm:spPr>
        <a:solidFill>
          <a:srgbClr val="FF0000"/>
        </a:solidFill>
      </dgm:spPr>
      <dgm:t>
        <a:bodyPr/>
        <a:lstStyle/>
        <a:p>
          <a:r>
            <a:rPr lang="en-US" sz="1500" b="1" dirty="0">
              <a:latin typeface="Cambria" panose="02040503050406030204" pitchFamily="18" charset="0"/>
            </a:rPr>
            <a:t>WBE</a:t>
          </a:r>
        </a:p>
        <a:p>
          <a:r>
            <a:rPr lang="en-US" sz="1500" b="1" dirty="0">
              <a:latin typeface="Cambria" panose="02040503050406030204" pitchFamily="18" charset="0"/>
            </a:rPr>
            <a:t>$4.6  billion (9.8 %)</a:t>
          </a:r>
        </a:p>
      </dgm:t>
    </dgm:pt>
    <dgm:pt modelId="{47BA711E-E78F-486A-9845-69042B10224C}" type="parTrans" cxnId="{15984DB7-CB5D-4A11-B9BF-92E8DC088264}">
      <dgm:prSet/>
      <dgm:spPr>
        <a:solidFill>
          <a:srgbClr val="FF0000"/>
        </a:solidFill>
      </dgm:spPr>
      <dgm:t>
        <a:bodyPr/>
        <a:lstStyle/>
        <a:p>
          <a:endParaRPr lang="en-US"/>
        </a:p>
      </dgm:t>
    </dgm:pt>
    <dgm:pt modelId="{C6EF7021-6299-46D0-8C45-DE9FA64E22F3}" type="sibTrans" cxnId="{15984DB7-CB5D-4A11-B9BF-92E8DC088264}">
      <dgm:prSet/>
      <dgm:spPr/>
      <dgm:t>
        <a:bodyPr/>
        <a:lstStyle/>
        <a:p>
          <a:endParaRPr lang="en-US"/>
        </a:p>
      </dgm:t>
    </dgm:pt>
    <dgm:pt modelId="{7593DD62-709E-4FB1-93A2-3FECCDAA857F}">
      <dgm:prSet custT="1"/>
      <dgm:spPr>
        <a:solidFill>
          <a:srgbClr val="CC99FF"/>
        </a:solidFill>
      </dgm:spPr>
      <dgm:t>
        <a:bodyPr/>
        <a:lstStyle/>
        <a:p>
          <a:r>
            <a:rPr lang="en-US" sz="1500" b="1" dirty="0">
              <a:solidFill>
                <a:schemeClr val="bg1"/>
              </a:solidFill>
              <a:latin typeface="Cambria" panose="02040503050406030204" pitchFamily="18" charset="0"/>
            </a:rPr>
            <a:t>PDBE</a:t>
          </a:r>
        </a:p>
        <a:p>
          <a:r>
            <a:rPr lang="en-US" sz="1500" b="1" dirty="0">
              <a:solidFill>
                <a:schemeClr val="bg1"/>
              </a:solidFill>
              <a:latin typeface="Cambria" panose="02040503050406030204" pitchFamily="18" charset="0"/>
            </a:rPr>
            <a:t>$8.7 million </a:t>
          </a:r>
        </a:p>
        <a:p>
          <a:r>
            <a:rPr lang="en-US" sz="1500" b="1" dirty="0">
              <a:solidFill>
                <a:schemeClr val="bg1"/>
              </a:solidFill>
              <a:latin typeface="Cambria" panose="02040503050406030204" pitchFamily="18" charset="0"/>
            </a:rPr>
            <a:t>(0.02%)</a:t>
          </a:r>
        </a:p>
      </dgm:t>
    </dgm:pt>
    <dgm:pt modelId="{C6C02E9F-E743-4603-A887-D4C4B7AE159C}" type="parTrans" cxnId="{6F389D08-F465-40C4-850B-D687CFD48495}">
      <dgm:prSet/>
      <dgm:spPr>
        <a:solidFill>
          <a:srgbClr val="CC99FF"/>
        </a:solidFill>
      </dgm:spPr>
      <dgm:t>
        <a:bodyPr/>
        <a:lstStyle/>
        <a:p>
          <a:endParaRPr lang="en-US"/>
        </a:p>
      </dgm:t>
    </dgm:pt>
    <dgm:pt modelId="{1D9A9720-6B85-4222-8060-E1314872A3B5}" type="sibTrans" cxnId="{6F389D08-F465-40C4-850B-D687CFD48495}">
      <dgm:prSet/>
      <dgm:spPr/>
      <dgm:t>
        <a:bodyPr/>
        <a:lstStyle/>
        <a:p>
          <a:endParaRPr lang="en-US"/>
        </a:p>
      </dgm:t>
    </dgm:pt>
    <dgm:pt modelId="{96D9D33E-2B0D-45A3-BDD4-7017C448C4BE}">
      <dgm:prSet/>
      <dgm:spPr/>
      <dgm:t>
        <a:bodyPr/>
        <a:lstStyle/>
        <a:p>
          <a:r>
            <a:rPr lang="en-US" b="1" dirty="0">
              <a:latin typeface="Cambria" panose="02040503050406030204" pitchFamily="18" charset="0"/>
              <a:ea typeface="Cambria" panose="02040503050406030204" pitchFamily="18" charset="0"/>
            </a:rPr>
            <a:t>Subcontracting</a:t>
          </a:r>
        </a:p>
        <a:p>
          <a:r>
            <a:rPr lang="en-US" b="1" dirty="0">
              <a:latin typeface="Cambria" panose="02040503050406030204" pitchFamily="18" charset="0"/>
              <a:ea typeface="Cambria" panose="02040503050406030204" pitchFamily="18" charset="0"/>
            </a:rPr>
            <a:t>$2.8 billion</a:t>
          </a:r>
        </a:p>
        <a:p>
          <a:r>
            <a:rPr lang="en-US" b="1" dirty="0">
              <a:latin typeface="Cambria" panose="02040503050406030204" pitchFamily="18" charset="0"/>
              <a:ea typeface="Cambria" panose="02040503050406030204" pitchFamily="18" charset="0"/>
            </a:rPr>
            <a:t>(6.1%)</a:t>
          </a:r>
        </a:p>
      </dgm:t>
    </dgm:pt>
    <dgm:pt modelId="{F48C2629-9BD8-47F6-8FD0-6796E722C3C9}" type="parTrans" cxnId="{DCCC30E9-600A-45F7-AE89-07015A6B22D8}">
      <dgm:prSet/>
      <dgm:spPr/>
      <dgm:t>
        <a:bodyPr/>
        <a:lstStyle/>
        <a:p>
          <a:endParaRPr lang="en-US"/>
        </a:p>
      </dgm:t>
    </dgm:pt>
    <dgm:pt modelId="{B4651757-947F-4455-9EC1-6F0D913FCABD}" type="sibTrans" cxnId="{DCCC30E9-600A-45F7-AE89-07015A6B22D8}">
      <dgm:prSet/>
      <dgm:spPr/>
      <dgm:t>
        <a:bodyPr/>
        <a:lstStyle/>
        <a:p>
          <a:endParaRPr lang="en-US"/>
        </a:p>
      </dgm:t>
    </dgm:pt>
    <dgm:pt modelId="{1EF1FE84-6059-40BC-88AA-78D1C738C6A4}" type="pres">
      <dgm:prSet presAssocID="{FBBB4ACE-AA6D-46FC-B03D-F85CC5385217}" presName="cycle" presStyleCnt="0">
        <dgm:presLayoutVars>
          <dgm:chMax val="1"/>
          <dgm:dir/>
          <dgm:animLvl val="ctr"/>
          <dgm:resizeHandles val="exact"/>
        </dgm:presLayoutVars>
      </dgm:prSet>
      <dgm:spPr/>
    </dgm:pt>
    <dgm:pt modelId="{31D45E5A-6E58-471A-AC95-85F70108DC8C}" type="pres">
      <dgm:prSet presAssocID="{BA5ECDCD-07D4-4D5E-9A04-5A4326F56E08}" presName="centerShape" presStyleLbl="node0" presStyleIdx="0" presStyleCnt="1"/>
      <dgm:spPr/>
    </dgm:pt>
    <dgm:pt modelId="{56EA2C91-0624-40E0-9709-DA0791EDBB23}" type="pres">
      <dgm:prSet presAssocID="{4BC3F8A8-F614-4000-B3AC-9E68219C2879}" presName="parTrans" presStyleLbl="bgSibTrans2D1" presStyleIdx="0" presStyleCnt="7"/>
      <dgm:spPr/>
    </dgm:pt>
    <dgm:pt modelId="{7900C23D-3B6A-4E89-BE9A-3A5FD2B51FC6}" type="pres">
      <dgm:prSet presAssocID="{834E55BE-32EF-4ABF-9FFA-49ED4BBFBF6E}" presName="node" presStyleLbl="node1" presStyleIdx="0" presStyleCnt="7">
        <dgm:presLayoutVars>
          <dgm:bulletEnabled val="1"/>
        </dgm:presLayoutVars>
      </dgm:prSet>
      <dgm:spPr/>
    </dgm:pt>
    <dgm:pt modelId="{87932BB6-0465-440B-A703-A55A6564C309}" type="pres">
      <dgm:prSet presAssocID="{0C82D913-899C-4EF8-A0A2-6DF9D9131127}" presName="parTrans" presStyleLbl="bgSibTrans2D1" presStyleIdx="1" presStyleCnt="7"/>
      <dgm:spPr/>
    </dgm:pt>
    <dgm:pt modelId="{CD4DDD4B-2B47-4F4E-B72E-183FFC871683}" type="pres">
      <dgm:prSet presAssocID="{E21E2DAD-FD45-42FA-971C-6C19E52D9D40}" presName="node" presStyleLbl="node1" presStyleIdx="1" presStyleCnt="7">
        <dgm:presLayoutVars>
          <dgm:bulletEnabled val="1"/>
        </dgm:presLayoutVars>
      </dgm:prSet>
      <dgm:spPr/>
    </dgm:pt>
    <dgm:pt modelId="{E24E4984-06C1-4BDF-9232-60F52A6EADAF}" type="pres">
      <dgm:prSet presAssocID="{70ACD9FE-F1E3-4B8A-894C-CB2E9C675523}" presName="parTrans" presStyleLbl="bgSibTrans2D1" presStyleIdx="2" presStyleCnt="7" custLinFactNeighborX="0" custLinFactNeighborY="8052"/>
      <dgm:spPr/>
    </dgm:pt>
    <dgm:pt modelId="{AF5726DA-C0D1-4C44-9575-F9B335A84A64}" type="pres">
      <dgm:prSet presAssocID="{E418BFF3-2019-403D-8303-E5782ABB6825}" presName="node" presStyleLbl="node1" presStyleIdx="2" presStyleCnt="7">
        <dgm:presLayoutVars>
          <dgm:bulletEnabled val="1"/>
        </dgm:presLayoutVars>
      </dgm:prSet>
      <dgm:spPr/>
    </dgm:pt>
    <dgm:pt modelId="{F61EC722-0562-4FC4-AC2B-D7C3DC29C302}" type="pres">
      <dgm:prSet presAssocID="{47BA711E-E78F-486A-9845-69042B10224C}" presName="parTrans" presStyleLbl="bgSibTrans2D1" presStyleIdx="3" presStyleCnt="7"/>
      <dgm:spPr/>
    </dgm:pt>
    <dgm:pt modelId="{606EEF13-667A-456B-AAD0-44E6C0D47E52}" type="pres">
      <dgm:prSet presAssocID="{32ECF938-94CF-4EF7-A15B-77662F659EFC}" presName="node" presStyleLbl="node1" presStyleIdx="3" presStyleCnt="7" custRadScaleRad="100471" custRadScaleInc="2626">
        <dgm:presLayoutVars>
          <dgm:bulletEnabled val="1"/>
        </dgm:presLayoutVars>
      </dgm:prSet>
      <dgm:spPr/>
    </dgm:pt>
    <dgm:pt modelId="{CAB58F3B-D935-4528-9B04-79CD12E4DF68}" type="pres">
      <dgm:prSet presAssocID="{8D364EEA-76EE-4688-8CCB-B210538401E8}" presName="parTrans" presStyleLbl="bgSibTrans2D1" presStyleIdx="4" presStyleCnt="7" custLinFactNeighborX="3024" custLinFactNeighborY="3333"/>
      <dgm:spPr/>
    </dgm:pt>
    <dgm:pt modelId="{872D574B-2773-42C0-ACCE-3FD0F6E93BF6}" type="pres">
      <dgm:prSet presAssocID="{856114DD-6154-4B76-9D7C-40C92B651ECC}" presName="node" presStyleLbl="node1" presStyleIdx="4" presStyleCnt="7">
        <dgm:presLayoutVars>
          <dgm:bulletEnabled val="1"/>
        </dgm:presLayoutVars>
      </dgm:prSet>
      <dgm:spPr/>
    </dgm:pt>
    <dgm:pt modelId="{9ACDF209-AF86-4BF5-B914-94E43D7232D4}" type="pres">
      <dgm:prSet presAssocID="{C6C02E9F-E743-4603-A887-D4C4B7AE159C}" presName="parTrans" presStyleLbl="bgSibTrans2D1" presStyleIdx="5" presStyleCnt="7" custLinFactNeighborX="221" custLinFactNeighborY="11177"/>
      <dgm:spPr/>
    </dgm:pt>
    <dgm:pt modelId="{9A752AD4-FDF6-44E3-9EFD-065759E9BBD0}" type="pres">
      <dgm:prSet presAssocID="{7593DD62-709E-4FB1-93A2-3FECCDAA857F}" presName="node" presStyleLbl="node1" presStyleIdx="5" presStyleCnt="7" custScaleX="118792" custScaleY="96223">
        <dgm:presLayoutVars>
          <dgm:bulletEnabled val="1"/>
        </dgm:presLayoutVars>
      </dgm:prSet>
      <dgm:spPr/>
    </dgm:pt>
    <dgm:pt modelId="{99E16A7C-69AF-47AC-878D-0F031A319293}" type="pres">
      <dgm:prSet presAssocID="{F48C2629-9BD8-47F6-8FD0-6796E722C3C9}" presName="parTrans" presStyleLbl="bgSibTrans2D1" presStyleIdx="6" presStyleCnt="7"/>
      <dgm:spPr/>
    </dgm:pt>
    <dgm:pt modelId="{132B6832-F853-4567-8A4E-ABECBAB35783}" type="pres">
      <dgm:prSet presAssocID="{96D9D33E-2B0D-45A3-BDD4-7017C448C4BE}" presName="node" presStyleLbl="node1" presStyleIdx="6" presStyleCnt="7" custScaleX="112344" custScaleY="108388" custRadScaleRad="99076">
        <dgm:presLayoutVars>
          <dgm:bulletEnabled val="1"/>
        </dgm:presLayoutVars>
      </dgm:prSet>
      <dgm:spPr/>
    </dgm:pt>
  </dgm:ptLst>
  <dgm:cxnLst>
    <dgm:cxn modelId="{66066500-A112-46B1-9C7B-1CB03D6E718C}" type="presOf" srcId="{7593DD62-709E-4FB1-93A2-3FECCDAA857F}" destId="{9A752AD4-FDF6-44E3-9EFD-065759E9BBD0}" srcOrd="0" destOrd="0" presId="urn:microsoft.com/office/officeart/2005/8/layout/radial4"/>
    <dgm:cxn modelId="{6F389D08-F465-40C4-850B-D687CFD48495}" srcId="{BA5ECDCD-07D4-4D5E-9A04-5A4326F56E08}" destId="{7593DD62-709E-4FB1-93A2-3FECCDAA857F}" srcOrd="5" destOrd="0" parTransId="{C6C02E9F-E743-4603-A887-D4C4B7AE159C}" sibTransId="{1D9A9720-6B85-4222-8060-E1314872A3B5}"/>
    <dgm:cxn modelId="{2412CD0D-8168-4FFC-8371-5B0FD4693724}" type="presOf" srcId="{96D9D33E-2B0D-45A3-BDD4-7017C448C4BE}" destId="{132B6832-F853-4567-8A4E-ABECBAB35783}" srcOrd="0" destOrd="0" presId="urn:microsoft.com/office/officeart/2005/8/layout/radial4"/>
    <dgm:cxn modelId="{3E0A251A-7943-4704-9340-C51D6AEE6696}" type="presOf" srcId="{E21E2DAD-FD45-42FA-971C-6C19E52D9D40}" destId="{CD4DDD4B-2B47-4F4E-B72E-183FFC871683}" srcOrd="0" destOrd="0" presId="urn:microsoft.com/office/officeart/2005/8/layout/radial4"/>
    <dgm:cxn modelId="{34B0EF34-B72E-4C03-BF99-2DC7B601BBC2}" srcId="{BA5ECDCD-07D4-4D5E-9A04-5A4326F56E08}" destId="{834E55BE-32EF-4ABF-9FFA-49ED4BBFBF6E}" srcOrd="0" destOrd="0" parTransId="{4BC3F8A8-F614-4000-B3AC-9E68219C2879}" sibTransId="{E7327645-E169-47F8-910B-08F89567CB6B}"/>
    <dgm:cxn modelId="{75DC803A-083E-4BE9-BDEB-19807BAA2A26}" type="presOf" srcId="{8D364EEA-76EE-4688-8CCB-B210538401E8}" destId="{CAB58F3B-D935-4528-9B04-79CD12E4DF68}" srcOrd="0" destOrd="0" presId="urn:microsoft.com/office/officeart/2005/8/layout/radial4"/>
    <dgm:cxn modelId="{DE42E740-85DD-4F04-8431-8A58D67F0776}" type="presOf" srcId="{4BC3F8A8-F614-4000-B3AC-9E68219C2879}" destId="{56EA2C91-0624-40E0-9709-DA0791EDBB23}" srcOrd="0" destOrd="0" presId="urn:microsoft.com/office/officeart/2005/8/layout/radial4"/>
    <dgm:cxn modelId="{61066D45-E35E-4DA6-BAAC-922817B0E6A5}" type="presOf" srcId="{47BA711E-E78F-486A-9845-69042B10224C}" destId="{F61EC722-0562-4FC4-AC2B-D7C3DC29C302}" srcOrd="0" destOrd="0" presId="urn:microsoft.com/office/officeart/2005/8/layout/radial4"/>
    <dgm:cxn modelId="{DAEBEE4A-5555-4474-B750-39D2D36A1842}" type="presOf" srcId="{70ACD9FE-F1E3-4B8A-894C-CB2E9C675523}" destId="{E24E4984-06C1-4BDF-9232-60F52A6EADAF}" srcOrd="0" destOrd="0" presId="urn:microsoft.com/office/officeart/2005/8/layout/radial4"/>
    <dgm:cxn modelId="{4EC8C34F-B297-44D9-A925-36396189AFAF}" srcId="{FBBB4ACE-AA6D-46FC-B03D-F85CC5385217}" destId="{BA5ECDCD-07D4-4D5E-9A04-5A4326F56E08}" srcOrd="0" destOrd="0" parTransId="{F1CC7F9E-46B8-433B-976D-506AD7C88795}" sibTransId="{26F2F59A-3C64-4408-A7C9-E0A772C5B57B}"/>
    <dgm:cxn modelId="{68929272-5EF2-4ED0-BACD-CC4002D8F3F6}" type="presOf" srcId="{856114DD-6154-4B76-9D7C-40C92B651ECC}" destId="{872D574B-2773-42C0-ACCE-3FD0F6E93BF6}" srcOrd="0" destOrd="0" presId="urn:microsoft.com/office/officeart/2005/8/layout/radial4"/>
    <dgm:cxn modelId="{18235A75-5A92-4821-BA37-B429AB8FC0F8}" type="presOf" srcId="{0C82D913-899C-4EF8-A0A2-6DF9D9131127}" destId="{87932BB6-0465-440B-A703-A55A6564C309}" srcOrd="0" destOrd="0" presId="urn:microsoft.com/office/officeart/2005/8/layout/radial4"/>
    <dgm:cxn modelId="{7EF7178C-064C-4778-9AB3-4F5B87A4E6A2}" type="presOf" srcId="{F48C2629-9BD8-47F6-8FD0-6796E722C3C9}" destId="{99E16A7C-69AF-47AC-878D-0F031A319293}" srcOrd="0" destOrd="0" presId="urn:microsoft.com/office/officeart/2005/8/layout/radial4"/>
    <dgm:cxn modelId="{EBA7418D-9DCB-4A10-8C94-C60F25DC6815}" type="presOf" srcId="{C6C02E9F-E743-4603-A887-D4C4B7AE159C}" destId="{9ACDF209-AF86-4BF5-B914-94E43D7232D4}" srcOrd="0" destOrd="0" presId="urn:microsoft.com/office/officeart/2005/8/layout/radial4"/>
    <dgm:cxn modelId="{125AE48E-D9F3-47D5-98C0-F360DAD107BF}" srcId="{BA5ECDCD-07D4-4D5E-9A04-5A4326F56E08}" destId="{E21E2DAD-FD45-42FA-971C-6C19E52D9D40}" srcOrd="1" destOrd="0" parTransId="{0C82D913-899C-4EF8-A0A2-6DF9D9131127}" sibTransId="{3CD2988D-16D9-46A3-BD59-1362E12CABF9}"/>
    <dgm:cxn modelId="{4912EB97-10D6-4B82-BDC2-9D8C74309E58}" srcId="{BA5ECDCD-07D4-4D5E-9A04-5A4326F56E08}" destId="{856114DD-6154-4B76-9D7C-40C92B651ECC}" srcOrd="4" destOrd="0" parTransId="{8D364EEA-76EE-4688-8CCB-B210538401E8}" sibTransId="{38F0E96B-159D-46B9-BE84-F2DAF8C991F5}"/>
    <dgm:cxn modelId="{2CECD69C-437D-48C2-9AAE-9DAD75433E2D}" srcId="{BA5ECDCD-07D4-4D5E-9A04-5A4326F56E08}" destId="{E418BFF3-2019-403D-8303-E5782ABB6825}" srcOrd="2" destOrd="0" parTransId="{70ACD9FE-F1E3-4B8A-894C-CB2E9C675523}" sibTransId="{285DFFD3-93CF-4FAA-8DAA-1A2887F8C534}"/>
    <dgm:cxn modelId="{15C417B7-1954-4DFB-88F3-066A8837A26B}" type="presOf" srcId="{FBBB4ACE-AA6D-46FC-B03D-F85CC5385217}" destId="{1EF1FE84-6059-40BC-88AA-78D1C738C6A4}" srcOrd="0" destOrd="0" presId="urn:microsoft.com/office/officeart/2005/8/layout/radial4"/>
    <dgm:cxn modelId="{15984DB7-CB5D-4A11-B9BF-92E8DC088264}" srcId="{BA5ECDCD-07D4-4D5E-9A04-5A4326F56E08}" destId="{32ECF938-94CF-4EF7-A15B-77662F659EFC}" srcOrd="3" destOrd="0" parTransId="{47BA711E-E78F-486A-9845-69042B10224C}" sibTransId="{C6EF7021-6299-46D0-8C45-DE9FA64E22F3}"/>
    <dgm:cxn modelId="{2822A3C1-0853-4EAA-AF07-54B762D92B02}" type="presOf" srcId="{E418BFF3-2019-403D-8303-E5782ABB6825}" destId="{AF5726DA-C0D1-4C44-9575-F9B335A84A64}" srcOrd="0" destOrd="0" presId="urn:microsoft.com/office/officeart/2005/8/layout/radial4"/>
    <dgm:cxn modelId="{4B1896DE-7C38-42BA-9D51-39C466DB9F30}" type="presOf" srcId="{834E55BE-32EF-4ABF-9FFA-49ED4BBFBF6E}" destId="{7900C23D-3B6A-4E89-BE9A-3A5FD2B51FC6}" srcOrd="0" destOrd="0" presId="urn:microsoft.com/office/officeart/2005/8/layout/radial4"/>
    <dgm:cxn modelId="{DCCC30E9-600A-45F7-AE89-07015A6B22D8}" srcId="{BA5ECDCD-07D4-4D5E-9A04-5A4326F56E08}" destId="{96D9D33E-2B0D-45A3-BDD4-7017C448C4BE}" srcOrd="6" destOrd="0" parTransId="{F48C2629-9BD8-47F6-8FD0-6796E722C3C9}" sibTransId="{B4651757-947F-4455-9EC1-6F0D913FCABD}"/>
    <dgm:cxn modelId="{8D5B94FB-21CC-4686-98CB-B4077CB07618}" type="presOf" srcId="{32ECF938-94CF-4EF7-A15B-77662F659EFC}" destId="{606EEF13-667A-456B-AAD0-44E6C0D47E52}" srcOrd="0" destOrd="0" presId="urn:microsoft.com/office/officeart/2005/8/layout/radial4"/>
    <dgm:cxn modelId="{3A9A89FF-1D1B-4B4C-BC85-729B97EED450}" type="presOf" srcId="{BA5ECDCD-07D4-4D5E-9A04-5A4326F56E08}" destId="{31D45E5A-6E58-471A-AC95-85F70108DC8C}" srcOrd="0" destOrd="0" presId="urn:microsoft.com/office/officeart/2005/8/layout/radial4"/>
    <dgm:cxn modelId="{B5C65BDB-7C75-4B32-9F39-0CA325189DE9}" type="presParOf" srcId="{1EF1FE84-6059-40BC-88AA-78D1C738C6A4}" destId="{31D45E5A-6E58-471A-AC95-85F70108DC8C}" srcOrd="0" destOrd="0" presId="urn:microsoft.com/office/officeart/2005/8/layout/radial4"/>
    <dgm:cxn modelId="{A3979A01-0368-42F8-A43A-71510E16F7AA}" type="presParOf" srcId="{1EF1FE84-6059-40BC-88AA-78D1C738C6A4}" destId="{56EA2C91-0624-40E0-9709-DA0791EDBB23}" srcOrd="1" destOrd="0" presId="urn:microsoft.com/office/officeart/2005/8/layout/radial4"/>
    <dgm:cxn modelId="{1193FFCE-341E-487D-88E4-580820CD936D}" type="presParOf" srcId="{1EF1FE84-6059-40BC-88AA-78D1C738C6A4}" destId="{7900C23D-3B6A-4E89-BE9A-3A5FD2B51FC6}" srcOrd="2" destOrd="0" presId="urn:microsoft.com/office/officeart/2005/8/layout/radial4"/>
    <dgm:cxn modelId="{55D7035E-EEB9-4F63-B9E8-8D8B550415B8}" type="presParOf" srcId="{1EF1FE84-6059-40BC-88AA-78D1C738C6A4}" destId="{87932BB6-0465-440B-A703-A55A6564C309}" srcOrd="3" destOrd="0" presId="urn:microsoft.com/office/officeart/2005/8/layout/radial4"/>
    <dgm:cxn modelId="{94A6D3A3-5B1E-47F6-8041-544F5874993D}" type="presParOf" srcId="{1EF1FE84-6059-40BC-88AA-78D1C738C6A4}" destId="{CD4DDD4B-2B47-4F4E-B72E-183FFC871683}" srcOrd="4" destOrd="0" presId="urn:microsoft.com/office/officeart/2005/8/layout/radial4"/>
    <dgm:cxn modelId="{BD120AEC-4E73-492A-B0AB-E35BF29EE8E0}" type="presParOf" srcId="{1EF1FE84-6059-40BC-88AA-78D1C738C6A4}" destId="{E24E4984-06C1-4BDF-9232-60F52A6EADAF}" srcOrd="5" destOrd="0" presId="urn:microsoft.com/office/officeart/2005/8/layout/radial4"/>
    <dgm:cxn modelId="{C2F5CB61-C6D1-4EDF-81BA-52E3485B9467}" type="presParOf" srcId="{1EF1FE84-6059-40BC-88AA-78D1C738C6A4}" destId="{AF5726DA-C0D1-4C44-9575-F9B335A84A64}" srcOrd="6" destOrd="0" presId="urn:microsoft.com/office/officeart/2005/8/layout/radial4"/>
    <dgm:cxn modelId="{D3305376-3F0C-4228-8700-8A17B01DF84D}" type="presParOf" srcId="{1EF1FE84-6059-40BC-88AA-78D1C738C6A4}" destId="{F61EC722-0562-4FC4-AC2B-D7C3DC29C302}" srcOrd="7" destOrd="0" presId="urn:microsoft.com/office/officeart/2005/8/layout/radial4"/>
    <dgm:cxn modelId="{F0509489-D8AC-4ECD-B487-5C89D7677B8A}" type="presParOf" srcId="{1EF1FE84-6059-40BC-88AA-78D1C738C6A4}" destId="{606EEF13-667A-456B-AAD0-44E6C0D47E52}" srcOrd="8" destOrd="0" presId="urn:microsoft.com/office/officeart/2005/8/layout/radial4"/>
    <dgm:cxn modelId="{03DCB4FC-F8E2-4DA9-9D79-97B4A9DA1BEF}" type="presParOf" srcId="{1EF1FE84-6059-40BC-88AA-78D1C738C6A4}" destId="{CAB58F3B-D935-4528-9B04-79CD12E4DF68}" srcOrd="9" destOrd="0" presId="urn:microsoft.com/office/officeart/2005/8/layout/radial4"/>
    <dgm:cxn modelId="{075A23CF-F8AC-4B64-90F8-27D5792D1738}" type="presParOf" srcId="{1EF1FE84-6059-40BC-88AA-78D1C738C6A4}" destId="{872D574B-2773-42C0-ACCE-3FD0F6E93BF6}" srcOrd="10" destOrd="0" presId="urn:microsoft.com/office/officeart/2005/8/layout/radial4"/>
    <dgm:cxn modelId="{BEF18439-51ED-4659-8081-91475CDCF965}" type="presParOf" srcId="{1EF1FE84-6059-40BC-88AA-78D1C738C6A4}" destId="{9ACDF209-AF86-4BF5-B914-94E43D7232D4}" srcOrd="11" destOrd="0" presId="urn:microsoft.com/office/officeart/2005/8/layout/radial4"/>
    <dgm:cxn modelId="{35FE9874-D594-4396-84D9-C64701750BE6}" type="presParOf" srcId="{1EF1FE84-6059-40BC-88AA-78D1C738C6A4}" destId="{9A752AD4-FDF6-44E3-9EFD-065759E9BBD0}" srcOrd="12" destOrd="0" presId="urn:microsoft.com/office/officeart/2005/8/layout/radial4"/>
    <dgm:cxn modelId="{F6914F31-B544-408D-ABEC-4EFE1D4797A6}" type="presParOf" srcId="{1EF1FE84-6059-40BC-88AA-78D1C738C6A4}" destId="{99E16A7C-69AF-47AC-878D-0F031A319293}" srcOrd="13" destOrd="0" presId="urn:microsoft.com/office/officeart/2005/8/layout/radial4"/>
    <dgm:cxn modelId="{F1802105-800E-4A39-9018-5D5C1D1D134E}" type="presParOf" srcId="{1EF1FE84-6059-40BC-88AA-78D1C738C6A4}" destId="{132B6832-F853-4567-8A4E-ABECBAB35783}" srcOrd="1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45E5A-6E58-471A-AC95-85F70108DC8C}">
      <dsp:nvSpPr>
        <dsp:cNvPr id="0" name=""/>
        <dsp:cNvSpPr/>
      </dsp:nvSpPr>
      <dsp:spPr>
        <a:xfrm>
          <a:off x="4452950" y="2896712"/>
          <a:ext cx="1999840" cy="1999840"/>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mbria" panose="02040503050406030204" pitchFamily="18" charset="0"/>
              <a:cs typeface="Calibri" pitchFamily="34" charset="0"/>
            </a:rPr>
            <a:t>Total Diverse Spend </a:t>
          </a:r>
        </a:p>
        <a:p>
          <a:pPr marL="0" lvl="0" indent="0" algn="ctr" defTabSz="800100">
            <a:lnSpc>
              <a:spcPct val="90000"/>
            </a:lnSpc>
            <a:spcBef>
              <a:spcPct val="0"/>
            </a:spcBef>
            <a:spcAft>
              <a:spcPct val="35000"/>
            </a:spcAft>
            <a:buNone/>
          </a:pPr>
          <a:r>
            <a:rPr lang="en-US" sz="1800" b="1" kern="1200" dirty="0">
              <a:latin typeface="Cambria" panose="02040503050406030204" pitchFamily="18" charset="0"/>
              <a:cs typeface="Calibri" pitchFamily="34" charset="0"/>
            </a:rPr>
            <a:t>$14.3 billion (30.6%)</a:t>
          </a:r>
          <a:endParaRPr lang="en-US" sz="1800" b="1" kern="1200" dirty="0">
            <a:latin typeface="Cambria" panose="02040503050406030204" pitchFamily="18" charset="0"/>
          </a:endParaRPr>
        </a:p>
      </dsp:txBody>
      <dsp:txXfrm>
        <a:off x="4745820" y="3189582"/>
        <a:ext cx="1414100" cy="1414100"/>
      </dsp:txXfrm>
    </dsp:sp>
    <dsp:sp modelId="{56EA2C91-0624-40E0-9709-DA0791EDBB23}">
      <dsp:nvSpPr>
        <dsp:cNvPr id="0" name=""/>
        <dsp:cNvSpPr/>
      </dsp:nvSpPr>
      <dsp:spPr>
        <a:xfrm rot="10800000">
          <a:off x="2116444" y="3611654"/>
          <a:ext cx="2207998" cy="569954"/>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7900C23D-3B6A-4E89-BE9A-3A5FD2B51FC6}">
      <dsp:nvSpPr>
        <dsp:cNvPr id="0" name=""/>
        <dsp:cNvSpPr/>
      </dsp:nvSpPr>
      <dsp:spPr>
        <a:xfrm>
          <a:off x="1416500" y="3336676"/>
          <a:ext cx="1399888" cy="111991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8(a) </a:t>
          </a:r>
        </a:p>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$7.2 million (0.02%)</a:t>
          </a:r>
        </a:p>
      </dsp:txBody>
      <dsp:txXfrm>
        <a:off x="1449301" y="3369477"/>
        <a:ext cx="1334286" cy="1054308"/>
      </dsp:txXfrm>
    </dsp:sp>
    <dsp:sp modelId="{87932BB6-0465-440B-A703-A55A6564C309}">
      <dsp:nvSpPr>
        <dsp:cNvPr id="0" name=""/>
        <dsp:cNvSpPr/>
      </dsp:nvSpPr>
      <dsp:spPr>
        <a:xfrm rot="12600000">
          <a:off x="2415532" y="2495441"/>
          <a:ext cx="2207998" cy="569954"/>
        </a:xfrm>
        <a:prstGeom prst="leftArrow">
          <a:avLst>
            <a:gd name="adj1" fmla="val 60000"/>
            <a:gd name="adj2" fmla="val 50000"/>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CD4DDD4B-2B47-4F4E-B72E-183FFC871683}">
      <dsp:nvSpPr>
        <dsp:cNvPr id="0" name=""/>
        <dsp:cNvSpPr/>
      </dsp:nvSpPr>
      <dsp:spPr>
        <a:xfrm>
          <a:off x="1863496" y="1668463"/>
          <a:ext cx="1399888" cy="1119910"/>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ts val="882"/>
            </a:spcAft>
            <a:buNone/>
          </a:pPr>
          <a:r>
            <a:rPr lang="en-US" sz="1500" b="1" kern="1200" dirty="0">
              <a:latin typeface="Cambria" panose="02040503050406030204" pitchFamily="18" charset="0"/>
            </a:rPr>
            <a:t>LGBTBE </a:t>
          </a:r>
        </a:p>
        <a:p>
          <a:pPr marL="0" lvl="0" indent="0" algn="ctr" defTabSz="666750">
            <a:lnSpc>
              <a:spcPct val="90000"/>
            </a:lnSpc>
            <a:spcBef>
              <a:spcPct val="0"/>
            </a:spcBef>
            <a:spcAft>
              <a:spcPts val="882"/>
            </a:spcAft>
            <a:buNone/>
          </a:pPr>
          <a:r>
            <a:rPr lang="en-US" sz="1500" b="1" kern="1200" dirty="0">
              <a:latin typeface="Cambria" panose="02040503050406030204" pitchFamily="18" charset="0"/>
            </a:rPr>
            <a:t>$41 million (0.09%)</a:t>
          </a:r>
        </a:p>
      </dsp:txBody>
      <dsp:txXfrm>
        <a:off x="1896297" y="1701264"/>
        <a:ext cx="1334286" cy="1054308"/>
      </dsp:txXfrm>
    </dsp:sp>
    <dsp:sp modelId="{E24E4984-06C1-4BDF-9232-60F52A6EADAF}">
      <dsp:nvSpPr>
        <dsp:cNvPr id="0" name=""/>
        <dsp:cNvSpPr/>
      </dsp:nvSpPr>
      <dsp:spPr>
        <a:xfrm rot="14400000">
          <a:off x="3232657" y="1724208"/>
          <a:ext cx="2207998" cy="569954"/>
        </a:xfrm>
        <a:prstGeom prst="lef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AF5726DA-C0D1-4C44-9575-F9B335A84A64}">
      <dsp:nvSpPr>
        <dsp:cNvPr id="0" name=""/>
        <dsp:cNvSpPr/>
      </dsp:nvSpPr>
      <dsp:spPr>
        <a:xfrm>
          <a:off x="3084713" y="447246"/>
          <a:ext cx="1399888" cy="111991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MBE</a:t>
          </a:r>
        </a:p>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$8.8 billion</a:t>
          </a:r>
        </a:p>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(18.9%)</a:t>
          </a:r>
        </a:p>
      </dsp:txBody>
      <dsp:txXfrm>
        <a:off x="3117514" y="480047"/>
        <a:ext cx="1334286" cy="1054308"/>
      </dsp:txXfrm>
    </dsp:sp>
    <dsp:sp modelId="{F61EC722-0562-4FC4-AC2B-D7C3DC29C302}">
      <dsp:nvSpPr>
        <dsp:cNvPr id="0" name=""/>
        <dsp:cNvSpPr/>
      </dsp:nvSpPr>
      <dsp:spPr>
        <a:xfrm rot="16240700">
          <a:off x="4375075" y="1379128"/>
          <a:ext cx="2208456" cy="569954"/>
        </a:xfrm>
        <a:prstGeom prst="lef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sp>
    <dsp:sp modelId="{606EEF13-667A-456B-AAD0-44E6C0D47E52}">
      <dsp:nvSpPr>
        <dsp:cNvPr id="0" name=""/>
        <dsp:cNvSpPr/>
      </dsp:nvSpPr>
      <dsp:spPr>
        <a:xfrm>
          <a:off x="4792432" y="0"/>
          <a:ext cx="1399888" cy="111991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latin typeface="Cambria" panose="02040503050406030204" pitchFamily="18" charset="0"/>
            </a:rPr>
            <a:t>WBE</a:t>
          </a:r>
        </a:p>
        <a:p>
          <a:pPr marL="0" lvl="0" indent="0" algn="ctr" defTabSz="666750">
            <a:lnSpc>
              <a:spcPct val="90000"/>
            </a:lnSpc>
            <a:spcBef>
              <a:spcPct val="0"/>
            </a:spcBef>
            <a:spcAft>
              <a:spcPct val="35000"/>
            </a:spcAft>
            <a:buNone/>
          </a:pPr>
          <a:r>
            <a:rPr lang="en-US" sz="1500" b="1" kern="1200" dirty="0">
              <a:latin typeface="Cambria" panose="02040503050406030204" pitchFamily="18" charset="0"/>
            </a:rPr>
            <a:t>$4.6  billion (9.8 %)</a:t>
          </a:r>
        </a:p>
      </dsp:txBody>
      <dsp:txXfrm>
        <a:off x="4825233" y="32801"/>
        <a:ext cx="1334286" cy="1054308"/>
      </dsp:txXfrm>
    </dsp:sp>
    <dsp:sp modelId="{CAB58F3B-D935-4528-9B04-79CD12E4DF68}">
      <dsp:nvSpPr>
        <dsp:cNvPr id="0" name=""/>
        <dsp:cNvSpPr/>
      </dsp:nvSpPr>
      <dsp:spPr>
        <a:xfrm rot="18000000">
          <a:off x="5531855" y="1697312"/>
          <a:ext cx="2207998" cy="569954"/>
        </a:xfrm>
        <a:prstGeom prst="lef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sp>
    <dsp:sp modelId="{872D574B-2773-42C0-ACCE-3FD0F6E93BF6}">
      <dsp:nvSpPr>
        <dsp:cNvPr id="0" name=""/>
        <dsp:cNvSpPr/>
      </dsp:nvSpPr>
      <dsp:spPr>
        <a:xfrm>
          <a:off x="6421140" y="447246"/>
          <a:ext cx="1399888" cy="1119910"/>
        </a:xfrm>
        <a:prstGeom prst="roundRect">
          <a:avLst>
            <a:gd name="adj" fmla="val 10000"/>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DVBE</a:t>
          </a:r>
        </a:p>
        <a:p>
          <a:pPr marL="0" lvl="0" indent="0" algn="ctr" defTabSz="666750">
            <a:lnSpc>
              <a:spcPct val="90000"/>
            </a:lnSpc>
            <a:spcBef>
              <a:spcPct val="0"/>
            </a:spcBef>
            <a:spcAft>
              <a:spcPct val="35000"/>
            </a:spcAft>
            <a:buNone/>
          </a:pPr>
          <a:r>
            <a:rPr lang="en-US" sz="1500" b="1" kern="1200" dirty="0">
              <a:solidFill>
                <a:schemeClr val="tx1"/>
              </a:solidFill>
              <a:latin typeface="Cambria" panose="02040503050406030204" pitchFamily="18" charset="0"/>
            </a:rPr>
            <a:t> $851 million (1.8 %)</a:t>
          </a:r>
        </a:p>
      </dsp:txBody>
      <dsp:txXfrm>
        <a:off x="6453941" y="480047"/>
        <a:ext cx="1334286" cy="1054308"/>
      </dsp:txXfrm>
    </dsp:sp>
    <dsp:sp modelId="{9ACDF209-AF86-4BF5-B914-94E43D7232D4}">
      <dsp:nvSpPr>
        <dsp:cNvPr id="0" name=""/>
        <dsp:cNvSpPr/>
      </dsp:nvSpPr>
      <dsp:spPr>
        <a:xfrm rot="19800000">
          <a:off x="6287089" y="2559144"/>
          <a:ext cx="2207998" cy="569954"/>
        </a:xfrm>
        <a:prstGeom prst="leftArrow">
          <a:avLst>
            <a:gd name="adj1" fmla="val 60000"/>
            <a:gd name="adj2" fmla="val 50000"/>
          </a:avLst>
        </a:prstGeom>
        <a:solidFill>
          <a:srgbClr val="CC99FF"/>
        </a:solidFill>
        <a:ln>
          <a:noFill/>
        </a:ln>
        <a:effectLst/>
      </dsp:spPr>
      <dsp:style>
        <a:lnRef idx="0">
          <a:scrgbClr r="0" g="0" b="0"/>
        </a:lnRef>
        <a:fillRef idx="1">
          <a:scrgbClr r="0" g="0" b="0"/>
        </a:fillRef>
        <a:effectRef idx="0">
          <a:scrgbClr r="0" g="0" b="0"/>
        </a:effectRef>
        <a:fontRef idx="minor">
          <a:schemeClr val="lt1"/>
        </a:fontRef>
      </dsp:style>
    </dsp:sp>
    <dsp:sp modelId="{9A752AD4-FDF6-44E3-9EFD-065759E9BBD0}">
      <dsp:nvSpPr>
        <dsp:cNvPr id="0" name=""/>
        <dsp:cNvSpPr/>
      </dsp:nvSpPr>
      <dsp:spPr>
        <a:xfrm>
          <a:off x="7510823" y="1689612"/>
          <a:ext cx="1662955" cy="1077611"/>
        </a:xfrm>
        <a:prstGeom prst="roundRect">
          <a:avLst>
            <a:gd name="adj" fmla="val 10000"/>
          </a:avLst>
        </a:prstGeom>
        <a:solidFill>
          <a:srgbClr val="CC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bg1"/>
              </a:solidFill>
              <a:latin typeface="Cambria" panose="02040503050406030204" pitchFamily="18" charset="0"/>
            </a:rPr>
            <a:t>PDBE</a:t>
          </a:r>
        </a:p>
        <a:p>
          <a:pPr marL="0" lvl="0" indent="0" algn="ctr" defTabSz="666750">
            <a:lnSpc>
              <a:spcPct val="90000"/>
            </a:lnSpc>
            <a:spcBef>
              <a:spcPct val="0"/>
            </a:spcBef>
            <a:spcAft>
              <a:spcPct val="35000"/>
            </a:spcAft>
            <a:buNone/>
          </a:pPr>
          <a:r>
            <a:rPr lang="en-US" sz="1500" b="1" kern="1200" dirty="0">
              <a:solidFill>
                <a:schemeClr val="bg1"/>
              </a:solidFill>
              <a:latin typeface="Cambria" panose="02040503050406030204" pitchFamily="18" charset="0"/>
            </a:rPr>
            <a:t>$8.7 million </a:t>
          </a:r>
        </a:p>
        <a:p>
          <a:pPr marL="0" lvl="0" indent="0" algn="ctr" defTabSz="666750">
            <a:lnSpc>
              <a:spcPct val="90000"/>
            </a:lnSpc>
            <a:spcBef>
              <a:spcPct val="0"/>
            </a:spcBef>
            <a:spcAft>
              <a:spcPct val="35000"/>
            </a:spcAft>
            <a:buNone/>
          </a:pPr>
          <a:r>
            <a:rPr lang="en-US" sz="1500" b="1" kern="1200" dirty="0">
              <a:solidFill>
                <a:schemeClr val="bg1"/>
              </a:solidFill>
              <a:latin typeface="Cambria" panose="02040503050406030204" pitchFamily="18" charset="0"/>
            </a:rPr>
            <a:t>(0.02%)</a:t>
          </a:r>
        </a:p>
      </dsp:txBody>
      <dsp:txXfrm>
        <a:off x="7542385" y="1721174"/>
        <a:ext cx="1599831" cy="1014487"/>
      </dsp:txXfrm>
    </dsp:sp>
    <dsp:sp modelId="{99E16A7C-69AF-47AC-878D-0F031A319293}">
      <dsp:nvSpPr>
        <dsp:cNvPr id="0" name=""/>
        <dsp:cNvSpPr/>
      </dsp:nvSpPr>
      <dsp:spPr>
        <a:xfrm>
          <a:off x="6579603" y="3611654"/>
          <a:ext cx="2178865" cy="569954"/>
        </a:xfrm>
        <a:prstGeom prst="leftArrow">
          <a:avLst>
            <a:gd name="adj1" fmla="val 60000"/>
            <a:gd name="adj2" fmla="val 50000"/>
          </a:avLst>
        </a:prstGeom>
        <a:solidFill>
          <a:schemeClr val="accent1">
            <a:shade val="90000"/>
            <a:hueOff val="78472"/>
            <a:satOff val="-1025"/>
            <a:lumOff val="769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2B6832-F853-4567-8A4E-ABECBAB35783}">
      <dsp:nvSpPr>
        <dsp:cNvPr id="0" name=""/>
        <dsp:cNvSpPr/>
      </dsp:nvSpPr>
      <dsp:spPr>
        <a:xfrm>
          <a:off x="7972124" y="3289707"/>
          <a:ext cx="1572690" cy="1213848"/>
        </a:xfrm>
        <a:prstGeom prst="roundRect">
          <a:avLst>
            <a:gd name="adj" fmla="val 10000"/>
          </a:avLst>
        </a:prstGeom>
        <a:solidFill>
          <a:schemeClr val="accent1">
            <a:shade val="50000"/>
            <a:hueOff val="74730"/>
            <a:satOff val="1899"/>
            <a:lumOff val="110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Subcontracting</a:t>
          </a:r>
        </a:p>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$2.8 billion</a:t>
          </a:r>
        </a:p>
        <a:p>
          <a:pPr marL="0" lvl="0" indent="0" algn="ctr" defTabSz="711200">
            <a:lnSpc>
              <a:spcPct val="90000"/>
            </a:lnSpc>
            <a:spcBef>
              <a:spcPct val="0"/>
            </a:spcBef>
            <a:spcAft>
              <a:spcPct val="35000"/>
            </a:spcAft>
            <a:buNone/>
          </a:pPr>
          <a:r>
            <a:rPr lang="en-US" sz="1600" b="1" kern="1200" dirty="0">
              <a:latin typeface="Cambria" panose="02040503050406030204" pitchFamily="18" charset="0"/>
              <a:ea typeface="Cambria" panose="02040503050406030204" pitchFamily="18" charset="0"/>
            </a:rPr>
            <a:t>(6.1%)</a:t>
          </a:r>
        </a:p>
      </dsp:txBody>
      <dsp:txXfrm>
        <a:off x="8007676" y="3325259"/>
        <a:ext cx="1501586" cy="114274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0.02324</cdr:x>
      <cdr:y>0.04242</cdr:y>
    </cdr:from>
    <cdr:to>
      <cdr:x>0.27173</cdr:x>
      <cdr:y>0.20173</cdr:y>
    </cdr:to>
    <cdr:sp macro="" textlink="">
      <cdr:nvSpPr>
        <cdr:cNvPr id="2" name="TextBox 1">
          <a:extLst xmlns:a="http://schemas.openxmlformats.org/drawingml/2006/main">
            <a:ext uri="{FF2B5EF4-FFF2-40B4-BE49-F238E27FC236}">
              <a16:creationId xmlns:a16="http://schemas.microsoft.com/office/drawing/2014/main" id="{B98FA93D-0FF0-416F-A013-E5372B488385}"/>
            </a:ext>
          </a:extLst>
        </cdr:cNvPr>
        <cdr:cNvSpPr txBox="1"/>
      </cdr:nvSpPr>
      <cdr:spPr>
        <a:xfrm xmlns:a="http://schemas.openxmlformats.org/drawingml/2006/main">
          <a:off x="105878" y="106680"/>
          <a:ext cx="1132114" cy="40059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tx2"/>
              </a:solidFill>
              <a:latin typeface="Cambria" panose="02040503050406030204" pitchFamily="18" charset="0"/>
              <a:ea typeface="Cambria" panose="02040503050406030204" pitchFamily="18" charset="0"/>
            </a:rPr>
            <a:t>Ethnicity</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320ACE7A-C6EF-8447-9F67-958EE183E041}" type="datetimeFigureOut">
              <a:rPr lang="en-US" smtClean="0"/>
              <a:t>9/24/2023</a:t>
            </a:fld>
            <a:endParaRPr lang="en-US" dirty="0"/>
          </a:p>
        </p:txBody>
      </p:sp>
      <p:sp>
        <p:nvSpPr>
          <p:cNvPr id="4" name="Slide Image Placeholder 3"/>
          <p:cNvSpPr>
            <a:spLocks noGrp="1" noRot="1" noChangeAspect="1"/>
          </p:cNvSpPr>
          <p:nvPr>
            <p:ph type="sldImg" idx="2"/>
          </p:nvPr>
        </p:nvSpPr>
        <p:spPr>
          <a:xfrm>
            <a:off x="635000" y="1163638"/>
            <a:ext cx="5588000" cy="31448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82297"/>
            <a:ext cx="5486400" cy="36673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731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7310"/>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dirty="0"/>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Hello my name is Stephanie Green and I oversee the General Order 156 Supplier Diversity Program at the CPUC. It is a pleasure to be back again in person, and  to see you all here today. Today I will be providing you with an overview of  our 2022   program results.</a:t>
            </a:r>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dirty="0"/>
          </a:p>
        </p:txBody>
      </p:sp>
    </p:spTree>
    <p:extLst>
      <p:ext uri="{BB962C8B-B14F-4D97-AF65-F5344CB8AC3E}">
        <p14:creationId xmlns:p14="http://schemas.microsoft.com/office/powerpoint/2010/main" val="1390872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 Some firms struggled this year and did not meet the program 22% goal. We will continue to work with them and hope that they will meet the goals in the future. </a:t>
            </a:r>
          </a:p>
          <a:p>
            <a:r>
              <a:rPr lang="en-US" sz="2400" dirty="0"/>
              <a:t>- These firms are: Liberty, Verizon, Charter, Lumen, Comcast, Wild Goose, Transbay Cable, Lodi Gas, Pacificcorp and TPX. I will just note there are no water companies on this list. The water sector is doing quite well.</a:t>
            </a:r>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dirty="0"/>
          </a:p>
        </p:txBody>
      </p:sp>
    </p:spTree>
    <p:extLst>
      <p:ext uri="{BB962C8B-B14F-4D97-AF65-F5344CB8AC3E}">
        <p14:creationId xmlns:p14="http://schemas.microsoft.com/office/powerpoint/2010/main" val="38015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7"/>
            <a:ext cx="5588000" cy="3667334"/>
          </a:xfrm>
        </p:spPr>
        <p:txBody>
          <a:bodyPr/>
          <a:lstStyle/>
          <a:p>
            <a:r>
              <a:rPr lang="en-US" sz="2300" dirty="0"/>
              <a:t>- This is the first year the program had 4 goals, as it was the first reporting year with the LGTBE Goal. So this is like our Olympics and the Gold Medal goes to CalAm Water, they were the only firm to meet all 4 program goals.</a:t>
            </a:r>
          </a:p>
          <a:p>
            <a:r>
              <a:rPr lang="en-US" sz="2300" dirty="0"/>
              <a:t>-  It can be very challenging to meet all 4 goals, some  firms meet 3 or 2 goals  and others even struggled to meet 1 goal. So  Congratulations to CAL AM on this success. </a:t>
            </a:r>
            <a:endParaRPr lang="en-US" sz="2300" dirty="0">
              <a:effectLst/>
              <a:latin typeface="Calibri" panose="020F0502020204030204" pitchFamily="34" charset="0"/>
              <a:ea typeface="Calibri" panose="020F0502020204030204" pitchFamily="34" charset="0"/>
            </a:endParaRPr>
          </a:p>
          <a:p>
            <a:endParaRPr lang="en-US" sz="2200" dirty="0">
              <a:effectLst/>
              <a:latin typeface="Calibri" panose="020F0502020204030204" pitchFamily="34" charset="0"/>
              <a:ea typeface="Calibri" panose="020F0502020204030204" pitchFamily="34" charset="0"/>
            </a:endParaRPr>
          </a:p>
          <a:p>
            <a:r>
              <a:rPr lang="en-US" sz="2200" dirty="0">
                <a:latin typeface="Calibri" panose="020F0502020204030204" pitchFamily="34" charset="0"/>
                <a:ea typeface="Calibri" panose="020F0502020204030204" pitchFamily="34" charset="0"/>
              </a:rPr>
              <a:t> </a:t>
            </a:r>
            <a:endParaRPr lang="en-US" sz="22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400" dirty="0">
              <a:latin typeface="Calibri" panose="020F0502020204030204" pitchFamily="34" charset="0"/>
              <a:ea typeface="Calibri" panose="020F0502020204030204" pitchFamily="34" charset="0"/>
            </a:endParaRPr>
          </a:p>
          <a:p>
            <a:pPr marL="0" marR="0">
              <a:spcBef>
                <a:spcPts val="0"/>
              </a:spcBef>
              <a:spcAft>
                <a:spcPts val="0"/>
              </a:spcAft>
            </a:pPr>
            <a:endParaRPr lang="en-US" sz="14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dirty="0"/>
          </a:p>
        </p:txBody>
      </p:sp>
    </p:spTree>
    <p:extLst>
      <p:ext uri="{BB962C8B-B14F-4D97-AF65-F5344CB8AC3E}">
        <p14:creationId xmlns:p14="http://schemas.microsoft.com/office/powerpoint/2010/main" val="227703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65814" y="4482298"/>
            <a:ext cx="6007986" cy="3667927"/>
          </a:xfrm>
        </p:spPr>
        <p:txBody>
          <a:bodyPr/>
          <a:lstStyle/>
          <a:p>
            <a:r>
              <a:rPr lang="en-US" sz="2300" dirty="0"/>
              <a:t>- CCAs procured 5.4 million or 2.21%  diverse spend. This is an increase of 54.2 percent from their 2021 diverse spend ($3.5 million) and an increase of 184.2 percent from their 2020 diverse spend ($1.9 million).</a:t>
            </a:r>
          </a:p>
          <a:p>
            <a:r>
              <a:rPr lang="en-US" sz="2300" dirty="0"/>
              <a:t>-  It is also important to note 35 years ago when the utilities first started reporting they were at 2-3% as well. So the CCAs are building their programs and we look forward to their continued progress. </a:t>
            </a:r>
          </a:p>
          <a:p>
            <a:endParaRPr lang="en-US" sz="2000" dirty="0"/>
          </a:p>
          <a:p>
            <a:r>
              <a:rPr lang="en-US" sz="2000" dirty="0"/>
              <a:t> </a:t>
            </a:r>
          </a:p>
          <a:p>
            <a:r>
              <a:rPr lang="en-US" dirty="0"/>
              <a:t>  </a:t>
            </a:r>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dirty="0"/>
          </a:p>
        </p:txBody>
      </p:sp>
    </p:spTree>
    <p:extLst>
      <p:ext uri="{BB962C8B-B14F-4D97-AF65-F5344CB8AC3E}">
        <p14:creationId xmlns:p14="http://schemas.microsoft.com/office/powerpoint/2010/main" val="1865932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2907" y="4482891"/>
            <a:ext cx="6592186" cy="3667334"/>
          </a:xfrm>
        </p:spPr>
        <p:txBody>
          <a:bodyPr/>
          <a:lstStyle/>
          <a:p>
            <a:pPr>
              <a:lnSpc>
                <a:spcPct val="120000"/>
              </a:lnSpc>
              <a:buFontTx/>
              <a:buChar char="-"/>
            </a:pPr>
            <a:r>
              <a:rPr lang="en-US" sz="1300" dirty="0"/>
              <a:t> </a:t>
            </a:r>
            <a:r>
              <a:rPr lang="en-US" sz="1300" b="1" dirty="0"/>
              <a:t>Accomplishments: Reported</a:t>
            </a:r>
            <a:r>
              <a:rPr lang="en-US" sz="1300" dirty="0"/>
              <a:t> $14.3 billion, the highest procurement spend in the program history.</a:t>
            </a:r>
          </a:p>
          <a:p>
            <a:pPr>
              <a:lnSpc>
                <a:spcPct val="120000"/>
              </a:lnSpc>
              <a:buFontTx/>
              <a:buChar char="-"/>
            </a:pPr>
            <a:r>
              <a:rPr lang="en-US" sz="1300" dirty="0"/>
              <a:t> our participating entities provided technical assistance and capacity building . They offered </a:t>
            </a:r>
            <a:r>
              <a:rPr lang="en-US" sz="1300" kern="100" dirty="0">
                <a:effectLst/>
                <a:ea typeface="Calibri" panose="020F0502020204030204" pitchFamily="34" charset="0"/>
                <a:cs typeface="Times New Roman" panose="02020603050405020304" pitchFamily="18" charset="0"/>
              </a:rPr>
              <a:t>virtual and in person educational workshops and presentations.</a:t>
            </a:r>
            <a:endParaRPr lang="en-US" sz="1300" dirty="0"/>
          </a:p>
          <a:p>
            <a:pPr>
              <a:lnSpc>
                <a:spcPct val="120000"/>
              </a:lnSpc>
              <a:buFontTx/>
              <a:buChar char="-"/>
            </a:pPr>
            <a:r>
              <a:rPr lang="en-US" sz="1300" dirty="0"/>
              <a:t>Utilities engaged their prime contractors  to encourage subcontracting. </a:t>
            </a:r>
            <a:r>
              <a:rPr lang="en-US" sz="1300" kern="100" dirty="0">
                <a:cs typeface="Times New Roman" panose="02020603050405020304" pitchFamily="18" charset="0"/>
              </a:rPr>
              <a:t>T</a:t>
            </a:r>
            <a:r>
              <a:rPr lang="en-US" sz="1300" kern="100" dirty="0">
                <a:effectLst/>
                <a:ea typeface="Calibri" panose="020F0502020204030204" pitchFamily="34" charset="0"/>
                <a:cs typeface="Times New Roman" panose="02020603050405020304" pitchFamily="18" charset="0"/>
              </a:rPr>
              <a:t>hey provided training, goal setting, tracking, and reporting guidance.   </a:t>
            </a:r>
            <a:endParaRPr lang="en-US" sz="1300" dirty="0"/>
          </a:p>
          <a:p>
            <a:pPr>
              <a:lnSpc>
                <a:spcPct val="120000"/>
              </a:lnSpc>
              <a:buFontTx/>
              <a:buChar char="-"/>
            </a:pPr>
            <a:r>
              <a:rPr lang="en-US" sz="1300" dirty="0"/>
              <a:t> in 2022 10 Energy Service Providers submitted diversity reports for the first time.</a:t>
            </a:r>
          </a:p>
          <a:p>
            <a:pPr>
              <a:lnSpc>
                <a:spcPct val="120000"/>
              </a:lnSpc>
              <a:buFontTx/>
              <a:buChar char="-"/>
            </a:pPr>
            <a:r>
              <a:rPr lang="en-US" sz="1300" b="1" dirty="0"/>
              <a:t>Challenges: - Structural</a:t>
            </a:r>
            <a:r>
              <a:rPr lang="en-US" sz="1300" dirty="0"/>
              <a:t> barriers exists such as unfavorable terms and conditions (such as payment terms), </a:t>
            </a:r>
            <a:r>
              <a:rPr lang="en-US" sz="1300" kern="100" dirty="0">
                <a:effectLst/>
                <a:ea typeface="Calibri" panose="020F0502020204030204" pitchFamily="34" charset="0"/>
                <a:cs typeface="Times New Roman" panose="02020603050405020304" pitchFamily="18" charset="0"/>
              </a:rPr>
              <a:t>Centralized procurement systems, consolidated contracting,  proprietary technologies and some firms have limited </a:t>
            </a:r>
            <a:r>
              <a:rPr lang="en-US" sz="1300" kern="100" dirty="0">
                <a:ea typeface="Calibri" panose="020F0502020204030204" pitchFamily="34" charset="0"/>
                <a:cs typeface="Times New Roman" panose="02020603050405020304" pitchFamily="18" charset="0"/>
              </a:rPr>
              <a:t>s</a:t>
            </a:r>
            <a:r>
              <a:rPr lang="en-US" sz="1300" kern="100" dirty="0">
                <a:effectLst/>
                <a:ea typeface="Calibri" panose="020F0502020204030204" pitchFamily="34" charset="0"/>
                <a:cs typeface="Times New Roman" panose="02020603050405020304" pitchFamily="18" charset="0"/>
              </a:rPr>
              <a:t>cope of operations in California.  </a:t>
            </a:r>
          </a:p>
          <a:p>
            <a:pPr>
              <a:lnSpc>
                <a:spcPct val="120000"/>
              </a:lnSpc>
              <a:buFontTx/>
              <a:buChar char="-"/>
            </a:pPr>
            <a:r>
              <a:rPr lang="en-US" sz="1300" dirty="0"/>
              <a:t> There are not enough diverse suppliers in certain fields such as fuel and power procurements.</a:t>
            </a:r>
          </a:p>
          <a:p>
            <a:pPr>
              <a:lnSpc>
                <a:spcPct val="120000"/>
              </a:lnSpc>
              <a:buFontTx/>
              <a:buChar char="-"/>
            </a:pPr>
            <a:r>
              <a:rPr lang="en-US" sz="1300" dirty="0"/>
              <a:t>CCAs are constrained by Proposition 209, which has procurement prohibitions with regards to race, sex and ethnicity.</a:t>
            </a:r>
          </a:p>
          <a:p>
            <a:pPr>
              <a:lnSpc>
                <a:spcPct val="120000"/>
              </a:lnSpc>
              <a:buFontTx/>
              <a:buChar char="-"/>
            </a:pPr>
            <a:r>
              <a:rPr lang="en-US" sz="1300" dirty="0"/>
              <a:t>Over 90% of CCAs procurement is power and there are very few to no diverse suppliers in this field.</a:t>
            </a:r>
          </a:p>
          <a:p>
            <a:endParaRPr lang="en-US" sz="1400" dirty="0"/>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13</a:t>
            </a:fld>
            <a:endParaRPr lang="en-US" dirty="0"/>
          </a:p>
        </p:txBody>
      </p:sp>
    </p:spTree>
    <p:extLst>
      <p:ext uri="{BB962C8B-B14F-4D97-AF65-F5344CB8AC3E}">
        <p14:creationId xmlns:p14="http://schemas.microsoft.com/office/powerpoint/2010/main" val="2834700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5092" y="4482891"/>
            <a:ext cx="5879805" cy="36673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  The Supplier Clearinghouse certification plays a key role in the supplier diversity program as it ensures the spend we report is with verified diverse firms, certification is essential.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 The Clearinghouse reported over 9000+ firms certified in the database. The highest number to date. It also implemented new Persons with Disabilities Business Enterprise category.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100" dirty="0"/>
              <a:t>-  On this chart you can see WBE firms are 29%, MBE-32%, DVBE -14.4 %, PDBE -17%, LGTBE 7.3% and SBA 8A  is negligible 0.03%.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dirty="0"/>
          </a:p>
        </p:txBody>
      </p:sp>
    </p:spTree>
    <p:extLst>
      <p:ext uri="{BB962C8B-B14F-4D97-AF65-F5344CB8AC3E}">
        <p14:creationId xmlns:p14="http://schemas.microsoft.com/office/powerpoint/2010/main" val="1877758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0363" y="4482297"/>
            <a:ext cx="5964865" cy="3667334"/>
          </a:xfrm>
        </p:spPr>
        <p:txBody>
          <a:bodyPr/>
          <a:lstStyle/>
          <a:p>
            <a:r>
              <a:rPr lang="en-US" sz="2000" dirty="0"/>
              <a:t>-Now I will tell you a little more about the Clearinghouse. The  database is 66% women and 34% male, this is because of our women owned certification. </a:t>
            </a:r>
          </a:p>
          <a:p>
            <a:r>
              <a:rPr lang="en-US" sz="2000" dirty="0"/>
              <a:t>-The database has a strong ethnic mix. 37% white (which is our women owned firms) , 25% Hispanic, 20% Asian, 16% African American and 3% Native American.  </a:t>
            </a:r>
          </a:p>
          <a:p>
            <a:r>
              <a:rPr lang="en-US" sz="2000" dirty="0"/>
              <a:t>-We continue to get applications from our reciprocal partners- NGLCC, NMSDC, WBENC and DisabilityIN.</a:t>
            </a:r>
          </a:p>
          <a:p>
            <a:r>
              <a:rPr lang="en-US" sz="2000" dirty="0"/>
              <a:t>- The businesses in the database range in size,  but 56%  (more than half) are smaller in size  (under $1million).</a:t>
            </a:r>
          </a:p>
        </p:txBody>
      </p:sp>
      <p:sp>
        <p:nvSpPr>
          <p:cNvPr id="4" name="Slide Number Placeholder 3"/>
          <p:cNvSpPr>
            <a:spLocks noGrp="1"/>
          </p:cNvSpPr>
          <p:nvPr>
            <p:ph type="sldNum" sz="quarter" idx="5"/>
          </p:nvPr>
        </p:nvSpPr>
        <p:spPr/>
        <p:txBody>
          <a:bodyPr/>
          <a:lstStyle/>
          <a:p>
            <a:fld id="{9EB7BAD3-AF26-C549-B9FF-03213EEFC56C}" type="slidenum">
              <a:rPr lang="en-US" smtClean="0"/>
              <a:t>15</a:t>
            </a:fld>
            <a:endParaRPr lang="en-US" dirty="0"/>
          </a:p>
        </p:txBody>
      </p:sp>
    </p:spTree>
    <p:extLst>
      <p:ext uri="{BB962C8B-B14F-4D97-AF65-F5344CB8AC3E}">
        <p14:creationId xmlns:p14="http://schemas.microsoft.com/office/powerpoint/2010/main" val="394880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This slide shows the suppliers in our database  are in a wide range of industries, with a range of capabilities  and are ready to meet the needs of our reporting entities. </a:t>
            </a:r>
          </a:p>
        </p:txBody>
      </p:sp>
      <p:sp>
        <p:nvSpPr>
          <p:cNvPr id="4" name="Slide Number Placeholder 3"/>
          <p:cNvSpPr>
            <a:spLocks noGrp="1"/>
          </p:cNvSpPr>
          <p:nvPr>
            <p:ph type="sldNum" sz="quarter" idx="5"/>
          </p:nvPr>
        </p:nvSpPr>
        <p:spPr/>
        <p:txBody>
          <a:bodyPr/>
          <a:lstStyle/>
          <a:p>
            <a:fld id="{9EB7BAD3-AF26-C549-B9FF-03213EEFC56C}" type="slidenum">
              <a:rPr lang="en-US" smtClean="0"/>
              <a:t>16</a:t>
            </a:fld>
            <a:endParaRPr lang="en-US" dirty="0"/>
          </a:p>
        </p:txBody>
      </p:sp>
    </p:spTree>
    <p:extLst>
      <p:ext uri="{BB962C8B-B14F-4D97-AF65-F5344CB8AC3E}">
        <p14:creationId xmlns:p14="http://schemas.microsoft.com/office/powerpoint/2010/main" val="602423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We would like to let everyone know we will be taking the vendor contract for the Supplier Clearinghouse Operator out to bid and that RFP will go out January 1, 2024 .  You can contact me if you want to learn more.</a:t>
            </a:r>
          </a:p>
        </p:txBody>
      </p:sp>
      <p:sp>
        <p:nvSpPr>
          <p:cNvPr id="4" name="Slide Number Placeholder 3"/>
          <p:cNvSpPr>
            <a:spLocks noGrp="1"/>
          </p:cNvSpPr>
          <p:nvPr>
            <p:ph type="sldNum" sz="quarter" idx="5"/>
          </p:nvPr>
        </p:nvSpPr>
        <p:spPr/>
        <p:txBody>
          <a:bodyPr/>
          <a:lstStyle/>
          <a:p>
            <a:fld id="{9EB7BAD3-AF26-C549-B9FF-03213EEFC56C}" type="slidenum">
              <a:rPr lang="en-US" smtClean="0"/>
              <a:t>17</a:t>
            </a:fld>
            <a:endParaRPr lang="en-US" dirty="0"/>
          </a:p>
        </p:txBody>
      </p:sp>
    </p:spTree>
    <p:extLst>
      <p:ext uri="{BB962C8B-B14F-4D97-AF65-F5344CB8AC3E}">
        <p14:creationId xmlns:p14="http://schemas.microsoft.com/office/powerpoint/2010/main" val="3151061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1628" y="4482891"/>
            <a:ext cx="5932967" cy="366733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In terms of action items: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 We </a:t>
            </a:r>
            <a:r>
              <a:rPr lang="en-US" sz="1800" dirty="0"/>
              <a:t>want to complete phase of Rulemaking  21-03-010</a:t>
            </a:r>
          </a:p>
          <a:p>
            <a:r>
              <a:rPr lang="en-US" sz="1800" dirty="0"/>
              <a:t>- We will Advocate for the inclusion of diverse suppliers in the procurement  </a:t>
            </a:r>
          </a:p>
          <a:p>
            <a:r>
              <a:rPr lang="en-US" sz="1800" dirty="0"/>
              <a:t>- We will Monitor the progress of  supplier diversity programs especially  with regards to incorporating  LGBTBE and persons with disabilities. </a:t>
            </a:r>
          </a:p>
          <a:p>
            <a:r>
              <a:rPr lang="en-US" sz="1800" dirty="0"/>
              <a:t>- We will continue to work electric service providers and CCAs to develop their programs and submit annual reports.</a:t>
            </a:r>
          </a:p>
          <a:p>
            <a:r>
              <a:rPr lang="en-US" sz="1800" dirty="0"/>
              <a:t>- We would like to continue to increase the number of diverse suppliers in the Clearinghouse database.</a:t>
            </a:r>
          </a:p>
          <a:p>
            <a:r>
              <a:rPr lang="en-US" sz="1800" dirty="0"/>
              <a:t>- Complete Supplier Clearinghouse RFP process and vendor selection</a:t>
            </a: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18</a:t>
            </a:fld>
            <a:endParaRPr lang="en-US" dirty="0"/>
          </a:p>
        </p:txBody>
      </p:sp>
    </p:spTree>
    <p:extLst>
      <p:ext uri="{BB962C8B-B14F-4D97-AF65-F5344CB8AC3E}">
        <p14:creationId xmlns:p14="http://schemas.microsoft.com/office/powerpoint/2010/main" val="2081119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19</a:t>
            </a:fld>
            <a:endParaRPr lang="en-US" dirty="0"/>
          </a:p>
        </p:txBody>
      </p:sp>
    </p:spTree>
    <p:extLst>
      <p:ext uri="{BB962C8B-B14F-4D97-AF65-F5344CB8AC3E}">
        <p14:creationId xmlns:p14="http://schemas.microsoft.com/office/powerpoint/2010/main" val="349511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34999" y="4482890"/>
            <a:ext cx="5744535" cy="3906197"/>
          </a:xfrm>
        </p:spPr>
        <p:txBody>
          <a:bodyPr/>
          <a:lstStyle/>
          <a:p>
            <a:pPr marL="0" marR="0">
              <a:lnSpc>
                <a:spcPct val="107000"/>
              </a:lnSpc>
              <a:spcBef>
                <a:spcPts val="0"/>
              </a:spcBef>
              <a:spcAft>
                <a:spcPts val="800"/>
              </a:spcAft>
            </a:pP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 Established in General Order 156 and </a:t>
            </a:r>
            <a:r>
              <a:rPr lang="en-US" sz="1400" kern="100" dirty="0">
                <a:latin typeface="Calibri" panose="020F0502020204030204" pitchFamily="34" charset="0"/>
                <a:ea typeface="Calibri" panose="020F0502020204030204" pitchFamily="34" charset="0"/>
                <a:cs typeface="Times New Roman" panose="02020603050405020304" pitchFamily="18" charset="0"/>
              </a:rPr>
              <a:t>public utilities code, </a:t>
            </a: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the Supplier Diversity Program encourages the utilities and Electric Service providers do two things. First, they must report on their annual performance for the past year. Second, they must include plans on how they're going to increase procurement from diverse businesses (women, minority, disabled veteran,  LGTBE, and Persons with Disabilities)</a:t>
            </a:r>
          </a:p>
          <a:p>
            <a:pPr marL="0" marR="0">
              <a:lnSpc>
                <a:spcPct val="107000"/>
              </a:lnSpc>
              <a:spcBef>
                <a:spcPts val="0"/>
              </a:spcBef>
              <a:spcAft>
                <a:spcPts val="80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In addition to utilities</a:t>
            </a:r>
            <a:r>
              <a:rPr lang="en-US" sz="1300" kern="100" dirty="0">
                <a:latin typeface="Calibri" panose="020F0502020204030204" pitchFamily="34" charset="0"/>
                <a:ea typeface="Calibri" panose="020F0502020204030204" pitchFamily="34" charset="0"/>
                <a:cs typeface="Times New Roman" panose="02020603050405020304" pitchFamily="18" charset="0"/>
              </a:rPr>
              <a:t> and </a:t>
            </a: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 energy service providers, Community Choice Aggregators are also a part of the Supplier Diversity Program and must submit their annual reports and plans on how they will increase procurement from small, local and diverse businesses.</a:t>
            </a:r>
          </a:p>
          <a:p>
            <a:pPr marL="0" marR="0">
              <a:lnSpc>
                <a:spcPct val="107000"/>
              </a:lnSpc>
              <a:spcBef>
                <a:spcPts val="0"/>
              </a:spcBef>
              <a:spcAft>
                <a:spcPts val="800"/>
              </a:spcAft>
            </a:pPr>
            <a:r>
              <a:rPr lang="en-US" sz="1300" dirty="0"/>
              <a:t>It also requires the CPUC to annually report to the legislature on utilities’ supplier diversity performance. This years report is 95 pages long.</a:t>
            </a:r>
            <a:endParaRPr lang="en-US" sz="1300" kern="1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300" kern="100" dirty="0">
                <a:effectLst/>
                <a:latin typeface="Calibri" panose="020F0502020204030204" pitchFamily="34" charset="0"/>
                <a:ea typeface="Calibri" panose="020F0502020204030204" pitchFamily="34" charset="0"/>
                <a:cs typeface="Times New Roman" panose="02020603050405020304" pitchFamily="18" charset="0"/>
              </a:rPr>
              <a:t>The program has voluntary goals (no quotas or set asides) which are 15% for minority-owned, 5% for women-owned, and 1.5% for disabled veteran business enterprises. LGBTE goal was 0.5% in 2022 and it is 1.0% in  2023 and it next year if will increase to a permanent goal of 1.5%. We have no goal for PDBE.</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dirty="0"/>
          </a:p>
        </p:txBody>
      </p:sp>
    </p:spTree>
    <p:extLst>
      <p:ext uri="{BB962C8B-B14F-4D97-AF65-F5344CB8AC3E}">
        <p14:creationId xmlns:p14="http://schemas.microsoft.com/office/powerpoint/2010/main" val="3715754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20</a:t>
            </a:fld>
            <a:endParaRPr lang="en-US" dirty="0"/>
          </a:p>
        </p:txBody>
      </p:sp>
    </p:spTree>
    <p:extLst>
      <p:ext uri="{BB962C8B-B14F-4D97-AF65-F5344CB8AC3E}">
        <p14:creationId xmlns:p14="http://schemas.microsoft.com/office/powerpoint/2010/main" val="412937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50874" y="4482891"/>
            <a:ext cx="6081824" cy="3667334"/>
          </a:xfrm>
        </p:spPr>
        <p:txBody>
          <a:bodyPr/>
          <a:lstStyle/>
          <a:p>
            <a:r>
              <a:rPr lang="en-US" sz="2000" dirty="0"/>
              <a:t>Our annual report to the legislature described utilities’ supplier diversity program results and progress.</a:t>
            </a:r>
          </a:p>
          <a:p>
            <a:endParaRPr lang="en-US" sz="2000" dirty="0"/>
          </a:p>
          <a:p>
            <a:r>
              <a:rPr lang="en-US" sz="2000" dirty="0"/>
              <a:t>It summaries the CCAs program results and  challenges. The report also included an overview of energy service providers first year of reporting.  </a:t>
            </a:r>
          </a:p>
          <a:p>
            <a:endParaRPr lang="en-US" sz="2000" dirty="0"/>
          </a:p>
          <a:p>
            <a:r>
              <a:rPr lang="en-US" sz="2000" dirty="0"/>
              <a:t>27 utilities,17 CCAs, and 10 ESPs submitted reports this year. </a:t>
            </a:r>
          </a:p>
          <a:p>
            <a:endParaRPr lang="en-US" sz="1800" dirty="0"/>
          </a:p>
          <a:p>
            <a:endParaRPr lang="en-US" sz="1800" dirty="0"/>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dirty="0"/>
          </a:p>
        </p:txBody>
      </p:sp>
    </p:spTree>
    <p:extLst>
      <p:ext uri="{BB962C8B-B14F-4D97-AF65-F5344CB8AC3E}">
        <p14:creationId xmlns:p14="http://schemas.microsoft.com/office/powerpoint/2010/main" val="3715754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slide highlights our 27 reporting utilities </a:t>
            </a: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4</a:t>
            </a:fld>
            <a:endParaRPr lang="en-US" dirty="0"/>
          </a:p>
        </p:txBody>
      </p:sp>
    </p:spTree>
    <p:extLst>
      <p:ext uri="{BB962C8B-B14F-4D97-AF65-F5344CB8AC3E}">
        <p14:creationId xmlns:p14="http://schemas.microsoft.com/office/powerpoint/2010/main" val="3385777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slide highlights our  17 Community Choice Aggregators</a:t>
            </a: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dirty="0"/>
          </a:p>
        </p:txBody>
      </p:sp>
    </p:spTree>
    <p:extLst>
      <p:ext uri="{BB962C8B-B14F-4D97-AF65-F5344CB8AC3E}">
        <p14:creationId xmlns:p14="http://schemas.microsoft.com/office/powerpoint/2010/main" val="631066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This slide highlights our 10 ESPs submitted an annual report this year</a:t>
            </a:r>
          </a:p>
          <a:p>
            <a:endParaRPr lang="en-US" dirty="0"/>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dirty="0"/>
          </a:p>
        </p:txBody>
      </p:sp>
    </p:spTree>
    <p:extLst>
      <p:ext uri="{BB962C8B-B14F-4D97-AF65-F5344CB8AC3E}">
        <p14:creationId xmlns:p14="http://schemas.microsoft.com/office/powerpoint/2010/main" val="37357048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1507" y="4482297"/>
            <a:ext cx="6230679" cy="3667334"/>
          </a:xfrm>
        </p:spPr>
        <p:txBody>
          <a:bodyPr/>
          <a:lstStyle/>
          <a:p>
            <a:r>
              <a:rPr lang="en-US" sz="2100" dirty="0"/>
              <a:t>- So how did we do in 2022, we  had our largest diverse spend yet at 14.3 Billion , which equates to 30.6% of the total spend. Our minority spend was 18.9 % , women spend was 9.8% , DVBE 1.8% , LGTB 0.09% and our new category Persons with Disabilities reporting for it first year came in at was 0.02%. It was a quite successful year.</a:t>
            </a:r>
          </a:p>
          <a:p>
            <a:r>
              <a:rPr lang="en-US" sz="2100" dirty="0"/>
              <a:t>- I will note that our large utilities generated 97.8% of the procurement and the small utilities 2.2%. Energy sector -65%, Communications 33% and Water 2% of diverse spend.</a:t>
            </a:r>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dirty="0"/>
          </a:p>
        </p:txBody>
      </p:sp>
    </p:spTree>
    <p:extLst>
      <p:ext uri="{BB962C8B-B14F-4D97-AF65-F5344CB8AC3E}">
        <p14:creationId xmlns:p14="http://schemas.microsoft.com/office/powerpoint/2010/main" val="1024574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72141" y="4482891"/>
            <a:ext cx="5975496" cy="3667334"/>
          </a:xfrm>
        </p:spPr>
        <p:txBody>
          <a:bodyPr/>
          <a:lstStyle/>
          <a:p>
            <a:r>
              <a:rPr lang="en-US" sz="2000" b="1" dirty="0"/>
              <a:t>- </a:t>
            </a:r>
            <a:r>
              <a:rPr lang="en-US" sz="2100" dirty="0"/>
              <a:t>This</a:t>
            </a:r>
            <a:r>
              <a:rPr lang="en-US" sz="2100" b="1" dirty="0"/>
              <a:t> </a:t>
            </a:r>
            <a:r>
              <a:rPr lang="en-US" sz="2100" dirty="0"/>
              <a:t>slide shows a year over year comparison between 2021 and 2022 results.</a:t>
            </a:r>
          </a:p>
          <a:p>
            <a:r>
              <a:rPr lang="en-US" sz="2100" dirty="0"/>
              <a:t>-  In 22 total diverse procurement came in at 30.6%. A slight decrease from 21. Total procurement increased by 16.36% (from 12.3 Bil  to 14.3 Bil), so the percentage spend decreased accordingly.</a:t>
            </a:r>
          </a:p>
          <a:p>
            <a:r>
              <a:rPr lang="en-US" sz="2100" dirty="0"/>
              <a:t> -  Minority spend had a slight increase going to 18.9%.  Women, DVBE, LGTB , subcontracting all  experienced slight decreases.  </a:t>
            </a:r>
          </a:p>
          <a:p>
            <a:r>
              <a:rPr lang="en-US" sz="2100" dirty="0"/>
              <a:t>-  In its first reporting year Person with Disabilities came in at 0.02%</a:t>
            </a:r>
          </a:p>
          <a:p>
            <a:endParaRPr lang="en-US" sz="1600" dirty="0"/>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dirty="0"/>
          </a:p>
        </p:txBody>
      </p:sp>
    </p:spTree>
    <p:extLst>
      <p:ext uri="{BB962C8B-B14F-4D97-AF65-F5344CB8AC3E}">
        <p14:creationId xmlns:p14="http://schemas.microsoft.com/office/powerpoint/2010/main" val="2857380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9730" y="4482297"/>
            <a:ext cx="5869172" cy="3667334"/>
          </a:xfrm>
        </p:spPr>
        <p:txBody>
          <a:bodyPr/>
          <a:lstStyle/>
          <a:p>
            <a:r>
              <a:rPr lang="en-US" sz="2100" dirty="0"/>
              <a:t>- This I like our Academy Awards, I would like to acknowledge our top performers.</a:t>
            </a:r>
          </a:p>
          <a:p>
            <a:r>
              <a:rPr lang="en-US" sz="2100" dirty="0"/>
              <a:t>-  Ranging from 67% -35% diverse spend. </a:t>
            </a:r>
          </a:p>
          <a:p>
            <a:r>
              <a:rPr lang="en-US" sz="2100" dirty="0"/>
              <a:t>From highest to lowest we have: Suburban Water, Southwest Gas, Park&amp;Apple Water, Cal Am Water, SoCalGas, SDGE, PGE, Bear Valley Electric, San Jose Water and SCE. </a:t>
            </a:r>
          </a:p>
          <a:p>
            <a:r>
              <a:rPr lang="en-US" sz="2100" dirty="0"/>
              <a:t>-  It is noteworthy that of the 10 top performers  4 were from our water industry  and  6 energy sector. We had no firms from the communications/cable sector.</a:t>
            </a:r>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dirty="0"/>
          </a:p>
        </p:txBody>
      </p:sp>
    </p:spTree>
    <p:extLst>
      <p:ext uri="{BB962C8B-B14F-4D97-AF65-F5344CB8AC3E}">
        <p14:creationId xmlns:p14="http://schemas.microsoft.com/office/powerpoint/2010/main" val="3080423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September 24, 2023</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September 24, 2023</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September 24, 2023</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September 24, 2023</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7699BCA-25E4-0549-ACA0-D2AAB60BEF64}" type="datetime4">
              <a:rPr lang="en-US" smtClean="0"/>
              <a:t>September 24, 2023</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September 24, 2023</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September 24,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September 24, 2023</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September 24, 2023</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59D49281-58E0-8A4C-95BD-719F8ACCEAD1}" type="datetime4">
              <a:rPr lang="en-US" smtClean="0"/>
              <a:t>September 24, 2023</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September 24, 2023</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September 24, 2023</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6074A395-2856-434C-9054-DC3F778FC5DA}" type="datetime4">
              <a:rPr lang="en-US" smtClean="0"/>
              <a:t>September 24, 2023</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5B679FFF-23B4-8941-9EC6-78E2BDC2B599}" type="datetime4">
              <a:rPr lang="en-US" smtClean="0"/>
              <a:t>September 24, 2023</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2AF497B7-4970-6140-9DD9-264DC1C59A26}" type="datetime4">
              <a:rPr lang="en-US" smtClean="0"/>
              <a:t>September 24, 2023</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368BE436-6D5E-154B-B593-9563EE26A161}" type="datetime4">
              <a:rPr lang="en-US" smtClean="0"/>
              <a:t>September 24, 2023</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DFFCCB02-CE96-9B48-B34B-ED999AD6AF8F}" type="datetime4">
              <a:rPr lang="en-US" smtClean="0"/>
              <a:t>September 24, 2023</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0452B87E-DD1F-6748-8BC5-22DAF5FFE484}" type="datetime4">
              <a:rPr lang="en-US" smtClean="0"/>
              <a:t>September 24,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0CA6B9E-C90A-1E43-952F-3A4996AC1F19}"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2002BBB-FEFE-2F4E-B36D-F36ECB58A560}"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648C730-7C29-BC4A-8FDF-053B59C3FC8D}" type="datetime4">
              <a:rPr lang="en-US" smtClean="0"/>
              <a:t>September 24,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B8AE209C-6E50-534E-828D-C025BCA52FF1}" type="datetime4">
              <a:rPr lang="en-US" smtClean="0"/>
              <a:t>September 24, 2023</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6401772B-1694-6141-AA26-CE2BFB1B3E9D}" type="datetime4">
              <a:rPr lang="en-US" smtClean="0"/>
              <a:t>September 24, 2023</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5840BAAA-BA31-DF47-BEEE-A0767E7BAD8E}" type="datetime4">
              <a:rPr lang="en-US" smtClean="0"/>
              <a:t>September 24, 2023</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0D70E7B2-CAAC-584D-8659-FC5616959AA2}" type="datetime4">
              <a:rPr lang="en-US" smtClean="0"/>
              <a:t>September 24, 2023</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95EFAD1B-CE6A-8040-AC79-F7BAFADE3C95}" type="datetime4">
              <a:rPr lang="en-US" smtClean="0"/>
              <a:t>September 24, 2023</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D829D51-B0AE-0A4F-A7E2-A1587704FA35}" type="datetime4">
              <a:rPr lang="en-US" smtClean="0"/>
              <a:t>September 24, 2023</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65F4028-218B-ED46-A925-25733D737902}" type="datetime4">
              <a:rPr lang="en-US" smtClean="0"/>
              <a:t>September 24, 2023</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787DCA3-C00D-6A4D-BB92-92F208F6050E}" type="datetime4">
              <a:rPr lang="en-US" smtClean="0"/>
              <a:t>September 24, 2023</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480FA2D5-53FB-DB49-B5D7-9159B9F925A4}" type="datetime4">
              <a:rPr lang="en-US" smtClean="0"/>
              <a:t>September 24, 2023</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C722630-1AC3-FB4D-83A6-2F9E3D756B94}" type="datetime4">
              <a:rPr lang="en-US" smtClean="0"/>
              <a:t>September 24,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80F8DA1C-0B9D-D646-975E-7E061F8C5483}"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443B4F8-6482-7445-B3FC-732E70C6A8FE}"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C1ECF14-1BD0-3C40-BD72-F69DC26ED8B1}"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9732060B-9104-5049-81A2-5B996B708C05}" type="datetime4">
              <a:rPr lang="en-US" smtClean="0"/>
              <a:t>September 24, 2023</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124F47F-0445-A943-A697-9641DEBD2F09}" type="datetime4">
              <a:rPr lang="en-US" smtClean="0"/>
              <a:t>September 24, 2023</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635E1B4A-C22C-C44C-AA7A-8A0A063721F3}" type="datetime4">
              <a:rPr lang="en-US" smtClean="0"/>
              <a:t>September 24, 2023</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296F3DF6-0D2E-984B-B1D2-DC636569DEC4}" type="datetime4">
              <a:rPr lang="en-US" smtClean="0"/>
              <a:t>September 24, 2023</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8077EE9A-35F8-284F-922B-E4E6592A11AD}" type="datetime4">
              <a:rPr lang="en-US" smtClean="0"/>
              <a:t>September 24, 2023</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1084867-EFF6-D24B-8FCC-C71F2F989520}" type="datetime4">
              <a:rPr lang="en-US" smtClean="0"/>
              <a:t>September 24, 2023</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FE2D665-B3BF-7D40-BE39-CF742A95FE31}" type="datetime4">
              <a:rPr lang="en-US" smtClean="0"/>
              <a:t>September 24, 2023</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F859757-2891-4C43-B4D1-BDC1507AC74C}" type="datetime4">
              <a:rPr lang="en-US" smtClean="0"/>
              <a:t>September 24, 2023</a:t>
            </a:fld>
            <a:endParaRPr lang="en-US" dirty="0"/>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dirty="0"/>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FEBE3EA-5C93-384F-B4E7-F777B2204F50}"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32DD43-02CA-6E41-8206-CF55ECD718D4}" type="datetime4">
              <a:rPr lang="en-US" smtClean="0"/>
              <a:t>September 24, 2023</a:t>
            </a:fld>
            <a:endParaRPr lang="en-US" dirty="0"/>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E02701DA-7FA2-134F-AA5D-E71B646BDAAC}" type="datetime4">
              <a:rPr lang="en-US" smtClean="0"/>
              <a:t>September 24, 2023</a:t>
            </a:fld>
            <a:endParaRPr lang="en-US" dirty="0"/>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63C0A594-AEB2-6D45-8F9C-F0712A3E6267}"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8520D45-0DE4-D648-B52D-557520CA200A}" type="datetime4">
              <a:rPr lang="en-US" smtClean="0"/>
              <a:t>September 24, 2023</a:t>
            </a:fld>
            <a:endParaRPr lang="en-US" dirty="0"/>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dirty="0"/>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08FA848D-8AE6-D141-ABC5-B40873CBDB66}" type="datetime4">
              <a:rPr lang="en-US" smtClean="0"/>
              <a:t>September 24, 2023</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9BF3181-B124-3648-9A4C-E9FCB5376105}" type="datetime4">
              <a:rPr lang="en-US" smtClean="0"/>
              <a:t>September 24, 2023</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2AE32342-6C4E-3A40-895D-6BC3D710C93C}" type="datetime4">
              <a:rPr lang="en-US" smtClean="0"/>
              <a:t>September 24, 2023</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8002F657-40C6-B44C-8C18-163B0271B692}" type="datetime4">
              <a:rPr lang="en-US" smtClean="0"/>
              <a:t>September 24, 2023</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dirty="0"/>
              <a:t>Click to edit </a:t>
            </a:r>
            <a:br>
              <a:rPr lang="en-US" dirty="0"/>
            </a:br>
            <a:r>
              <a:rPr lang="en-US" dirty="0"/>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AC0270EB-DFC0-1A48-A3FD-4EB93038A8CE}" type="datetime4">
              <a:rPr lang="en-US" smtClean="0"/>
              <a:t>September 24, 2023</a:t>
            </a:fld>
            <a:endParaRPr lang="en-US" dirty="0"/>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4FB88B6C-E105-CA4F-8663-F8688558A388}" type="datetime4">
              <a:rPr lang="en-US" smtClean="0"/>
              <a:t>September 24, 2023</a:t>
            </a:fld>
            <a:endParaRPr lang="en-US" dirty="0"/>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DECC5334-E057-5242-A2F9-C8D7E27DF7F7}" type="datetime4">
              <a:rPr lang="en-US" smtClean="0"/>
              <a:t>September 24, 2023</a:t>
            </a:fld>
            <a:endParaRPr lang="en-US" dirty="0"/>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52A51BF3-8603-844D-8655-AD760585EABE}" type="datetime4">
              <a:rPr lang="en-US" smtClean="0"/>
              <a:t>September 24, 2023</a:t>
            </a:fld>
            <a:endParaRPr lang="en-US" dirty="0"/>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27353461-14C9-FC4F-AC0D-548336E9A57C}" type="datetime4">
              <a:rPr lang="en-US" smtClean="0"/>
              <a:t>September 24, 2023</a:t>
            </a:fld>
            <a:endParaRPr lang="en-US" dirty="0"/>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E3BE7E72-8D51-DE4B-9A7D-97F3A7013045}" type="datetime4">
              <a:rPr lang="en-US" smtClean="0"/>
              <a:t>September 24, 2023</a:t>
            </a:fld>
            <a:endParaRPr lang="en-US" dirty="0"/>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96511D68-02DF-B24C-9D32-551156E98BBA}" type="datetime4">
              <a:rPr lang="en-US" smtClean="0"/>
              <a:t>September 24, 2023</a:t>
            </a:fld>
            <a:endParaRPr lang="en-US" dirty="0"/>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dirty="0"/>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September 24,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7E7F51FE-B327-9E4B-9114-2B3CAA1CBD72}" type="datetime4">
              <a:rPr lang="en-US" smtClean="0"/>
              <a:t>September 24,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2B325624-FEDE-BC41-8F5D-6880B5800434}" type="datetime4">
              <a:rPr lang="en-US" smtClean="0"/>
              <a:t>September 24,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53CBE321-300F-AF4D-830B-A39EF5C20CB8}" type="datetime4">
              <a:rPr lang="en-US" smtClean="0"/>
              <a:t>September 24,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C6649A62-58CE-B54B-8D79-C75838F454C8}" type="datetime4">
              <a:rPr lang="en-US" smtClean="0"/>
              <a:t>September 24, 2023</a:t>
            </a:fld>
            <a:endParaRPr lang="en-US" dirty="0"/>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dirty="0"/>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dirty="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tephanie.green@cpuc.ca.gov" TargetMode="External"/><Relationship Id="rId2" Type="http://schemas.openxmlformats.org/officeDocument/2006/relationships/notesSlide" Target="../notesSlides/notesSlide20.xml"/><Relationship Id="rId1" Type="http://schemas.openxmlformats.org/officeDocument/2006/relationships/slideLayout" Target="../slideLayouts/slideLayout4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jpe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jpe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5.xml"/><Relationship Id="rId16"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jpeg"/><Relationship Id="rId15" Type="http://schemas.openxmlformats.org/officeDocument/2006/relationships/image" Target="../media/image42.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png"/><Relationship Id="rId7" Type="http://schemas.openxmlformats.org/officeDocument/2006/relationships/image" Target="../media/image51.jpeg"/><Relationship Id="rId12" Type="http://schemas.openxmlformats.org/officeDocument/2006/relationships/image" Target="../media/image5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jpeg"/><Relationship Id="rId9"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09599" y="710884"/>
            <a:ext cx="10686757" cy="646332"/>
          </a:xfrm>
        </p:spPr>
        <p:txBody>
          <a:bodyPr>
            <a:normAutofit/>
          </a:bodyPr>
          <a:lstStyle/>
          <a:p>
            <a:pPr algn="ctr"/>
            <a:r>
              <a:rPr lang="en-US" sz="4700" dirty="0">
                <a:solidFill>
                  <a:schemeClr val="bg2">
                    <a:lumMod val="50000"/>
                  </a:schemeClr>
                </a:solidFill>
              </a:rPr>
              <a:t>General Order (GO) 156 Report</a:t>
            </a:r>
          </a:p>
        </p:txBody>
      </p:sp>
      <p:sp>
        <p:nvSpPr>
          <p:cNvPr id="7" name="Subtitle 6">
            <a:extLst>
              <a:ext uri="{FF2B5EF4-FFF2-40B4-BE49-F238E27FC236}">
                <a16:creationId xmlns:a16="http://schemas.microsoft.com/office/drawing/2014/main" id="{890E79A4-B6E5-4B85-8EF4-F221119B4DA6}"/>
              </a:ext>
            </a:extLst>
          </p:cNvPr>
          <p:cNvSpPr>
            <a:spLocks noGrp="1"/>
          </p:cNvSpPr>
          <p:nvPr>
            <p:ph type="subTitle" idx="1"/>
          </p:nvPr>
        </p:nvSpPr>
        <p:spPr>
          <a:xfrm>
            <a:off x="609599" y="1801588"/>
            <a:ext cx="11052520" cy="1430188"/>
          </a:xfrm>
        </p:spPr>
        <p:txBody>
          <a:bodyPr>
            <a:noAutofit/>
          </a:bodyPr>
          <a:lstStyle/>
          <a:p>
            <a:pPr algn="ctr"/>
            <a:r>
              <a:rPr lang="en-US" sz="3700" b="1" dirty="0"/>
              <a:t>Year 2022 Utilities &amp; CCAs Procurement of Goods, Services, and Fuel from Women, Minority, Disabled Veteran, LGBT, and Persons with Disabilities Business Enterprises</a:t>
            </a:r>
          </a:p>
          <a:p>
            <a:pPr algn="ctr"/>
            <a:endParaRPr lang="en-US" sz="3200" b="1" dirty="0">
              <a:solidFill>
                <a:schemeClr val="bg2">
                  <a:lumMod val="50000"/>
                </a:schemeClr>
              </a:solidFill>
            </a:endParaRPr>
          </a:p>
        </p:txBody>
      </p:sp>
      <p:sp>
        <p:nvSpPr>
          <p:cNvPr id="4" name="TextBox 3">
            <a:extLst>
              <a:ext uri="{FF2B5EF4-FFF2-40B4-BE49-F238E27FC236}">
                <a16:creationId xmlns:a16="http://schemas.microsoft.com/office/drawing/2014/main" id="{3AFEFEAE-18FE-48CF-AF2D-1D2F0D9B1C1C}"/>
              </a:ext>
            </a:extLst>
          </p:cNvPr>
          <p:cNvSpPr txBox="1"/>
          <p:nvPr/>
        </p:nvSpPr>
        <p:spPr>
          <a:xfrm>
            <a:off x="1109339" y="4061605"/>
            <a:ext cx="10552780" cy="1338828"/>
          </a:xfrm>
          <a:prstGeom prst="rect">
            <a:avLst/>
          </a:prstGeom>
          <a:noFill/>
        </p:spPr>
        <p:txBody>
          <a:bodyPr wrap="square" rtlCol="0">
            <a:spAutoFit/>
          </a:bodyPr>
          <a:lstStyle/>
          <a:p>
            <a:pPr algn="ctr"/>
            <a:r>
              <a:rPr lang="en-US" sz="2700" b="1" dirty="0">
                <a:solidFill>
                  <a:schemeClr val="bg2">
                    <a:lumMod val="50000"/>
                  </a:schemeClr>
                </a:solidFill>
              </a:rPr>
              <a:t>Stephanie Green</a:t>
            </a:r>
            <a:br>
              <a:rPr lang="en-US" sz="2700" b="1" dirty="0">
                <a:solidFill>
                  <a:schemeClr val="bg2">
                    <a:lumMod val="50000"/>
                  </a:schemeClr>
                </a:solidFill>
              </a:rPr>
            </a:br>
            <a:r>
              <a:rPr lang="en-US" sz="2700" b="1" dirty="0">
                <a:solidFill>
                  <a:schemeClr val="bg2">
                    <a:lumMod val="50000"/>
                  </a:schemeClr>
                </a:solidFill>
              </a:rPr>
              <a:t> Supplier Diversity Manager</a:t>
            </a:r>
            <a:br>
              <a:rPr lang="en-US" sz="2700" b="1" dirty="0">
                <a:solidFill>
                  <a:schemeClr val="bg2">
                    <a:lumMod val="50000"/>
                  </a:schemeClr>
                </a:solidFill>
              </a:rPr>
            </a:br>
            <a:r>
              <a:rPr lang="en-US" sz="2700" b="1" dirty="0">
                <a:solidFill>
                  <a:schemeClr val="bg2">
                    <a:lumMod val="50000"/>
                  </a:schemeClr>
                </a:solidFill>
              </a:rPr>
              <a:t>California Public Utilities Commission </a:t>
            </a:r>
          </a:p>
        </p:txBody>
      </p:sp>
      <p:sp>
        <p:nvSpPr>
          <p:cNvPr id="8" name="TextBox 7">
            <a:extLst>
              <a:ext uri="{FF2B5EF4-FFF2-40B4-BE49-F238E27FC236}">
                <a16:creationId xmlns:a16="http://schemas.microsoft.com/office/drawing/2014/main" id="{D00A0F1C-96E6-46B7-89B4-0E6E1FAE71F9}"/>
              </a:ext>
            </a:extLst>
          </p:cNvPr>
          <p:cNvSpPr txBox="1"/>
          <p:nvPr/>
        </p:nvSpPr>
        <p:spPr>
          <a:xfrm>
            <a:off x="1252025" y="5500784"/>
            <a:ext cx="10044331" cy="461665"/>
          </a:xfrm>
          <a:prstGeom prst="rect">
            <a:avLst/>
          </a:prstGeom>
          <a:noFill/>
        </p:spPr>
        <p:txBody>
          <a:bodyPr wrap="square" rtlCol="0">
            <a:spAutoFit/>
          </a:bodyPr>
          <a:lstStyle/>
          <a:p>
            <a:pPr algn="ctr"/>
            <a:r>
              <a:rPr lang="en-US" sz="2400" b="1" dirty="0">
                <a:solidFill>
                  <a:schemeClr val="tx2"/>
                </a:solidFill>
              </a:rPr>
              <a:t>September 28, 2023</a:t>
            </a:r>
          </a:p>
        </p:txBody>
      </p:sp>
    </p:spTree>
    <p:extLst>
      <p:ext uri="{BB962C8B-B14F-4D97-AF65-F5344CB8AC3E}">
        <p14:creationId xmlns:p14="http://schemas.microsoft.com/office/powerpoint/2010/main" val="4270809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208670" y="509117"/>
            <a:ext cx="11774658" cy="574764"/>
          </a:xfrm>
        </p:spPr>
        <p:txBody>
          <a:bodyPr>
            <a:normAutofit fontScale="90000"/>
          </a:bodyPr>
          <a:lstStyle/>
          <a:p>
            <a:pPr algn="ctr"/>
            <a:r>
              <a:rPr lang="en-US" sz="3000" dirty="0">
                <a:solidFill>
                  <a:schemeClr val="bg2">
                    <a:lumMod val="50000"/>
                  </a:schemeClr>
                </a:solidFill>
              </a:rPr>
              <a:t>Utilities with less than 22% diverse suppliers Procurement in 2022</a:t>
            </a:r>
          </a:p>
        </p:txBody>
      </p:sp>
      <p:graphicFrame>
        <p:nvGraphicFramePr>
          <p:cNvPr id="6" name="Chart 5">
            <a:extLst>
              <a:ext uri="{FF2B5EF4-FFF2-40B4-BE49-F238E27FC236}">
                <a16:creationId xmlns:a16="http://schemas.microsoft.com/office/drawing/2014/main" id="{53929AA1-85E6-8FEB-708F-9B68FF022310}"/>
              </a:ext>
            </a:extLst>
          </p:cNvPr>
          <p:cNvGraphicFramePr/>
          <p:nvPr>
            <p:extLst>
              <p:ext uri="{D42A27DB-BD31-4B8C-83A1-F6EECF244321}">
                <p14:modId xmlns:p14="http://schemas.microsoft.com/office/powerpoint/2010/main" val="797346891"/>
              </p:ext>
            </p:extLst>
          </p:nvPr>
        </p:nvGraphicFramePr>
        <p:xfrm>
          <a:off x="208670" y="1083881"/>
          <a:ext cx="11774657" cy="54710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43797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423817"/>
            <a:ext cx="10972800" cy="514440"/>
          </a:xfrm>
        </p:spPr>
        <p:txBody>
          <a:bodyPr>
            <a:noAutofit/>
          </a:bodyPr>
          <a:lstStyle/>
          <a:p>
            <a:pPr algn="ctr"/>
            <a:r>
              <a:rPr lang="en-US" sz="3400" dirty="0">
                <a:solidFill>
                  <a:schemeClr val="bg2">
                    <a:lumMod val="50000"/>
                  </a:schemeClr>
                </a:solidFill>
              </a:rPr>
              <a:t>Utilities Who Met All Four GO 156 Goals in 2022</a:t>
            </a:r>
          </a:p>
        </p:txBody>
      </p:sp>
      <p:sp>
        <p:nvSpPr>
          <p:cNvPr id="5" name="Content Placeholder 4">
            <a:extLst>
              <a:ext uri="{FF2B5EF4-FFF2-40B4-BE49-F238E27FC236}">
                <a16:creationId xmlns:a16="http://schemas.microsoft.com/office/drawing/2014/main" id="{BB3E973C-193F-40B3-AE04-7A2759987DC3}"/>
              </a:ext>
            </a:extLst>
          </p:cNvPr>
          <p:cNvSpPr>
            <a:spLocks noGrp="1"/>
          </p:cNvSpPr>
          <p:nvPr>
            <p:ph idx="1"/>
          </p:nvPr>
        </p:nvSpPr>
        <p:spPr>
          <a:xfrm>
            <a:off x="787791" y="1337481"/>
            <a:ext cx="11141612" cy="4839482"/>
          </a:xfrm>
        </p:spPr>
        <p:txBody>
          <a:bodyPr>
            <a:normAutofit/>
          </a:bodyPr>
          <a:lstStyle/>
          <a:p>
            <a:pPr marL="0" indent="0" algn="ctr" fontAlgn="base">
              <a:lnSpc>
                <a:spcPct val="100000"/>
              </a:lnSpc>
              <a:spcBef>
                <a:spcPct val="0"/>
              </a:spcBef>
              <a:spcAft>
                <a:spcPct val="0"/>
              </a:spcAft>
              <a:buNone/>
              <a:defRPr/>
            </a:pPr>
            <a:r>
              <a:rPr kumimoji="0" lang="en-US" b="1" i="0" u="none" strike="noStrike" kern="1200" cap="none" spc="0" normalizeH="0" baseline="0" noProof="0" dirty="0">
                <a:ln>
                  <a:noFill/>
                </a:ln>
                <a:solidFill>
                  <a:schemeClr val="accent3"/>
                </a:solidFill>
                <a:effectLst/>
                <a:uLnTx/>
                <a:uFillTx/>
                <a:ea typeface="+mn-ea"/>
                <a:cs typeface="+mn-cs"/>
              </a:rPr>
              <a:t> Minority 15%  	Women 5%		DVBE 1.5%		LGBT 0.5% </a:t>
            </a:r>
          </a:p>
          <a:p>
            <a:pPr marL="0" indent="0" algn="ctr" fontAlgn="base">
              <a:lnSpc>
                <a:spcPct val="100000"/>
              </a:lnSpc>
              <a:spcBef>
                <a:spcPct val="0"/>
              </a:spcBef>
              <a:spcAft>
                <a:spcPct val="0"/>
              </a:spcAft>
              <a:buNone/>
              <a:defRPr/>
            </a:pPr>
            <a:endParaRPr kumimoji="0" lang="en-US" sz="2000" b="1" i="0" u="none" strike="noStrike" kern="1200" cap="none" spc="0" normalizeH="0" baseline="0" noProof="0" dirty="0">
              <a:ln>
                <a:noFill/>
              </a:ln>
              <a:solidFill>
                <a:schemeClr val="accent3"/>
              </a:solidFill>
              <a:effectLst/>
              <a:uLnTx/>
              <a:uFillTx/>
              <a:ea typeface="+mn-ea"/>
              <a:cs typeface="+mn-cs"/>
            </a:endParaRPr>
          </a:p>
          <a:p>
            <a:pPr marL="0" indent="0" fontAlgn="base">
              <a:lnSpc>
                <a:spcPct val="100000"/>
              </a:lnSpc>
              <a:spcBef>
                <a:spcPct val="0"/>
              </a:spcBef>
              <a:spcAft>
                <a:spcPct val="0"/>
              </a:spcAft>
              <a:buNone/>
              <a:defRPr/>
            </a:pPr>
            <a:endParaRPr lang="en-US" sz="2200" b="1" dirty="0">
              <a:solidFill>
                <a:schemeClr val="accent3"/>
              </a:solidFill>
            </a:endParaRPr>
          </a:p>
          <a:p>
            <a:pPr marL="0" indent="0" algn="ctr" fontAlgn="base">
              <a:lnSpc>
                <a:spcPct val="100000"/>
              </a:lnSpc>
              <a:spcBef>
                <a:spcPct val="0"/>
              </a:spcBef>
              <a:spcAft>
                <a:spcPct val="0"/>
              </a:spcAft>
              <a:buNone/>
              <a:defRPr/>
            </a:pPr>
            <a:r>
              <a:rPr kumimoji="0" lang="en-US" sz="6600" b="1" i="0" u="none" strike="noStrike" kern="1200" cap="none" spc="0" normalizeH="0" baseline="0" noProof="0" dirty="0">
                <a:ln>
                  <a:noFill/>
                </a:ln>
                <a:effectLst/>
                <a:uLnTx/>
                <a:uFillTx/>
                <a:ea typeface="+mn-ea"/>
                <a:cs typeface="+mn-cs"/>
              </a:rPr>
              <a:t>California American Water</a:t>
            </a:r>
          </a:p>
          <a:p>
            <a:pPr marL="0" indent="0" algn="ctr" fontAlgn="base">
              <a:lnSpc>
                <a:spcPct val="100000"/>
              </a:lnSpc>
              <a:spcBef>
                <a:spcPct val="0"/>
              </a:spcBef>
              <a:spcAft>
                <a:spcPct val="0"/>
              </a:spcAft>
              <a:buNone/>
              <a:defRPr/>
            </a:pPr>
            <a:endParaRPr lang="en-US" sz="6600" b="1" dirty="0">
              <a:solidFill>
                <a:schemeClr val="accent3"/>
              </a:solidFill>
            </a:endParaRPr>
          </a:p>
          <a:p>
            <a:pPr marL="0" indent="0" fontAlgn="base">
              <a:lnSpc>
                <a:spcPct val="100000"/>
              </a:lnSpc>
              <a:spcBef>
                <a:spcPct val="0"/>
              </a:spcBef>
              <a:spcAft>
                <a:spcPct val="0"/>
              </a:spcAft>
              <a:buNone/>
              <a:defRPr/>
            </a:pPr>
            <a:r>
              <a:rPr kumimoji="0" lang="en-US" b="1" i="0" u="none" strike="noStrike" kern="1200" cap="none" spc="0" normalizeH="0" baseline="0" noProof="0" dirty="0">
                <a:ln>
                  <a:noFill/>
                </a:ln>
                <a:effectLst/>
                <a:uLnTx/>
                <a:uFillTx/>
                <a:ea typeface="+mn-ea"/>
                <a:cs typeface="+mn-cs"/>
              </a:rPr>
              <a:t>		24.9%		</a:t>
            </a:r>
            <a:r>
              <a:rPr lang="en-US" b="1" dirty="0"/>
              <a:t>   </a:t>
            </a:r>
            <a:r>
              <a:rPr kumimoji="0" lang="en-US" b="1" i="0" u="none" strike="noStrike" kern="1200" cap="none" spc="0" normalizeH="0" baseline="0" noProof="0" dirty="0">
                <a:ln>
                  <a:noFill/>
                </a:ln>
                <a:effectLst/>
                <a:uLnTx/>
                <a:uFillTx/>
                <a:ea typeface="+mn-ea"/>
                <a:cs typeface="+mn-cs"/>
              </a:rPr>
              <a:t>17.5%		    2.23%		    1.31% </a:t>
            </a:r>
            <a:r>
              <a:rPr kumimoji="0" lang="en-US" sz="2000" b="1" i="0" u="none" strike="noStrike" kern="1200" cap="none" spc="0" normalizeH="0" baseline="0" noProof="0" dirty="0">
                <a:ln>
                  <a:noFill/>
                </a:ln>
                <a:effectLst/>
                <a:uLnTx/>
                <a:uFillTx/>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effectLst/>
              <a:uLnTx/>
              <a:uFillTx/>
              <a:ea typeface="+mn-ea"/>
              <a:cs typeface="+mn-cs"/>
            </a:endParaRPr>
          </a:p>
          <a:p>
            <a:pPr marL="0" indent="0">
              <a:buNone/>
            </a:pPr>
            <a:endParaRPr lang="en-US" dirty="0"/>
          </a:p>
        </p:txBody>
      </p:sp>
    </p:spTree>
    <p:extLst>
      <p:ext uri="{BB962C8B-B14F-4D97-AF65-F5344CB8AC3E}">
        <p14:creationId xmlns:p14="http://schemas.microsoft.com/office/powerpoint/2010/main" val="345813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22218"/>
            <a:ext cx="10972800" cy="803197"/>
          </a:xfrm>
        </p:spPr>
        <p:txBody>
          <a:bodyPr>
            <a:normAutofit/>
          </a:bodyPr>
          <a:lstStyle/>
          <a:p>
            <a:pPr algn="ctr"/>
            <a:r>
              <a:rPr lang="en-US" sz="3800" dirty="0">
                <a:solidFill>
                  <a:schemeClr val="bg2">
                    <a:lumMod val="50000"/>
                  </a:schemeClr>
                </a:solidFill>
              </a:rPr>
              <a:t>2022 CCAs diverse suppliers Procurement</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256044"/>
            <a:ext cx="10972800" cy="4583294"/>
          </a:xfrm>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pPr lvl="1"/>
            <a:endParaRPr lang="en-US" sz="1600" dirty="0"/>
          </a:p>
          <a:p>
            <a:endParaRPr lang="en-US" dirty="0"/>
          </a:p>
        </p:txBody>
      </p:sp>
      <p:graphicFrame>
        <p:nvGraphicFramePr>
          <p:cNvPr id="4" name="Chart 3">
            <a:extLst>
              <a:ext uri="{FF2B5EF4-FFF2-40B4-BE49-F238E27FC236}">
                <a16:creationId xmlns:a16="http://schemas.microsoft.com/office/drawing/2014/main" id="{458C152E-389D-4A85-B0D6-B69388D39BD5}"/>
              </a:ext>
            </a:extLst>
          </p:cNvPr>
          <p:cNvGraphicFramePr/>
          <p:nvPr>
            <p:extLst>
              <p:ext uri="{D42A27DB-BD31-4B8C-83A1-F6EECF244321}">
                <p14:modId xmlns:p14="http://schemas.microsoft.com/office/powerpoint/2010/main" val="3936366096"/>
              </p:ext>
            </p:extLst>
          </p:nvPr>
        </p:nvGraphicFramePr>
        <p:xfrm>
          <a:off x="977153" y="1371600"/>
          <a:ext cx="10139082" cy="4598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65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201301"/>
            <a:ext cx="10972800" cy="713097"/>
          </a:xfrm>
        </p:spPr>
        <p:txBody>
          <a:bodyPr>
            <a:normAutofit/>
          </a:bodyPr>
          <a:lstStyle/>
          <a:p>
            <a:pPr algn="ctr"/>
            <a:r>
              <a:rPr lang="en-US" b="1" dirty="0">
                <a:solidFill>
                  <a:schemeClr val="accent2">
                    <a:lumMod val="75000"/>
                  </a:schemeClr>
                </a:solidFill>
                <a:ea typeface="Verdana" panose="020B0604030504040204" pitchFamily="34" charset="0"/>
                <a:cs typeface="Verdana" panose="020B0604030504040204" pitchFamily="34" charset="0"/>
              </a:rPr>
              <a:t>Accomplishments and Challenges</a:t>
            </a:r>
            <a:endParaRPr lang="en-US" dirty="0"/>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047135"/>
            <a:ext cx="10972800" cy="5253015"/>
          </a:xfrm>
        </p:spPr>
        <p:txBody>
          <a:bodyPr>
            <a:normAutofit fontScale="25000" lnSpcReduction="20000"/>
          </a:bodyPr>
          <a:lstStyle/>
          <a:p>
            <a:pPr>
              <a:lnSpc>
                <a:spcPct val="120000"/>
              </a:lnSpc>
              <a:buFontTx/>
              <a:buChar char="-"/>
            </a:pPr>
            <a:r>
              <a:rPr lang="en-US" sz="8000" dirty="0"/>
              <a:t>Reported $14.3 billion, the highest procurement spend in the program's history.</a:t>
            </a:r>
          </a:p>
          <a:p>
            <a:pPr>
              <a:lnSpc>
                <a:spcPct val="120000"/>
              </a:lnSpc>
              <a:buFontTx/>
              <a:buChar char="-"/>
            </a:pPr>
            <a:r>
              <a:rPr lang="en-US" sz="8000" dirty="0"/>
              <a:t>Continued to provide technical assistance and capacity building programs and engage diverse suppliers using various technologies. </a:t>
            </a:r>
          </a:p>
          <a:p>
            <a:pPr>
              <a:lnSpc>
                <a:spcPct val="120000"/>
              </a:lnSpc>
              <a:buFontTx/>
              <a:buChar char="-"/>
            </a:pPr>
            <a:r>
              <a:rPr lang="en-US" sz="8000" dirty="0"/>
              <a:t>Successfully engaged prime contractors to embrace supplier diversity and develop programs.</a:t>
            </a:r>
          </a:p>
          <a:p>
            <a:pPr>
              <a:lnSpc>
                <a:spcPct val="120000"/>
              </a:lnSpc>
              <a:buFontTx/>
              <a:buChar char="-"/>
            </a:pPr>
            <a:r>
              <a:rPr lang="en-US" sz="8000" dirty="0"/>
              <a:t>10 Energy Service Providers submitted diversity reports for the first time in 2022. </a:t>
            </a:r>
          </a:p>
          <a:p>
            <a:pPr>
              <a:lnSpc>
                <a:spcPct val="120000"/>
              </a:lnSpc>
              <a:buFontTx/>
              <a:buChar char="-"/>
            </a:pPr>
            <a:r>
              <a:rPr lang="en-US" sz="8000" dirty="0"/>
              <a:t>Barriers due to organization business practices and contract terms and conditions continue to affect supplier diversity programs.</a:t>
            </a:r>
          </a:p>
          <a:p>
            <a:pPr>
              <a:lnSpc>
                <a:spcPct val="120000"/>
              </a:lnSpc>
              <a:buFontTx/>
              <a:buChar char="-"/>
            </a:pPr>
            <a:r>
              <a:rPr lang="en-US" sz="8000" dirty="0"/>
              <a:t>Not enough diverse suppliers in certain fields such as fuel and power procurements.</a:t>
            </a:r>
          </a:p>
          <a:p>
            <a:pPr>
              <a:lnSpc>
                <a:spcPct val="120000"/>
              </a:lnSpc>
              <a:buFontTx/>
              <a:buChar char="-"/>
            </a:pPr>
            <a:r>
              <a:rPr lang="en-US" sz="8000" dirty="0"/>
              <a:t>CCAs are constrained by Proposition 209. </a:t>
            </a:r>
          </a:p>
          <a:p>
            <a:pPr>
              <a:lnSpc>
                <a:spcPct val="120000"/>
              </a:lnSpc>
              <a:buFontTx/>
              <a:buChar char="-"/>
            </a:pPr>
            <a:r>
              <a:rPr lang="en-US" sz="8000" dirty="0"/>
              <a:t>Over 90% of CCAs procurement is power with limited diverse supplier participation.</a:t>
            </a:r>
          </a:p>
          <a:p>
            <a:pPr>
              <a:lnSpc>
                <a:spcPct val="120000"/>
              </a:lnSpc>
              <a:buFontTx/>
              <a:buChar char="-"/>
            </a:pPr>
            <a:endParaRPr lang="en-US" sz="8000" dirty="0"/>
          </a:p>
          <a:p>
            <a:pPr>
              <a:lnSpc>
                <a:spcPct val="120000"/>
              </a:lnSpc>
              <a:buFontTx/>
              <a:buChar char="-"/>
            </a:pPr>
            <a:endParaRPr lang="en-US" sz="8000" dirty="0"/>
          </a:p>
          <a:p>
            <a:pPr marL="339725" lvl="1" indent="0">
              <a:lnSpc>
                <a:spcPct val="120000"/>
              </a:lnSpc>
              <a:buNone/>
            </a:pPr>
            <a:endParaRPr lang="en-US" sz="4000" dirty="0"/>
          </a:p>
          <a:p>
            <a:pPr marL="0" indent="0">
              <a:buNone/>
            </a:pPr>
            <a:endParaRPr lang="en-US" sz="2500" dirty="0"/>
          </a:p>
        </p:txBody>
      </p:sp>
    </p:spTree>
    <p:extLst>
      <p:ext uri="{BB962C8B-B14F-4D97-AF65-F5344CB8AC3E}">
        <p14:creationId xmlns:p14="http://schemas.microsoft.com/office/powerpoint/2010/main" val="2146699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A7251-769A-475B-A45B-5AB8DF84CCFF}"/>
              </a:ext>
            </a:extLst>
          </p:cNvPr>
          <p:cNvSpPr>
            <a:spLocks noGrp="1"/>
          </p:cNvSpPr>
          <p:nvPr>
            <p:ph type="title"/>
          </p:nvPr>
        </p:nvSpPr>
        <p:spPr>
          <a:xfrm>
            <a:off x="609600" y="365125"/>
            <a:ext cx="10972800" cy="662486"/>
          </a:xfrm>
        </p:spPr>
        <p:txBody>
          <a:bodyPr>
            <a:normAutofit/>
          </a:bodyPr>
          <a:lstStyle/>
          <a:p>
            <a:pPr algn="ctr"/>
            <a:r>
              <a:rPr lang="en-US" dirty="0">
                <a:solidFill>
                  <a:schemeClr val="bg2">
                    <a:lumMod val="50000"/>
                  </a:schemeClr>
                </a:solidFill>
              </a:rPr>
              <a:t>Supplier Clearinghouse</a:t>
            </a:r>
          </a:p>
        </p:txBody>
      </p:sp>
      <p:sp>
        <p:nvSpPr>
          <p:cNvPr id="4" name="TextBox 3">
            <a:extLst>
              <a:ext uri="{FF2B5EF4-FFF2-40B4-BE49-F238E27FC236}">
                <a16:creationId xmlns:a16="http://schemas.microsoft.com/office/drawing/2014/main" id="{AFD73539-1205-46B2-ADEC-EEACF0DB69B6}"/>
              </a:ext>
            </a:extLst>
          </p:cNvPr>
          <p:cNvSpPr txBox="1"/>
          <p:nvPr/>
        </p:nvSpPr>
        <p:spPr>
          <a:xfrm>
            <a:off x="3953691" y="1149531"/>
            <a:ext cx="4241075" cy="492443"/>
          </a:xfrm>
          <a:prstGeom prst="rect">
            <a:avLst/>
          </a:prstGeom>
          <a:noFill/>
        </p:spPr>
        <p:txBody>
          <a:bodyPr wrap="square" rtlCol="0">
            <a:spAutoFit/>
          </a:bodyPr>
          <a:lstStyle/>
          <a:p>
            <a:pPr algn="ctr"/>
            <a:r>
              <a:rPr lang="en-US" sz="2600" b="1" dirty="0">
                <a:solidFill>
                  <a:schemeClr val="tx2"/>
                </a:solidFill>
              </a:rPr>
              <a:t>Certification Type</a:t>
            </a:r>
          </a:p>
        </p:txBody>
      </p:sp>
      <p:graphicFrame>
        <p:nvGraphicFramePr>
          <p:cNvPr id="6" name="Content Placeholder 6">
            <a:extLst>
              <a:ext uri="{FF2B5EF4-FFF2-40B4-BE49-F238E27FC236}">
                <a16:creationId xmlns:a16="http://schemas.microsoft.com/office/drawing/2014/main" id="{BD5B4CBF-0D18-E586-FB93-58CCE24792B4}"/>
              </a:ext>
            </a:extLst>
          </p:cNvPr>
          <p:cNvGraphicFramePr>
            <a:graphicFrameLocks noGrp="1"/>
          </p:cNvGraphicFramePr>
          <p:nvPr>
            <p:ph idx="1"/>
            <p:extLst>
              <p:ext uri="{D42A27DB-BD31-4B8C-83A1-F6EECF244321}">
                <p14:modId xmlns:p14="http://schemas.microsoft.com/office/powerpoint/2010/main" val="1747340134"/>
              </p:ext>
            </p:extLst>
          </p:nvPr>
        </p:nvGraphicFramePr>
        <p:xfrm>
          <a:off x="609600" y="1825625"/>
          <a:ext cx="109728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7E7741B7-8293-CDED-0CB5-6009715D8C37}"/>
              </a:ext>
            </a:extLst>
          </p:cNvPr>
          <p:cNvSpPr txBox="1"/>
          <p:nvPr/>
        </p:nvSpPr>
        <p:spPr>
          <a:xfrm>
            <a:off x="5243275" y="6403834"/>
            <a:ext cx="2311210" cy="276999"/>
          </a:xfrm>
          <a:prstGeom prst="rect">
            <a:avLst/>
          </a:prstGeom>
          <a:noFill/>
        </p:spPr>
        <p:txBody>
          <a:bodyPr wrap="none" rtlCol="0">
            <a:spAutoFit/>
          </a:bodyPr>
          <a:lstStyle/>
          <a:p>
            <a:pPr algn="ctr"/>
            <a:r>
              <a:rPr lang="en-US" sz="1200" dirty="0">
                <a:latin typeface="Cambria" panose="02040503050406030204" pitchFamily="18" charset="0"/>
                <a:ea typeface="Cambria" panose="02040503050406030204" pitchFamily="18" charset="0"/>
              </a:rPr>
              <a:t>(CURRENT AS OF (08/25/2023)</a:t>
            </a:r>
          </a:p>
        </p:txBody>
      </p:sp>
    </p:spTree>
    <p:extLst>
      <p:ext uri="{BB962C8B-B14F-4D97-AF65-F5344CB8AC3E}">
        <p14:creationId xmlns:p14="http://schemas.microsoft.com/office/powerpoint/2010/main" val="105272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A7251-769A-475B-A45B-5AB8DF84CCFF}"/>
              </a:ext>
            </a:extLst>
          </p:cNvPr>
          <p:cNvSpPr>
            <a:spLocks noGrp="1"/>
          </p:cNvSpPr>
          <p:nvPr>
            <p:ph type="title"/>
          </p:nvPr>
        </p:nvSpPr>
        <p:spPr>
          <a:xfrm>
            <a:off x="609600" y="365125"/>
            <a:ext cx="10972800" cy="662486"/>
          </a:xfrm>
        </p:spPr>
        <p:txBody>
          <a:bodyPr>
            <a:normAutofit/>
          </a:bodyPr>
          <a:lstStyle/>
          <a:p>
            <a:pPr algn="ctr"/>
            <a:r>
              <a:rPr lang="en-US" dirty="0">
                <a:solidFill>
                  <a:schemeClr val="bg2">
                    <a:lumMod val="50000"/>
                  </a:schemeClr>
                </a:solidFill>
              </a:rPr>
              <a:t>Supplier Clearinghouse</a:t>
            </a:r>
          </a:p>
        </p:txBody>
      </p:sp>
      <p:graphicFrame>
        <p:nvGraphicFramePr>
          <p:cNvPr id="15" name="Chart 14">
            <a:extLst>
              <a:ext uri="{FF2B5EF4-FFF2-40B4-BE49-F238E27FC236}">
                <a16:creationId xmlns:a16="http://schemas.microsoft.com/office/drawing/2014/main" id="{358393EC-9443-4881-9126-F4AC5011238A}"/>
              </a:ext>
            </a:extLst>
          </p:cNvPr>
          <p:cNvGraphicFramePr/>
          <p:nvPr>
            <p:extLst>
              <p:ext uri="{D42A27DB-BD31-4B8C-83A1-F6EECF244321}">
                <p14:modId xmlns:p14="http://schemas.microsoft.com/office/powerpoint/2010/main" val="4019410624"/>
              </p:ext>
            </p:extLst>
          </p:nvPr>
        </p:nvGraphicFramePr>
        <p:xfrm>
          <a:off x="486304" y="3804475"/>
          <a:ext cx="5382879" cy="246619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6">
            <a:extLst>
              <a:ext uri="{FF2B5EF4-FFF2-40B4-BE49-F238E27FC236}">
                <a16:creationId xmlns:a16="http://schemas.microsoft.com/office/drawing/2014/main" id="{6F2FF111-6E64-44FB-AA8B-D2D25746545E}"/>
              </a:ext>
            </a:extLst>
          </p:cNvPr>
          <p:cNvSpPr txBox="1"/>
          <p:nvPr/>
        </p:nvSpPr>
        <p:spPr>
          <a:xfrm>
            <a:off x="6556184" y="3970346"/>
            <a:ext cx="1802674" cy="369332"/>
          </a:xfrm>
          <a:prstGeom prst="rect">
            <a:avLst/>
          </a:prstGeom>
          <a:noFill/>
        </p:spPr>
        <p:txBody>
          <a:bodyPr wrap="square" rtlCol="0">
            <a:spAutoFit/>
          </a:bodyPr>
          <a:lstStyle/>
          <a:p>
            <a:r>
              <a:rPr lang="en-US" b="1" dirty="0">
                <a:solidFill>
                  <a:schemeClr val="tx2"/>
                </a:solidFill>
                <a:latin typeface="Cambria" panose="02040503050406030204" pitchFamily="18" charset="0"/>
                <a:ea typeface="Cambria" panose="02040503050406030204" pitchFamily="18" charset="0"/>
              </a:rPr>
              <a:t>Business Size</a:t>
            </a:r>
          </a:p>
        </p:txBody>
      </p:sp>
      <p:sp>
        <p:nvSpPr>
          <p:cNvPr id="4" name="TextBox 3">
            <a:extLst>
              <a:ext uri="{FF2B5EF4-FFF2-40B4-BE49-F238E27FC236}">
                <a16:creationId xmlns:a16="http://schemas.microsoft.com/office/drawing/2014/main" id="{259F43DD-26F2-3A39-0453-BABA63C82020}"/>
              </a:ext>
            </a:extLst>
          </p:cNvPr>
          <p:cNvSpPr txBox="1"/>
          <p:nvPr/>
        </p:nvSpPr>
        <p:spPr>
          <a:xfrm>
            <a:off x="5315410" y="6403834"/>
            <a:ext cx="2166940" cy="276999"/>
          </a:xfrm>
          <a:prstGeom prst="rect">
            <a:avLst/>
          </a:prstGeom>
          <a:noFill/>
        </p:spPr>
        <p:txBody>
          <a:bodyPr wrap="none" rtlCol="0">
            <a:spAutoFit/>
          </a:bodyPr>
          <a:lstStyle/>
          <a:p>
            <a:pPr algn="ctr"/>
            <a:r>
              <a:rPr lang="en-US" sz="1200" dirty="0">
                <a:latin typeface="Cambria" panose="02040503050406030204" pitchFamily="18" charset="0"/>
                <a:ea typeface="Cambria" panose="02040503050406030204" pitchFamily="18" charset="0"/>
              </a:rPr>
              <a:t>(CURRENT AS OF 8/25/2023)</a:t>
            </a:r>
          </a:p>
        </p:txBody>
      </p:sp>
      <p:graphicFrame>
        <p:nvGraphicFramePr>
          <p:cNvPr id="2" name="Chart 1">
            <a:extLst>
              <a:ext uri="{FF2B5EF4-FFF2-40B4-BE49-F238E27FC236}">
                <a16:creationId xmlns:a16="http://schemas.microsoft.com/office/drawing/2014/main" id="{C6A26086-A73D-3C3B-30DD-67F994D87277}"/>
              </a:ext>
            </a:extLst>
          </p:cNvPr>
          <p:cNvGraphicFramePr/>
          <p:nvPr>
            <p:extLst>
              <p:ext uri="{D42A27DB-BD31-4B8C-83A1-F6EECF244321}">
                <p14:modId xmlns:p14="http://schemas.microsoft.com/office/powerpoint/2010/main" val="4114796175"/>
              </p:ext>
            </p:extLst>
          </p:nvPr>
        </p:nvGraphicFramePr>
        <p:xfrm>
          <a:off x="609601" y="1027611"/>
          <a:ext cx="5182912" cy="27224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E7816147-C2EA-B02D-227D-E2DAB0095CDD}"/>
              </a:ext>
            </a:extLst>
          </p:cNvPr>
          <p:cNvGraphicFramePr/>
          <p:nvPr>
            <p:extLst>
              <p:ext uri="{D42A27DB-BD31-4B8C-83A1-F6EECF244321}">
                <p14:modId xmlns:p14="http://schemas.microsoft.com/office/powerpoint/2010/main" val="2919364041"/>
              </p:ext>
            </p:extLst>
          </p:nvPr>
        </p:nvGraphicFramePr>
        <p:xfrm>
          <a:off x="6399489" y="945223"/>
          <a:ext cx="5158159" cy="301717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924F7AC6-5814-A65A-3251-053311D1B521}"/>
              </a:ext>
            </a:extLst>
          </p:cNvPr>
          <p:cNvGraphicFramePr/>
          <p:nvPr>
            <p:extLst>
              <p:ext uri="{D42A27DB-BD31-4B8C-83A1-F6EECF244321}">
                <p14:modId xmlns:p14="http://schemas.microsoft.com/office/powerpoint/2010/main" val="566194164"/>
              </p:ext>
            </p:extLst>
          </p:nvPr>
        </p:nvGraphicFramePr>
        <p:xfrm>
          <a:off x="6174769" y="4171308"/>
          <a:ext cx="5382879" cy="223252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449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A7251-769A-475B-A45B-5AB8DF84CCFF}"/>
              </a:ext>
            </a:extLst>
          </p:cNvPr>
          <p:cNvSpPr>
            <a:spLocks noGrp="1"/>
          </p:cNvSpPr>
          <p:nvPr>
            <p:ph type="title"/>
          </p:nvPr>
        </p:nvSpPr>
        <p:spPr>
          <a:xfrm>
            <a:off x="653143" y="237647"/>
            <a:ext cx="10972800" cy="662486"/>
          </a:xfrm>
        </p:spPr>
        <p:txBody>
          <a:bodyPr>
            <a:normAutofit/>
          </a:bodyPr>
          <a:lstStyle/>
          <a:p>
            <a:pPr algn="ctr"/>
            <a:r>
              <a:rPr lang="en-US" dirty="0">
                <a:solidFill>
                  <a:schemeClr val="bg2">
                    <a:lumMod val="50000"/>
                  </a:schemeClr>
                </a:solidFill>
              </a:rPr>
              <a:t>Supplier Clearinghouse</a:t>
            </a:r>
          </a:p>
        </p:txBody>
      </p:sp>
      <p:sp>
        <p:nvSpPr>
          <p:cNvPr id="2" name="TextBox 1">
            <a:extLst>
              <a:ext uri="{FF2B5EF4-FFF2-40B4-BE49-F238E27FC236}">
                <a16:creationId xmlns:a16="http://schemas.microsoft.com/office/drawing/2014/main" id="{952732B2-706B-484F-A163-DC5875889D92}"/>
              </a:ext>
            </a:extLst>
          </p:cNvPr>
          <p:cNvSpPr txBox="1"/>
          <p:nvPr/>
        </p:nvSpPr>
        <p:spPr>
          <a:xfrm>
            <a:off x="3290047" y="905768"/>
            <a:ext cx="5620871" cy="492443"/>
          </a:xfrm>
          <a:prstGeom prst="rect">
            <a:avLst/>
          </a:prstGeom>
          <a:noFill/>
        </p:spPr>
        <p:txBody>
          <a:bodyPr wrap="square" rtlCol="0">
            <a:spAutoFit/>
          </a:bodyPr>
          <a:lstStyle/>
          <a:p>
            <a:r>
              <a:rPr lang="en-US" sz="2600" b="1" dirty="0">
                <a:solidFill>
                  <a:schemeClr val="tx2"/>
                </a:solidFill>
              </a:rPr>
              <a:t>Certified Suppliers by SIC Code</a:t>
            </a:r>
          </a:p>
        </p:txBody>
      </p:sp>
      <p:graphicFrame>
        <p:nvGraphicFramePr>
          <p:cNvPr id="4" name="Chart 3">
            <a:extLst>
              <a:ext uri="{FF2B5EF4-FFF2-40B4-BE49-F238E27FC236}">
                <a16:creationId xmlns:a16="http://schemas.microsoft.com/office/drawing/2014/main" id="{903FBC33-C4AF-3C34-5606-B89BB7FE8E12}"/>
              </a:ext>
            </a:extLst>
          </p:cNvPr>
          <p:cNvGraphicFramePr/>
          <p:nvPr>
            <p:extLst>
              <p:ext uri="{D42A27DB-BD31-4B8C-83A1-F6EECF244321}">
                <p14:modId xmlns:p14="http://schemas.microsoft.com/office/powerpoint/2010/main" val="1953446127"/>
              </p:ext>
            </p:extLst>
          </p:nvPr>
        </p:nvGraphicFramePr>
        <p:xfrm>
          <a:off x="76199" y="1398211"/>
          <a:ext cx="11995935" cy="5291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5608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A7251-769A-475B-A45B-5AB8DF84CCFF}"/>
              </a:ext>
            </a:extLst>
          </p:cNvPr>
          <p:cNvSpPr>
            <a:spLocks noGrp="1"/>
          </p:cNvSpPr>
          <p:nvPr>
            <p:ph type="title"/>
          </p:nvPr>
        </p:nvSpPr>
        <p:spPr>
          <a:xfrm>
            <a:off x="609600" y="721840"/>
            <a:ext cx="10972800" cy="662486"/>
          </a:xfrm>
        </p:spPr>
        <p:txBody>
          <a:bodyPr>
            <a:normAutofit/>
          </a:bodyPr>
          <a:lstStyle/>
          <a:p>
            <a:pPr algn="ctr"/>
            <a:r>
              <a:rPr lang="en-US" dirty="0">
                <a:solidFill>
                  <a:schemeClr val="bg2">
                    <a:lumMod val="50000"/>
                  </a:schemeClr>
                </a:solidFill>
              </a:rPr>
              <a:t>Supplier Clearinghouse RFP</a:t>
            </a:r>
          </a:p>
        </p:txBody>
      </p:sp>
      <p:sp>
        <p:nvSpPr>
          <p:cNvPr id="6" name="Content Placeholder 5">
            <a:extLst>
              <a:ext uri="{FF2B5EF4-FFF2-40B4-BE49-F238E27FC236}">
                <a16:creationId xmlns:a16="http://schemas.microsoft.com/office/drawing/2014/main" id="{F324DB2C-D274-46B8-8D04-E2A3D2DBDF17}"/>
              </a:ext>
            </a:extLst>
          </p:cNvPr>
          <p:cNvSpPr>
            <a:spLocks noGrp="1"/>
          </p:cNvSpPr>
          <p:nvPr>
            <p:ph idx="1"/>
          </p:nvPr>
        </p:nvSpPr>
        <p:spPr>
          <a:xfrm>
            <a:off x="609600" y="1541124"/>
            <a:ext cx="10972800" cy="4715838"/>
          </a:xfrm>
        </p:spPr>
        <p:txBody>
          <a:bodyPr>
            <a:normAutofit/>
          </a:bodyPr>
          <a:lstStyle/>
          <a:p>
            <a:endParaRPr lang="en-US" dirty="0"/>
          </a:p>
          <a:p>
            <a:r>
              <a:rPr lang="en-US" sz="2400" dirty="0">
                <a:effectLst/>
                <a:latin typeface="Calibri" panose="020F0502020204030204" pitchFamily="34" charset="0"/>
                <a:ea typeface="Calibri" panose="020F0502020204030204" pitchFamily="34" charset="0"/>
              </a:rPr>
              <a:t>The Supplier Clearinghouse is an independent services operation contracted by the Investor-Owned Utilities of California to administer the certification process of the women, minority, LGBT, persons with disabilities, and disabled veteran businesses.</a:t>
            </a:r>
            <a:endParaRPr lang="en-US" dirty="0"/>
          </a:p>
          <a:p>
            <a:r>
              <a:rPr lang="en-US" dirty="0">
                <a:latin typeface="Calibri" panose="020F0502020204030204" pitchFamily="34" charset="0"/>
                <a:ea typeface="Calibri" panose="020F0502020204030204" pitchFamily="34" charset="0"/>
              </a:rPr>
              <a:t>T</a:t>
            </a:r>
            <a:r>
              <a:rPr lang="en-US" sz="2400" dirty="0">
                <a:effectLst/>
                <a:latin typeface="Calibri" panose="020F0502020204030204" pitchFamily="34" charset="0"/>
                <a:ea typeface="Calibri" panose="020F0502020204030204" pitchFamily="34" charset="0"/>
              </a:rPr>
              <a:t>he CPUC and the Utilities intend to issue an RFP on/around January 15, 2024; with  new services </a:t>
            </a:r>
            <a:r>
              <a:rPr lang="en-US" dirty="0">
                <a:latin typeface="Calibri" panose="020F0502020204030204" pitchFamily="34" charset="0"/>
                <a:ea typeface="Calibri" panose="020F0502020204030204" pitchFamily="34" charset="0"/>
              </a:rPr>
              <a:t>c</a:t>
            </a:r>
            <a:r>
              <a:rPr lang="en-US" sz="2400" dirty="0">
                <a:effectLst/>
                <a:latin typeface="Calibri" panose="020F0502020204030204" pitchFamily="34" charset="0"/>
                <a:ea typeface="Calibri" panose="020F0502020204030204" pitchFamily="34" charset="0"/>
              </a:rPr>
              <a:t>ommencing on January 1, 2025.</a:t>
            </a:r>
          </a:p>
          <a:p>
            <a:r>
              <a:rPr lang="en-US" sz="2400" dirty="0">
                <a:effectLst/>
                <a:latin typeface="Calibri" panose="020F0502020204030204" pitchFamily="34" charset="0"/>
                <a:ea typeface="Calibri" panose="020F0502020204030204" pitchFamily="34" charset="0"/>
              </a:rPr>
              <a:t> We will be seeking bidders with capabilities, qualifications, and years of experience to operate the Supplier Clearinghouse.</a:t>
            </a:r>
            <a:endParaRPr lang="en-US" dirty="0"/>
          </a:p>
          <a:p>
            <a:r>
              <a:rPr lang="en-US" sz="2400" dirty="0">
                <a:effectLst/>
                <a:latin typeface="Calibri" panose="020F0502020204030204" pitchFamily="34" charset="0"/>
                <a:ea typeface="Calibri" panose="020F0502020204030204" pitchFamily="34" charset="0"/>
              </a:rPr>
              <a:t>More details of the RFP’s requirements, scope of work, deliverables to be provide with the RFP documents.</a:t>
            </a:r>
            <a:endParaRPr lang="en-US" sz="1500" dirty="0"/>
          </a:p>
          <a:p>
            <a:pPr marL="0" indent="0">
              <a:buNone/>
            </a:pPr>
            <a:endParaRPr lang="en-US" sz="1500" dirty="0"/>
          </a:p>
          <a:p>
            <a:pPr marL="0" indent="0">
              <a:buNone/>
            </a:pPr>
            <a:endParaRPr lang="en-US" dirty="0"/>
          </a:p>
          <a:p>
            <a:pPr marL="339725" lvl="1" indent="0">
              <a:buNone/>
            </a:pPr>
            <a:endParaRPr lang="en-US" dirty="0"/>
          </a:p>
          <a:p>
            <a:endParaRPr lang="en-US" dirty="0"/>
          </a:p>
          <a:p>
            <a:endParaRPr lang="en-US" dirty="0"/>
          </a:p>
        </p:txBody>
      </p:sp>
    </p:spTree>
    <p:extLst>
      <p:ext uri="{BB962C8B-B14F-4D97-AF65-F5344CB8AC3E}">
        <p14:creationId xmlns:p14="http://schemas.microsoft.com/office/powerpoint/2010/main" val="2024904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AA7251-769A-475B-A45B-5AB8DF84CCFF}"/>
              </a:ext>
            </a:extLst>
          </p:cNvPr>
          <p:cNvSpPr>
            <a:spLocks noGrp="1"/>
          </p:cNvSpPr>
          <p:nvPr>
            <p:ph type="title"/>
          </p:nvPr>
        </p:nvSpPr>
        <p:spPr>
          <a:xfrm>
            <a:off x="609600" y="365125"/>
            <a:ext cx="10972800" cy="662486"/>
          </a:xfrm>
        </p:spPr>
        <p:txBody>
          <a:bodyPr>
            <a:normAutofit/>
          </a:bodyPr>
          <a:lstStyle/>
          <a:p>
            <a:pPr algn="ctr"/>
            <a:r>
              <a:rPr lang="en-US" dirty="0">
                <a:solidFill>
                  <a:schemeClr val="bg2">
                    <a:lumMod val="50000"/>
                  </a:schemeClr>
                </a:solidFill>
              </a:rPr>
              <a:t>CPUC Supplier Diversity Program Action Items</a:t>
            </a:r>
          </a:p>
        </p:txBody>
      </p:sp>
      <p:sp>
        <p:nvSpPr>
          <p:cNvPr id="6" name="Content Placeholder 5">
            <a:extLst>
              <a:ext uri="{FF2B5EF4-FFF2-40B4-BE49-F238E27FC236}">
                <a16:creationId xmlns:a16="http://schemas.microsoft.com/office/drawing/2014/main" id="{F324DB2C-D274-46B8-8D04-E2A3D2DBDF17}"/>
              </a:ext>
            </a:extLst>
          </p:cNvPr>
          <p:cNvSpPr>
            <a:spLocks noGrp="1"/>
          </p:cNvSpPr>
          <p:nvPr>
            <p:ph idx="1"/>
          </p:nvPr>
        </p:nvSpPr>
        <p:spPr>
          <a:xfrm>
            <a:off x="609600" y="1146412"/>
            <a:ext cx="10972800" cy="5186149"/>
          </a:xfrm>
        </p:spPr>
        <p:txBody>
          <a:bodyPr>
            <a:normAutofit/>
          </a:bodyPr>
          <a:lstStyle/>
          <a:p>
            <a:endParaRPr lang="en-US" dirty="0"/>
          </a:p>
          <a:p>
            <a:r>
              <a:rPr lang="en-US" dirty="0"/>
              <a:t>Complete phase of Rulemaking 21-03-010</a:t>
            </a:r>
          </a:p>
          <a:p>
            <a:r>
              <a:rPr lang="en-US" dirty="0"/>
              <a:t>Provide guidance and advocate for the inclusion of diverse suppliers in the procurement activities of GO 156 covered entities. </a:t>
            </a:r>
          </a:p>
          <a:p>
            <a:r>
              <a:rPr lang="en-US" dirty="0"/>
              <a:t>Monitor the progress of GO 156 covered entities' supplier diversity programs especially their progress in incorporating the new LGBTBE goal and diverse category (persons with disabilities business enterprise).</a:t>
            </a:r>
          </a:p>
          <a:p>
            <a:r>
              <a:rPr lang="en-US" dirty="0"/>
              <a:t>Continue to engage electric service providers and CCAs to develop supplier diversity programs and submit annual reports.</a:t>
            </a:r>
          </a:p>
          <a:p>
            <a:r>
              <a:rPr lang="en-US" dirty="0"/>
              <a:t>Increase the pool of qualified diverse suppliers in the Supplier Clearinghouse database.</a:t>
            </a:r>
          </a:p>
          <a:p>
            <a:r>
              <a:rPr lang="en-US" dirty="0"/>
              <a:t>Complete Supplier Clearinghouse RFP process and vendor  selection</a:t>
            </a:r>
          </a:p>
          <a:p>
            <a:pPr marL="0" indent="0">
              <a:buNone/>
            </a:pPr>
            <a:endParaRPr lang="en-US" dirty="0"/>
          </a:p>
          <a:p>
            <a:endParaRPr lang="en-US" dirty="0"/>
          </a:p>
        </p:txBody>
      </p:sp>
    </p:spTree>
    <p:extLst>
      <p:ext uri="{BB962C8B-B14F-4D97-AF65-F5344CB8AC3E}">
        <p14:creationId xmlns:p14="http://schemas.microsoft.com/office/powerpoint/2010/main" val="1567691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38FA0FF-8384-6F4F-8CB5-24690E76E755}"/>
              </a:ext>
            </a:extLst>
          </p:cNvPr>
          <p:cNvPicPr>
            <a:picLocks noChangeAspect="1"/>
          </p:cNvPicPr>
          <p:nvPr/>
        </p:nvPicPr>
        <p:blipFill>
          <a:blip r:embed="rId3">
            <a:biLevel thresh="50000"/>
            <a:alphaModFix amt="20000"/>
          </a:blip>
          <a:stretch>
            <a:fillRect/>
          </a:stretch>
        </p:blipFill>
        <p:spPr>
          <a:xfrm>
            <a:off x="7619732" y="946417"/>
            <a:ext cx="4572268" cy="4572268"/>
          </a:xfrm>
          <a:prstGeom prst="rect">
            <a:avLst/>
          </a:prstGeom>
        </p:spPr>
      </p:pic>
      <p:sp>
        <p:nvSpPr>
          <p:cNvPr id="7" name="Title 1">
            <a:extLst>
              <a:ext uri="{FF2B5EF4-FFF2-40B4-BE49-F238E27FC236}">
                <a16:creationId xmlns:a16="http://schemas.microsoft.com/office/drawing/2014/main" id="{F15472F1-D24F-E448-9A57-3E83DE1A4B04}"/>
              </a:ext>
            </a:extLst>
          </p:cNvPr>
          <p:cNvSpPr txBox="1">
            <a:spLocks/>
          </p:cNvSpPr>
          <p:nvPr/>
        </p:nvSpPr>
        <p:spPr>
          <a:xfrm>
            <a:off x="967579" y="3068053"/>
            <a:ext cx="4568952" cy="1023728"/>
          </a:xfrm>
          <a:prstGeom prst="rect">
            <a:avLst/>
          </a:prstGeom>
        </p:spPr>
        <p:txBody>
          <a:bodyPr>
            <a:normAutofit/>
          </a:bodyPr>
          <a:lst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4800" dirty="0"/>
              <a:t>Questions?</a:t>
            </a:r>
          </a:p>
        </p:txBody>
      </p:sp>
      <p:sp>
        <p:nvSpPr>
          <p:cNvPr id="9" name="Rectangle 8">
            <a:extLst>
              <a:ext uri="{FF2B5EF4-FFF2-40B4-BE49-F238E27FC236}">
                <a16:creationId xmlns:a16="http://schemas.microsoft.com/office/drawing/2014/main" id="{190B6040-71B8-7745-81FD-C79F2A84D522}"/>
              </a:ext>
            </a:extLst>
          </p:cNvPr>
          <p:cNvSpPr/>
          <p:nvPr/>
        </p:nvSpPr>
        <p:spPr>
          <a:xfrm>
            <a:off x="457200" y="6130089"/>
            <a:ext cx="2791326" cy="583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69202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221211"/>
            <a:ext cx="10972800" cy="533982"/>
          </a:xfrm>
        </p:spPr>
        <p:txBody>
          <a:bodyPr>
            <a:normAutofit fontScale="90000"/>
          </a:bodyPr>
          <a:lstStyle/>
          <a:p>
            <a:pPr algn="ctr"/>
            <a:r>
              <a:rPr lang="en-US" b="1" dirty="0">
                <a:solidFill>
                  <a:schemeClr val="accent2">
                    <a:lumMod val="75000"/>
                  </a:schemeClr>
                </a:solidFill>
                <a:ea typeface="Verdana" panose="020B0604030504040204" pitchFamily="34" charset="0"/>
                <a:cs typeface="Verdana" panose="020B0604030504040204" pitchFamily="34" charset="0"/>
              </a:rPr>
              <a:t>CPUC Supplier Diversity Program</a:t>
            </a:r>
            <a:endParaRPr lang="en-US" dirty="0"/>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755193"/>
            <a:ext cx="10972800" cy="5477068"/>
          </a:xfrm>
        </p:spPr>
        <p:txBody>
          <a:bodyPr>
            <a:normAutofit fontScale="25000" lnSpcReduction="20000"/>
          </a:bodyPr>
          <a:lstStyle/>
          <a:p>
            <a:pPr>
              <a:lnSpc>
                <a:spcPct val="120000"/>
              </a:lnSpc>
              <a:buFontTx/>
              <a:buChar char="-"/>
            </a:pPr>
            <a:r>
              <a:rPr lang="en-US" sz="7200" b="1" dirty="0"/>
              <a:t>General Order 156 and Public Utilities Code (PU Code) §§ 366.2 (m), 910.3, and 8283:</a:t>
            </a:r>
          </a:p>
          <a:p>
            <a:pPr lvl="1">
              <a:lnSpc>
                <a:spcPct val="120000"/>
              </a:lnSpc>
            </a:pPr>
            <a:r>
              <a:rPr lang="en-US" sz="6800" dirty="0"/>
              <a:t>Requires utilities and electric service providers to submit annual plans to increase procurement from women, minority, disabled veteran, LGBT, and persons with disabilities business enterprises (diverse suppliers) in all categories; and annual implementation reports.</a:t>
            </a:r>
          </a:p>
          <a:p>
            <a:pPr lvl="1">
              <a:lnSpc>
                <a:spcPct val="120000"/>
              </a:lnSpc>
            </a:pPr>
            <a:endParaRPr lang="en-US" sz="6800" dirty="0"/>
          </a:p>
          <a:p>
            <a:pPr lvl="1">
              <a:lnSpc>
                <a:spcPct val="120000"/>
              </a:lnSpc>
            </a:pPr>
            <a:r>
              <a:rPr lang="en-US" sz="6800" dirty="0"/>
              <a:t> Requires community choice aggregators (CCA) to annually submit plans to increase procurement from small, local, and diverse businesses in all categories; and diverse supplier procurement reports.</a:t>
            </a:r>
          </a:p>
          <a:p>
            <a:pPr lvl="1">
              <a:lnSpc>
                <a:spcPct val="120000"/>
              </a:lnSpc>
            </a:pPr>
            <a:endParaRPr lang="en-US" sz="6800" dirty="0"/>
          </a:p>
          <a:p>
            <a:pPr lvl="1">
              <a:lnSpc>
                <a:spcPct val="120000"/>
              </a:lnSpc>
            </a:pPr>
            <a:r>
              <a:rPr lang="en-US" sz="6800" dirty="0"/>
              <a:t>Encourages cable television and direct broadcast satellite providers, wholesale power generators, distributed energy resource contractors, and energy storage system companies to adopt plans to increase procurement from diverse suppliers.</a:t>
            </a:r>
          </a:p>
          <a:p>
            <a:pPr lvl="1">
              <a:lnSpc>
                <a:spcPct val="120000"/>
              </a:lnSpc>
            </a:pPr>
            <a:endParaRPr lang="en-US" sz="6800" dirty="0"/>
          </a:p>
          <a:p>
            <a:pPr lvl="1">
              <a:lnSpc>
                <a:spcPct val="120000"/>
              </a:lnSpc>
            </a:pPr>
            <a:r>
              <a:rPr lang="en-US" sz="6800" dirty="0"/>
              <a:t>Requires the CPUC to annually report to the legislature on utilities’ diverse supplier procurement performance.</a:t>
            </a:r>
          </a:p>
          <a:p>
            <a:pPr lvl="1">
              <a:lnSpc>
                <a:spcPct val="120000"/>
              </a:lnSpc>
            </a:pPr>
            <a:endParaRPr lang="en-US" sz="6800" dirty="0"/>
          </a:p>
          <a:p>
            <a:pPr lvl="1">
              <a:lnSpc>
                <a:spcPct val="120000"/>
              </a:lnSpc>
            </a:pPr>
            <a:r>
              <a:rPr lang="en-US" sz="6800" dirty="0"/>
              <a:t>GO 156 provides voluntary procurement goals of </a:t>
            </a:r>
            <a:r>
              <a:rPr lang="en-US" sz="6800" b="1" dirty="0"/>
              <a:t>15%</a:t>
            </a:r>
            <a:r>
              <a:rPr lang="en-US" sz="6800" dirty="0"/>
              <a:t> from minority business enterprises (MBE), </a:t>
            </a:r>
            <a:r>
              <a:rPr lang="en-US" sz="6800" b="1" dirty="0"/>
              <a:t>5% </a:t>
            </a:r>
            <a:r>
              <a:rPr lang="en-US" sz="6800" dirty="0"/>
              <a:t>from women business enterprises (WBE),</a:t>
            </a:r>
            <a:r>
              <a:rPr lang="en-US" sz="6800" b="1" dirty="0"/>
              <a:t>1.5%</a:t>
            </a:r>
            <a:r>
              <a:rPr lang="en-US" sz="6800" dirty="0"/>
              <a:t> from disabled veteran business enterprises (DVBE), and from LGBT business enterprises (LGBTBE), </a:t>
            </a:r>
            <a:r>
              <a:rPr lang="en-US" sz="6800" b="1" dirty="0"/>
              <a:t>0.5%</a:t>
            </a:r>
            <a:r>
              <a:rPr lang="en-US" sz="6800" dirty="0"/>
              <a:t> for 2022, 1.0% for 2023, and 1.5% for 2024 and beyond.</a:t>
            </a:r>
          </a:p>
          <a:p>
            <a:pPr marL="0" indent="0">
              <a:buNone/>
            </a:pPr>
            <a:endParaRPr lang="en-US" sz="2500" dirty="0"/>
          </a:p>
        </p:txBody>
      </p:sp>
    </p:spTree>
    <p:extLst>
      <p:ext uri="{BB962C8B-B14F-4D97-AF65-F5344CB8AC3E}">
        <p14:creationId xmlns:p14="http://schemas.microsoft.com/office/powerpoint/2010/main" val="11016248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A5D-EA52-194A-8424-155328D99D35}"/>
              </a:ext>
            </a:extLst>
          </p:cNvPr>
          <p:cNvSpPr txBox="1">
            <a:spLocks/>
          </p:cNvSpPr>
          <p:nvPr/>
        </p:nvSpPr>
        <p:spPr>
          <a:xfrm>
            <a:off x="4119299" y="4996504"/>
            <a:ext cx="6394697" cy="1374850"/>
          </a:xfrm>
          <a:prstGeom prst="rect">
            <a:avLst/>
          </a:prstGeom>
        </p:spPr>
        <p:txBody>
          <a:bodyPr>
            <a:normAutofit fontScale="47500" lnSpcReduction="20000"/>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110000"/>
              </a:lnSpc>
            </a:pPr>
            <a:r>
              <a:rPr lang="en-US" sz="5600" b="0" dirty="0"/>
              <a:t>Stephanie Green</a:t>
            </a:r>
          </a:p>
          <a:p>
            <a:pPr>
              <a:lnSpc>
                <a:spcPct val="110000"/>
              </a:lnSpc>
            </a:pPr>
            <a:r>
              <a:rPr lang="en-US" sz="5600" b="0" dirty="0">
                <a:hlinkClick r:id="rId3">
                  <a:extLst>
                    <a:ext uri="{A12FA001-AC4F-418D-AE19-62706E023703}">
                      <ahyp:hlinkClr xmlns:ahyp="http://schemas.microsoft.com/office/drawing/2018/hyperlinkcolor" val="tx"/>
                    </a:ext>
                  </a:extLst>
                </a:hlinkClick>
              </a:rPr>
              <a:t>stephanie.green@cpuc.ca.gov</a:t>
            </a:r>
            <a:endParaRPr lang="en-US" sz="5600" b="0" dirty="0"/>
          </a:p>
          <a:p>
            <a:pPr>
              <a:lnSpc>
                <a:spcPct val="110000"/>
              </a:lnSpc>
            </a:pPr>
            <a:r>
              <a:rPr lang="en-US" sz="5600" b="0" dirty="0"/>
              <a:t>415-703-5245</a:t>
            </a:r>
          </a:p>
          <a:p>
            <a:pPr>
              <a:lnSpc>
                <a:spcPct val="110000"/>
              </a:lnSpc>
            </a:pPr>
            <a:r>
              <a:rPr lang="en-US" sz="2400" b="0" dirty="0"/>
              <a:t>  </a:t>
            </a:r>
          </a:p>
        </p:txBody>
      </p:sp>
      <p:pic>
        <p:nvPicPr>
          <p:cNvPr id="5" name="Picture 4">
            <a:extLst>
              <a:ext uri="{FF2B5EF4-FFF2-40B4-BE49-F238E27FC236}">
                <a16:creationId xmlns:a16="http://schemas.microsoft.com/office/drawing/2014/main" id="{07677C39-DBAF-7F4E-A07A-79DF29F7C6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8726" y="2361394"/>
            <a:ext cx="7574547" cy="2135212"/>
          </a:xfrm>
          <a:prstGeom prst="rect">
            <a:avLst/>
          </a:prstGeom>
        </p:spPr>
      </p:pic>
      <p:sp>
        <p:nvSpPr>
          <p:cNvPr id="6" name="Rectangle 5">
            <a:extLst>
              <a:ext uri="{FF2B5EF4-FFF2-40B4-BE49-F238E27FC236}">
                <a16:creationId xmlns:a16="http://schemas.microsoft.com/office/drawing/2014/main" id="{1E2447BC-D7EC-C145-9239-F887ECB37EB8}"/>
              </a:ext>
            </a:extLst>
          </p:cNvPr>
          <p:cNvSpPr/>
          <p:nvPr/>
        </p:nvSpPr>
        <p:spPr>
          <a:xfrm>
            <a:off x="463216" y="6166184"/>
            <a:ext cx="3050005" cy="523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2B487DD8-AB58-473A-BC9C-119C0A27A624}"/>
              </a:ext>
            </a:extLst>
          </p:cNvPr>
          <p:cNvSpPr txBox="1"/>
          <p:nvPr/>
        </p:nvSpPr>
        <p:spPr>
          <a:xfrm>
            <a:off x="1988218" y="829994"/>
            <a:ext cx="7796797" cy="769441"/>
          </a:xfrm>
          <a:prstGeom prst="rect">
            <a:avLst/>
          </a:prstGeom>
          <a:noFill/>
        </p:spPr>
        <p:txBody>
          <a:bodyPr wrap="square" rtlCol="0">
            <a:spAutoFit/>
          </a:bodyPr>
          <a:lstStyle/>
          <a:p>
            <a:pPr algn="ctr"/>
            <a:r>
              <a:rPr lang="en-US" sz="4400" b="1" dirty="0">
                <a:solidFill>
                  <a:schemeClr val="bg1"/>
                </a:solidFill>
              </a:rPr>
              <a:t>Thank you!</a:t>
            </a:r>
          </a:p>
        </p:txBody>
      </p:sp>
    </p:spTree>
    <p:extLst>
      <p:ext uri="{BB962C8B-B14F-4D97-AF65-F5344CB8AC3E}">
        <p14:creationId xmlns:p14="http://schemas.microsoft.com/office/powerpoint/2010/main" val="2462472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675476"/>
            <a:ext cx="10972800" cy="801824"/>
          </a:xfrm>
        </p:spPr>
        <p:txBody>
          <a:bodyPr>
            <a:normAutofit/>
          </a:bodyPr>
          <a:lstStyle/>
          <a:p>
            <a:pPr algn="ctr"/>
            <a:r>
              <a:rPr lang="en-US" sz="3800" dirty="0">
                <a:solidFill>
                  <a:schemeClr val="bg2">
                    <a:lumMod val="50000"/>
                  </a:schemeClr>
                </a:solidFill>
              </a:rPr>
              <a:t>2022 GO 156 Report to the Legislature</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982638" y="2138516"/>
            <a:ext cx="10599761" cy="3896524"/>
          </a:xfrm>
        </p:spPr>
        <p:txBody>
          <a:bodyPr>
            <a:normAutofit/>
          </a:bodyPr>
          <a:lstStyle/>
          <a:p>
            <a:r>
              <a:rPr lang="en-US" dirty="0"/>
              <a:t>Described utilities’ supplier diversity programs progress and diverse supplier procurement results.</a:t>
            </a:r>
          </a:p>
          <a:p>
            <a:endParaRPr lang="en-US" sz="1500" dirty="0"/>
          </a:p>
          <a:p>
            <a:r>
              <a:rPr lang="en-US" dirty="0"/>
              <a:t>Included a summary of CCAs supplier diversity initiatives,  achievements, and barriers. Also, an overview of energy service providers first year of reporting.  </a:t>
            </a:r>
          </a:p>
          <a:p>
            <a:endParaRPr lang="en-US" sz="1500" dirty="0"/>
          </a:p>
          <a:p>
            <a:r>
              <a:rPr lang="en-US" dirty="0"/>
              <a:t>27 utilities,17 CCAs, and 10 ESPs submitted an annual supplier diversity report to the CPUC.</a:t>
            </a:r>
          </a:p>
          <a:p>
            <a:endParaRPr lang="en-US" sz="1500" dirty="0"/>
          </a:p>
          <a:p>
            <a:endParaRPr lang="en-US" dirty="0"/>
          </a:p>
          <a:p>
            <a:endParaRPr lang="en-US" dirty="0"/>
          </a:p>
        </p:txBody>
      </p:sp>
    </p:spTree>
    <p:extLst>
      <p:ext uri="{BB962C8B-B14F-4D97-AF65-F5344CB8AC3E}">
        <p14:creationId xmlns:p14="http://schemas.microsoft.com/office/powerpoint/2010/main" val="199455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79829"/>
            <a:ext cx="10972800" cy="699674"/>
          </a:xfrm>
        </p:spPr>
        <p:txBody>
          <a:bodyPr>
            <a:normAutofit/>
          </a:bodyPr>
          <a:lstStyle/>
          <a:p>
            <a:pPr algn="ctr"/>
            <a:r>
              <a:rPr lang="en-US"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Participating Utilities </a:t>
            </a:r>
            <a:endParaRPr lang="en-US" dirty="0"/>
          </a:p>
        </p:txBody>
      </p:sp>
      <p:pic>
        <p:nvPicPr>
          <p:cNvPr id="6" name="Content Placeholder 5">
            <a:extLst>
              <a:ext uri="{FF2B5EF4-FFF2-40B4-BE49-F238E27FC236}">
                <a16:creationId xmlns:a16="http://schemas.microsoft.com/office/drawing/2014/main" id="{71FBFDF3-AEA0-4F15-8276-F5FC92726D3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67906" y="1398126"/>
            <a:ext cx="1446826" cy="787791"/>
          </a:xfrm>
          <a:prstGeom prst="rect">
            <a:avLst/>
          </a:prstGeom>
        </p:spPr>
      </p:pic>
      <p:pic>
        <p:nvPicPr>
          <p:cNvPr id="7" name="Picture 6">
            <a:extLst>
              <a:ext uri="{FF2B5EF4-FFF2-40B4-BE49-F238E27FC236}">
                <a16:creationId xmlns:a16="http://schemas.microsoft.com/office/drawing/2014/main" id="{278D5AFF-23A9-4839-B310-30E97FCB7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7338" y="1650136"/>
            <a:ext cx="1515189" cy="535781"/>
          </a:xfrm>
          <a:prstGeom prst="rect">
            <a:avLst/>
          </a:prstGeom>
        </p:spPr>
      </p:pic>
      <p:pic>
        <p:nvPicPr>
          <p:cNvPr id="8" name="Picture 7">
            <a:extLst>
              <a:ext uri="{FF2B5EF4-FFF2-40B4-BE49-F238E27FC236}">
                <a16:creationId xmlns:a16="http://schemas.microsoft.com/office/drawing/2014/main" id="{3AA573F3-3CFB-49C0-843A-581913BD61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17" y="3829130"/>
            <a:ext cx="2057400" cy="521653"/>
          </a:xfrm>
          <a:prstGeom prst="rect">
            <a:avLst/>
          </a:prstGeom>
        </p:spPr>
      </p:pic>
      <p:pic>
        <p:nvPicPr>
          <p:cNvPr id="9" name="Picture 8">
            <a:extLst>
              <a:ext uri="{FF2B5EF4-FFF2-40B4-BE49-F238E27FC236}">
                <a16:creationId xmlns:a16="http://schemas.microsoft.com/office/drawing/2014/main" id="{8743693F-0A09-45CC-8CD5-4C90A30D44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60308" y="5715181"/>
            <a:ext cx="2057400" cy="787791"/>
          </a:xfrm>
          <a:prstGeom prst="rect">
            <a:avLst/>
          </a:prstGeom>
        </p:spPr>
      </p:pic>
      <p:pic>
        <p:nvPicPr>
          <p:cNvPr id="10" name="Picture 9">
            <a:extLst>
              <a:ext uri="{FF2B5EF4-FFF2-40B4-BE49-F238E27FC236}">
                <a16:creationId xmlns:a16="http://schemas.microsoft.com/office/drawing/2014/main" id="{70EC91F2-9134-4E3D-8B60-9D0DF2E9BC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187" y="1398126"/>
            <a:ext cx="1348352" cy="787791"/>
          </a:xfrm>
          <a:prstGeom prst="rect">
            <a:avLst/>
          </a:prstGeom>
        </p:spPr>
      </p:pic>
      <p:pic>
        <p:nvPicPr>
          <p:cNvPr id="11" name="Picture 10">
            <a:extLst>
              <a:ext uri="{FF2B5EF4-FFF2-40B4-BE49-F238E27FC236}">
                <a16:creationId xmlns:a16="http://schemas.microsoft.com/office/drawing/2014/main" id="{3CB6CB33-F574-4B8A-832D-78F3DC4A649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0496" y="2595630"/>
            <a:ext cx="1716643" cy="663262"/>
          </a:xfrm>
          <a:prstGeom prst="rect">
            <a:avLst/>
          </a:prstGeom>
        </p:spPr>
      </p:pic>
      <p:pic>
        <p:nvPicPr>
          <p:cNvPr id="12" name="Picture 11">
            <a:extLst>
              <a:ext uri="{FF2B5EF4-FFF2-40B4-BE49-F238E27FC236}">
                <a16:creationId xmlns:a16="http://schemas.microsoft.com/office/drawing/2014/main" id="{BA626332-CC0D-4AE6-9749-7AF5CC2F6B8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0275" y="4989928"/>
            <a:ext cx="1834515" cy="535781"/>
          </a:xfrm>
          <a:prstGeom prst="rect">
            <a:avLst/>
          </a:prstGeom>
        </p:spPr>
      </p:pic>
      <p:pic>
        <p:nvPicPr>
          <p:cNvPr id="13" name="Picture 12">
            <a:extLst>
              <a:ext uri="{FF2B5EF4-FFF2-40B4-BE49-F238E27FC236}">
                <a16:creationId xmlns:a16="http://schemas.microsoft.com/office/drawing/2014/main" id="{B444B703-A3B9-4BFC-9658-9506608A7F2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914" y="5770969"/>
            <a:ext cx="2057400" cy="484322"/>
          </a:xfrm>
          <a:prstGeom prst="rect">
            <a:avLst/>
          </a:prstGeom>
        </p:spPr>
      </p:pic>
      <p:pic>
        <p:nvPicPr>
          <p:cNvPr id="14" name="Picture 13">
            <a:extLst>
              <a:ext uri="{FF2B5EF4-FFF2-40B4-BE49-F238E27FC236}">
                <a16:creationId xmlns:a16="http://schemas.microsoft.com/office/drawing/2014/main" id="{E105F30C-E6BC-4329-A5C0-EBD89B24392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06187" y="2635198"/>
            <a:ext cx="2342692" cy="623694"/>
          </a:xfrm>
          <a:prstGeom prst="rect">
            <a:avLst/>
          </a:prstGeom>
        </p:spPr>
      </p:pic>
      <p:pic>
        <p:nvPicPr>
          <p:cNvPr id="15" name="Picture 14">
            <a:extLst>
              <a:ext uri="{FF2B5EF4-FFF2-40B4-BE49-F238E27FC236}">
                <a16:creationId xmlns:a16="http://schemas.microsoft.com/office/drawing/2014/main" id="{64489E86-5E0C-4EFA-90C2-6760749E182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996" y="4836344"/>
            <a:ext cx="1840944" cy="535781"/>
          </a:xfrm>
          <a:prstGeom prst="rect">
            <a:avLst/>
          </a:prstGeom>
        </p:spPr>
      </p:pic>
      <p:pic>
        <p:nvPicPr>
          <p:cNvPr id="16" name="Picture 15">
            <a:extLst>
              <a:ext uri="{FF2B5EF4-FFF2-40B4-BE49-F238E27FC236}">
                <a16:creationId xmlns:a16="http://schemas.microsoft.com/office/drawing/2014/main" id="{C465C86B-2DF0-492C-90E1-2FFDC947AA2E}"/>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737391" y="5733234"/>
            <a:ext cx="2057399" cy="778355"/>
          </a:xfrm>
          <a:prstGeom prst="rect">
            <a:avLst/>
          </a:prstGeom>
        </p:spPr>
      </p:pic>
      <p:pic>
        <p:nvPicPr>
          <p:cNvPr id="17" name="Picture 16">
            <a:extLst>
              <a:ext uri="{FF2B5EF4-FFF2-40B4-BE49-F238E27FC236}">
                <a16:creationId xmlns:a16="http://schemas.microsoft.com/office/drawing/2014/main" id="{5B8920DE-3CC9-47EA-9BC9-B411B211F545}"/>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806473" y="4836343"/>
            <a:ext cx="1171500" cy="689366"/>
          </a:xfrm>
          <a:prstGeom prst="rect">
            <a:avLst/>
          </a:prstGeom>
        </p:spPr>
      </p:pic>
      <p:pic>
        <p:nvPicPr>
          <p:cNvPr id="18" name="Picture 17">
            <a:extLst>
              <a:ext uri="{FF2B5EF4-FFF2-40B4-BE49-F238E27FC236}">
                <a16:creationId xmlns:a16="http://schemas.microsoft.com/office/drawing/2014/main" id="{FB329C7C-7715-4F7C-969D-EB36C6A9B18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08057" y="3480516"/>
            <a:ext cx="2057400" cy="1050281"/>
          </a:xfrm>
          <a:prstGeom prst="rect">
            <a:avLst/>
          </a:prstGeom>
        </p:spPr>
      </p:pic>
      <p:pic>
        <p:nvPicPr>
          <p:cNvPr id="19" name="Picture 18">
            <a:extLst>
              <a:ext uri="{FF2B5EF4-FFF2-40B4-BE49-F238E27FC236}">
                <a16:creationId xmlns:a16="http://schemas.microsoft.com/office/drawing/2014/main" id="{CC332124-7D89-4553-A986-E3D34FA3E3EC}"/>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870264" y="3614164"/>
            <a:ext cx="1007269" cy="1050282"/>
          </a:xfrm>
          <a:prstGeom prst="rect">
            <a:avLst/>
          </a:prstGeom>
        </p:spPr>
      </p:pic>
      <p:pic>
        <p:nvPicPr>
          <p:cNvPr id="20" name="Picture 19">
            <a:extLst>
              <a:ext uri="{FF2B5EF4-FFF2-40B4-BE49-F238E27FC236}">
                <a16:creationId xmlns:a16="http://schemas.microsoft.com/office/drawing/2014/main" id="{5714BAB8-437E-4949-9A60-6D85ECF249A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705514" y="4806065"/>
            <a:ext cx="866836" cy="683362"/>
          </a:xfrm>
          <a:prstGeom prst="rect">
            <a:avLst/>
          </a:prstGeom>
        </p:spPr>
      </p:pic>
      <p:pic>
        <p:nvPicPr>
          <p:cNvPr id="21" name="Picture 20">
            <a:extLst>
              <a:ext uri="{FF2B5EF4-FFF2-40B4-BE49-F238E27FC236}">
                <a16:creationId xmlns:a16="http://schemas.microsoft.com/office/drawing/2014/main" id="{3378CB34-476D-4879-8591-995BB9A6C36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118230" y="2861713"/>
            <a:ext cx="1340967" cy="683362"/>
          </a:xfrm>
          <a:prstGeom prst="rect">
            <a:avLst/>
          </a:prstGeom>
        </p:spPr>
      </p:pic>
      <p:pic>
        <p:nvPicPr>
          <p:cNvPr id="22" name="Picture 21">
            <a:extLst>
              <a:ext uri="{FF2B5EF4-FFF2-40B4-BE49-F238E27FC236}">
                <a16:creationId xmlns:a16="http://schemas.microsoft.com/office/drawing/2014/main" id="{9507AA03-74FB-40C4-94AF-95CD1E91D47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13157" y="2546195"/>
            <a:ext cx="2197232" cy="523675"/>
          </a:xfrm>
          <a:prstGeom prst="rect">
            <a:avLst/>
          </a:prstGeom>
        </p:spPr>
      </p:pic>
      <p:pic>
        <p:nvPicPr>
          <p:cNvPr id="23" name="Picture 22">
            <a:extLst>
              <a:ext uri="{FF2B5EF4-FFF2-40B4-BE49-F238E27FC236}">
                <a16:creationId xmlns:a16="http://schemas.microsoft.com/office/drawing/2014/main" id="{F4F24539-6A88-4E7E-A55E-72836B64176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15326" y="1423641"/>
            <a:ext cx="974849" cy="942923"/>
          </a:xfrm>
          <a:prstGeom prst="rect">
            <a:avLst/>
          </a:prstGeom>
        </p:spPr>
      </p:pic>
      <p:pic>
        <p:nvPicPr>
          <p:cNvPr id="24" name="Picture 23">
            <a:extLst>
              <a:ext uri="{FF2B5EF4-FFF2-40B4-BE49-F238E27FC236}">
                <a16:creationId xmlns:a16="http://schemas.microsoft.com/office/drawing/2014/main" id="{47F1C32D-9F71-4552-AE5E-664B14D447A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860389" y="4502461"/>
            <a:ext cx="1927886" cy="931898"/>
          </a:xfrm>
          <a:prstGeom prst="rect">
            <a:avLst/>
          </a:prstGeom>
        </p:spPr>
      </p:pic>
      <p:pic>
        <p:nvPicPr>
          <p:cNvPr id="25" name="Picture 24">
            <a:extLst>
              <a:ext uri="{FF2B5EF4-FFF2-40B4-BE49-F238E27FC236}">
                <a16:creationId xmlns:a16="http://schemas.microsoft.com/office/drawing/2014/main" id="{A2BAA718-F5CA-4F29-A499-F909F063DB7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689057" y="3708172"/>
            <a:ext cx="1823927" cy="956273"/>
          </a:xfrm>
          <a:prstGeom prst="rect">
            <a:avLst/>
          </a:prstGeom>
        </p:spPr>
      </p:pic>
      <p:pic>
        <p:nvPicPr>
          <p:cNvPr id="26" name="Picture 25">
            <a:extLst>
              <a:ext uri="{FF2B5EF4-FFF2-40B4-BE49-F238E27FC236}">
                <a16:creationId xmlns:a16="http://schemas.microsoft.com/office/drawing/2014/main" id="{FE69799A-1A41-4E2E-A767-A75CE240470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9676814" y="2398666"/>
            <a:ext cx="2057400" cy="523906"/>
          </a:xfrm>
          <a:prstGeom prst="rect">
            <a:avLst/>
          </a:prstGeom>
        </p:spPr>
      </p:pic>
      <p:pic>
        <p:nvPicPr>
          <p:cNvPr id="27" name="Picture 26">
            <a:extLst>
              <a:ext uri="{FF2B5EF4-FFF2-40B4-BE49-F238E27FC236}">
                <a16:creationId xmlns:a16="http://schemas.microsoft.com/office/drawing/2014/main" id="{3EAF8D7A-C2FF-4931-80BD-8EC24BDF07E7}"/>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533499" y="3747567"/>
            <a:ext cx="1667351" cy="703714"/>
          </a:xfrm>
          <a:prstGeom prst="rect">
            <a:avLst/>
          </a:prstGeom>
        </p:spPr>
      </p:pic>
      <p:pic>
        <p:nvPicPr>
          <p:cNvPr id="1026" name="Picture 2" descr="CenturyLink rebrands as Lumen Technologies">
            <a:extLst>
              <a:ext uri="{FF2B5EF4-FFF2-40B4-BE49-F238E27FC236}">
                <a16:creationId xmlns:a16="http://schemas.microsoft.com/office/drawing/2014/main" id="{49E99760-A327-A9B1-C1E9-A4F79181319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354608" y="5788983"/>
            <a:ext cx="1589153" cy="6401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er Communications Adding $200 Upfront &quot;Activation Fee&quot; for 100Mbps Broadband">
            <a:extLst>
              <a:ext uri="{FF2B5EF4-FFF2-40B4-BE49-F238E27FC236}">
                <a16:creationId xmlns:a16="http://schemas.microsoft.com/office/drawing/2014/main" id="{B45664BD-56F7-CF6E-BF55-0B8B40A9AC4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15326" y="2595630"/>
            <a:ext cx="1927887" cy="7658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ntact Us - Rockpoint">
            <a:extLst>
              <a:ext uri="{FF2B5EF4-FFF2-40B4-BE49-F238E27FC236}">
                <a16:creationId xmlns:a16="http://schemas.microsoft.com/office/drawing/2014/main" id="{DF3AD82C-78E9-5E52-55D2-66D651975BE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83534" y="5525709"/>
            <a:ext cx="1600389" cy="1119712"/>
          </a:xfrm>
          <a:prstGeom prst="rect">
            <a:avLst/>
          </a:prstGeom>
          <a:noFill/>
          <a:extLst>
            <a:ext uri="{909E8E84-426E-40DD-AFC4-6F175D3DCCD1}">
              <a14:hiddenFill xmlns:a14="http://schemas.microsoft.com/office/drawing/2010/main">
                <a:solidFill>
                  <a:srgbClr val="FFFFFF"/>
                </a:solidFill>
              </a14:hiddenFill>
            </a:ext>
          </a:extLst>
        </p:spPr>
      </p:pic>
      <p:sp>
        <p:nvSpPr>
          <p:cNvPr id="30" name="AutoShape 16" descr="Bear Valley Electric Service, Inc.">
            <a:extLst>
              <a:ext uri="{FF2B5EF4-FFF2-40B4-BE49-F238E27FC236}">
                <a16:creationId xmlns:a16="http://schemas.microsoft.com/office/drawing/2014/main" id="{512DDB56-97B4-9F16-A0F2-6C7E388DDD3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4" name="Picture 20">
            <a:extLst>
              <a:ext uri="{FF2B5EF4-FFF2-40B4-BE49-F238E27FC236}">
                <a16:creationId xmlns:a16="http://schemas.microsoft.com/office/drawing/2014/main" id="{126BFA7A-8A41-56E4-F39C-FE1B3FBCAC9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676814" y="1399519"/>
            <a:ext cx="1905586" cy="77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422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8A74-C171-4940-832B-2186493171F1}"/>
              </a:ext>
            </a:extLst>
          </p:cNvPr>
          <p:cNvSpPr>
            <a:spLocks noGrp="1"/>
          </p:cNvSpPr>
          <p:nvPr>
            <p:ph type="title"/>
          </p:nvPr>
        </p:nvSpPr>
        <p:spPr>
          <a:xfrm>
            <a:off x="240002" y="217652"/>
            <a:ext cx="11318033" cy="752474"/>
          </a:xfrm>
        </p:spPr>
        <p:txBody>
          <a:bodyPr>
            <a:noAutofit/>
          </a:bodyPr>
          <a:lstStyle/>
          <a:p>
            <a:pPr algn="ctr"/>
            <a:r>
              <a:rPr lang="en-US" sz="3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Participating Community Choice Aggregators</a:t>
            </a:r>
            <a:endParaRPr lang="en-US" sz="3200" dirty="0"/>
          </a:p>
        </p:txBody>
      </p:sp>
      <p:pic>
        <p:nvPicPr>
          <p:cNvPr id="1032" name="Picture 8" descr="California Choice Energy Authority">
            <a:extLst>
              <a:ext uri="{FF2B5EF4-FFF2-40B4-BE49-F238E27FC236}">
                <a16:creationId xmlns:a16="http://schemas.microsoft.com/office/drawing/2014/main" id="{058F6E7C-EE58-4AAA-8DC1-5EF368D4C2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3642" y="1010767"/>
            <a:ext cx="2857500"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BCP Logo">
            <a:extLst>
              <a:ext uri="{FF2B5EF4-FFF2-40B4-BE49-F238E27FC236}">
                <a16:creationId xmlns:a16="http://schemas.microsoft.com/office/drawing/2014/main" id="{41C12DFD-AF24-4679-AAFE-AF4366B9FC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5273" y="1336509"/>
            <a:ext cx="2757905" cy="88186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From SFPUC: What is CleanPowerSF? – Sunnyside Neighborhood Association">
            <a:extLst>
              <a:ext uri="{FF2B5EF4-FFF2-40B4-BE49-F238E27FC236}">
                <a16:creationId xmlns:a16="http://schemas.microsoft.com/office/drawing/2014/main" id="{81E87D91-06C7-4BD2-9E6C-84BCEAB9D0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048" y="1986420"/>
            <a:ext cx="2491094" cy="100460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esert Community Energy – Green Ideals">
            <a:extLst>
              <a:ext uri="{FF2B5EF4-FFF2-40B4-BE49-F238E27FC236}">
                <a16:creationId xmlns:a16="http://schemas.microsoft.com/office/drawing/2014/main" id="{91BDA6EC-7138-4AD8-BD01-8E276B1261F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9324" y="5086736"/>
            <a:ext cx="2533792" cy="1434867"/>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Documents and Resources">
            <a:extLst>
              <a:ext uri="{FF2B5EF4-FFF2-40B4-BE49-F238E27FC236}">
                <a16:creationId xmlns:a16="http://schemas.microsoft.com/office/drawing/2014/main" id="{A5FAD6FE-D963-4DF9-A1B0-A630A8239BB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6090" y="2576369"/>
            <a:ext cx="2417276" cy="113803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MCE Community Choice Energy">
            <a:extLst>
              <a:ext uri="{FF2B5EF4-FFF2-40B4-BE49-F238E27FC236}">
                <a16:creationId xmlns:a16="http://schemas.microsoft.com/office/drawing/2014/main" id="{45DFD8EE-55ED-46A0-BAFF-F0D3A1B527F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727" y="5136798"/>
            <a:ext cx="2533792" cy="89157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eninsula Clean Energy">
            <a:extLst>
              <a:ext uri="{FF2B5EF4-FFF2-40B4-BE49-F238E27FC236}">
                <a16:creationId xmlns:a16="http://schemas.microsoft.com/office/drawing/2014/main" id="{044C1B14-07C5-4CA4-9B5C-5A31C3CBC0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2273" y="3785910"/>
            <a:ext cx="2533792" cy="1085851"/>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ioneer Community Energy">
            <a:extLst>
              <a:ext uri="{FF2B5EF4-FFF2-40B4-BE49-F238E27FC236}">
                <a16:creationId xmlns:a16="http://schemas.microsoft.com/office/drawing/2014/main" id="{215694D1-7140-4CC2-B46A-8CA6C6BBA76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8364" y="2891435"/>
            <a:ext cx="2417276" cy="1133277"/>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San Jose Clean Energy | City of San Jose">
            <a:extLst>
              <a:ext uri="{FF2B5EF4-FFF2-40B4-BE49-F238E27FC236}">
                <a16:creationId xmlns:a16="http://schemas.microsoft.com/office/drawing/2014/main" id="{9278BDDF-1BA1-44EF-BA32-46F6339A25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57858" y="2789339"/>
            <a:ext cx="2617583" cy="147309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Bay Area Community Energy Agencies Reach Emission-Free Power Resiliency  Agreements - SVCE">
            <a:extLst>
              <a:ext uri="{FF2B5EF4-FFF2-40B4-BE49-F238E27FC236}">
                <a16:creationId xmlns:a16="http://schemas.microsoft.com/office/drawing/2014/main" id="{E1439C2E-0DD1-4DA1-8CCD-DA34932664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41519" y="5229755"/>
            <a:ext cx="2857500" cy="1000125"/>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Home | Sonoma Clean Power">
            <a:extLst>
              <a:ext uri="{FF2B5EF4-FFF2-40B4-BE49-F238E27FC236}">
                <a16:creationId xmlns:a16="http://schemas.microsoft.com/office/drawing/2014/main" id="{2FB38539-E7D0-45DD-8FC3-688975639EC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96427" y="5370667"/>
            <a:ext cx="2687217" cy="103764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VALLEY CLEAN ENERGY TOPS RENEWABLE GOALS – DELIVERS CLEANER ENERGY AT NO  EXTRA COST TO CUSTOMERS - Valley Clean Energy">
            <a:extLst>
              <a:ext uri="{FF2B5EF4-FFF2-40B4-BE49-F238E27FC236}">
                <a16:creationId xmlns:a16="http://schemas.microsoft.com/office/drawing/2014/main" id="{891AE8E7-0351-4159-A529-3AD4F7FF861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08895" y="1313505"/>
            <a:ext cx="2355790" cy="1600201"/>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Redwood Coast Energy Authority – Home of Community Choice Energy and Energy  Efficiency programs in Humboldt County.">
            <a:extLst>
              <a:ext uri="{FF2B5EF4-FFF2-40B4-BE49-F238E27FC236}">
                <a16:creationId xmlns:a16="http://schemas.microsoft.com/office/drawing/2014/main" id="{C0B24D98-DF71-4D2F-BDBA-536F86E9E55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4678" y="4129071"/>
            <a:ext cx="3254217" cy="8529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lean Power Alliance – USGBC LA">
            <a:extLst>
              <a:ext uri="{FF2B5EF4-FFF2-40B4-BE49-F238E27FC236}">
                <a16:creationId xmlns:a16="http://schemas.microsoft.com/office/drawing/2014/main" id="{E62A5DAA-E6DA-4136-E0A0-1629A166F05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13178" y="958133"/>
            <a:ext cx="3254217" cy="15476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ean Energy Alliance Logo">
            <a:extLst>
              <a:ext uri="{FF2B5EF4-FFF2-40B4-BE49-F238E27FC236}">
                <a16:creationId xmlns:a16="http://schemas.microsoft.com/office/drawing/2014/main" id="{FA4C1B43-DBD3-67CD-79AC-B08D22BC1430}"/>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459963" y="2252348"/>
            <a:ext cx="2665621" cy="62649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8" descr="Orange County Power Authority">
            <a:extLst>
              <a:ext uri="{FF2B5EF4-FFF2-40B4-BE49-F238E27FC236}">
                <a16:creationId xmlns:a16="http://schemas.microsoft.com/office/drawing/2014/main" id="{EE46BD39-634C-19E0-1752-86A2AAE2CB5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058" name="Picture 10" descr="Orange County Power Authority Flips the Switch on Residential Service – CalCCA">
            <a:extLst>
              <a:ext uri="{FF2B5EF4-FFF2-40B4-BE49-F238E27FC236}">
                <a16:creationId xmlns:a16="http://schemas.microsoft.com/office/drawing/2014/main" id="{69A6CD4D-76B0-83D4-2D1E-B8C231D24B27}"/>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3642" y="4129071"/>
            <a:ext cx="2533792" cy="68487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AD35632-0481-BA2A-6E29-E4D05178E45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243713" y="3168963"/>
            <a:ext cx="2428875" cy="70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890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E8A74-C171-4940-832B-2186493171F1}"/>
              </a:ext>
            </a:extLst>
          </p:cNvPr>
          <p:cNvSpPr>
            <a:spLocks noGrp="1"/>
          </p:cNvSpPr>
          <p:nvPr>
            <p:ph type="title"/>
          </p:nvPr>
        </p:nvSpPr>
        <p:spPr>
          <a:xfrm>
            <a:off x="646781" y="256473"/>
            <a:ext cx="10972800" cy="752474"/>
          </a:xfrm>
        </p:spPr>
        <p:txBody>
          <a:bodyPr>
            <a:normAutofit fontScale="90000"/>
          </a:bodyPr>
          <a:lstStyle/>
          <a:p>
            <a:pPr algn="ctr"/>
            <a:r>
              <a:rPr lang="en-US" sz="40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rPr>
              <a:t>Participating Energy Service Providers </a:t>
            </a:r>
            <a:endParaRPr lang="en-US" sz="4000" dirty="0"/>
          </a:p>
        </p:txBody>
      </p:sp>
      <p:pic>
        <p:nvPicPr>
          <p:cNvPr id="1026" name="Picture 2" descr="logo">
            <a:extLst>
              <a:ext uri="{FF2B5EF4-FFF2-40B4-BE49-F238E27FC236}">
                <a16:creationId xmlns:a16="http://schemas.microsoft.com/office/drawing/2014/main" id="{0DF97F11-D1AA-F036-299B-A191524B9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570" y="2097053"/>
            <a:ext cx="30765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 &amp; Crisis Planning - Award winning PR agency in Lincolnshire | Lava">
            <a:extLst>
              <a:ext uri="{FF2B5EF4-FFF2-40B4-BE49-F238E27FC236}">
                <a16:creationId xmlns:a16="http://schemas.microsoft.com/office/drawing/2014/main" id="{4EDDEAB6-C835-D055-7A08-38482D00E4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973" y="4641905"/>
            <a:ext cx="2861529" cy="14696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NDI: Energy Solutions Logo">
            <a:extLst>
              <a:ext uri="{FF2B5EF4-FFF2-40B4-BE49-F238E27FC236}">
                <a16:creationId xmlns:a16="http://schemas.microsoft.com/office/drawing/2014/main" id="{CC6489E1-372A-DF54-3515-E881BD8EB9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8995" y="1321113"/>
            <a:ext cx="4152123" cy="75247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0" descr="Constellation Energy Corporation">
            <a:extLst>
              <a:ext uri="{FF2B5EF4-FFF2-40B4-BE49-F238E27FC236}">
                <a16:creationId xmlns:a16="http://schemas.microsoft.com/office/drawing/2014/main" id="{1EBD93A9-648A-DA12-25EC-C09D989D2E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7252" y="3818961"/>
            <a:ext cx="3348865" cy="12997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6" descr="Image result for NRG logo">
            <a:extLst>
              <a:ext uri="{FF2B5EF4-FFF2-40B4-BE49-F238E27FC236}">
                <a16:creationId xmlns:a16="http://schemas.microsoft.com/office/drawing/2014/main" id="{254CF0BB-D585-4805-4D3D-9F841F8587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4867" y="5011153"/>
            <a:ext cx="2381250" cy="1473071"/>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Image result for Pilot Power Group logo">
            <a:extLst>
              <a:ext uri="{FF2B5EF4-FFF2-40B4-BE49-F238E27FC236}">
                <a16:creationId xmlns:a16="http://schemas.microsoft.com/office/drawing/2014/main" id="{D7461FA0-D036-C6DB-87F0-D0147D71D4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9440" y="2379265"/>
            <a:ext cx="2441678" cy="13342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0" descr="Image result for Shell Energy">
            <a:extLst>
              <a:ext uri="{FF2B5EF4-FFF2-40B4-BE49-F238E27FC236}">
                <a16:creationId xmlns:a16="http://schemas.microsoft.com/office/drawing/2014/main" id="{9E27FF05-F5A0-6D76-FA50-849E1B4257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9075" y="3034919"/>
            <a:ext cx="32861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2" descr="Calpine | America’s Premier Power Generation Company">
            <a:extLst>
              <a:ext uri="{FF2B5EF4-FFF2-40B4-BE49-F238E27FC236}">
                <a16:creationId xmlns:a16="http://schemas.microsoft.com/office/drawing/2014/main" id="{8FFC3E04-77B5-F32B-17EE-88DC50781A9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36777" y="3217653"/>
            <a:ext cx="2805988" cy="11027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University of California Regents Contract | WAXIE Sanitary Supply">
            <a:extLst>
              <a:ext uri="{FF2B5EF4-FFF2-40B4-BE49-F238E27FC236}">
                <a16:creationId xmlns:a16="http://schemas.microsoft.com/office/drawing/2014/main" id="{05204741-2A10-4D21-19F4-ECE47922156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22745" y="5011154"/>
            <a:ext cx="1677277" cy="14730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ommercial Energy | LinkedIn">
            <a:extLst>
              <a:ext uri="{FF2B5EF4-FFF2-40B4-BE49-F238E27FC236}">
                <a16:creationId xmlns:a16="http://schemas.microsoft.com/office/drawing/2014/main" id="{1D1BE9F2-898D-55D6-1CED-6ADE6622278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838423" y="110645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533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0" y="365126"/>
            <a:ext cx="12192000" cy="714737"/>
          </a:xfrm>
        </p:spPr>
        <p:txBody>
          <a:bodyPr>
            <a:noAutofit/>
          </a:bodyPr>
          <a:lstStyle/>
          <a:p>
            <a:pPr algn="ctr"/>
            <a:r>
              <a:rPr lang="en-US" dirty="0">
                <a:solidFill>
                  <a:schemeClr val="bg2">
                    <a:lumMod val="50000"/>
                  </a:schemeClr>
                </a:solidFill>
              </a:rPr>
              <a:t>2022 Utilities diverse suppliers Procurement Overview</a:t>
            </a:r>
          </a:p>
        </p:txBody>
      </p:sp>
      <p:graphicFrame>
        <p:nvGraphicFramePr>
          <p:cNvPr id="5" name="Diagram 4">
            <a:extLst>
              <a:ext uri="{FF2B5EF4-FFF2-40B4-BE49-F238E27FC236}">
                <a16:creationId xmlns:a16="http://schemas.microsoft.com/office/drawing/2014/main" id="{496AE044-5D9B-4661-A624-B5409E03A331}"/>
              </a:ext>
            </a:extLst>
          </p:cNvPr>
          <p:cNvGraphicFramePr/>
          <p:nvPr>
            <p:extLst>
              <p:ext uri="{D42A27DB-BD31-4B8C-83A1-F6EECF244321}">
                <p14:modId xmlns:p14="http://schemas.microsoft.com/office/powerpoint/2010/main" val="4270982819"/>
              </p:ext>
            </p:extLst>
          </p:nvPr>
        </p:nvGraphicFramePr>
        <p:xfrm>
          <a:off x="627770" y="1362990"/>
          <a:ext cx="10992143" cy="4896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596809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1B3BB-D2A6-FE4A-82FE-449E6405B4B6}"/>
              </a:ext>
            </a:extLst>
          </p:cNvPr>
          <p:cNvSpPr>
            <a:spLocks noGrp="1"/>
          </p:cNvSpPr>
          <p:nvPr>
            <p:ph type="title"/>
          </p:nvPr>
        </p:nvSpPr>
        <p:spPr>
          <a:xfrm>
            <a:off x="609600" y="322218"/>
            <a:ext cx="10972800" cy="803197"/>
          </a:xfrm>
        </p:spPr>
        <p:txBody>
          <a:bodyPr>
            <a:normAutofit fontScale="90000"/>
          </a:bodyPr>
          <a:lstStyle/>
          <a:p>
            <a:pPr algn="ctr"/>
            <a:r>
              <a:rPr lang="en-US" sz="3800" dirty="0">
                <a:solidFill>
                  <a:schemeClr val="bg2">
                    <a:lumMod val="50000"/>
                  </a:schemeClr>
                </a:solidFill>
              </a:rPr>
              <a:t>2021/2022 Utilities diverse suppliers Procurement</a:t>
            </a:r>
          </a:p>
        </p:txBody>
      </p:sp>
      <p:sp>
        <p:nvSpPr>
          <p:cNvPr id="3" name="Content Placeholder 2">
            <a:extLst>
              <a:ext uri="{FF2B5EF4-FFF2-40B4-BE49-F238E27FC236}">
                <a16:creationId xmlns:a16="http://schemas.microsoft.com/office/drawing/2014/main" id="{79522CD4-4B52-444A-BB95-5B275DA1D7CA}"/>
              </a:ext>
            </a:extLst>
          </p:cNvPr>
          <p:cNvSpPr>
            <a:spLocks noGrp="1"/>
          </p:cNvSpPr>
          <p:nvPr>
            <p:ph idx="1"/>
          </p:nvPr>
        </p:nvSpPr>
        <p:spPr>
          <a:xfrm>
            <a:off x="609600" y="1256044"/>
            <a:ext cx="10972800" cy="4583294"/>
          </a:xfrm>
        </p:spPr>
        <p:txBody>
          <a:bodyPr>
            <a:normAutofit/>
          </a:bodyPr>
          <a:lstStyle/>
          <a:p>
            <a:pPr marL="0" indent="0">
              <a:buNone/>
            </a:pPr>
            <a:endParaRPr lang="en-US" dirty="0"/>
          </a:p>
          <a:p>
            <a:endParaRPr lang="en-US" dirty="0"/>
          </a:p>
          <a:p>
            <a:endParaRPr lang="en-US" dirty="0"/>
          </a:p>
          <a:p>
            <a:endParaRPr lang="en-US" dirty="0"/>
          </a:p>
          <a:p>
            <a:endParaRPr lang="en-US" dirty="0"/>
          </a:p>
          <a:p>
            <a:endParaRPr lang="en-US" dirty="0"/>
          </a:p>
          <a:p>
            <a:endParaRPr lang="en-US" dirty="0"/>
          </a:p>
          <a:p>
            <a:pPr lvl="1"/>
            <a:endParaRPr lang="en-US" sz="1600" dirty="0"/>
          </a:p>
          <a:p>
            <a:endParaRPr lang="en-US" dirty="0"/>
          </a:p>
        </p:txBody>
      </p:sp>
      <p:graphicFrame>
        <p:nvGraphicFramePr>
          <p:cNvPr id="6" name="Chart 5">
            <a:extLst>
              <a:ext uri="{FF2B5EF4-FFF2-40B4-BE49-F238E27FC236}">
                <a16:creationId xmlns:a16="http://schemas.microsoft.com/office/drawing/2014/main" id="{B24E5E3C-DC50-354A-892E-916385B4E16A}"/>
              </a:ext>
            </a:extLst>
          </p:cNvPr>
          <p:cNvGraphicFramePr/>
          <p:nvPr>
            <p:extLst>
              <p:ext uri="{D42A27DB-BD31-4B8C-83A1-F6EECF244321}">
                <p14:modId xmlns:p14="http://schemas.microsoft.com/office/powerpoint/2010/main" val="1221912610"/>
              </p:ext>
            </p:extLst>
          </p:nvPr>
        </p:nvGraphicFramePr>
        <p:xfrm>
          <a:off x="609600" y="1125415"/>
          <a:ext cx="11164583" cy="54103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85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1576-087D-4BCA-92FC-C24B20F67551}"/>
              </a:ext>
            </a:extLst>
          </p:cNvPr>
          <p:cNvSpPr>
            <a:spLocks noGrp="1"/>
          </p:cNvSpPr>
          <p:nvPr>
            <p:ph type="title"/>
          </p:nvPr>
        </p:nvSpPr>
        <p:spPr>
          <a:xfrm>
            <a:off x="609600" y="406717"/>
            <a:ext cx="10972800" cy="548640"/>
          </a:xfrm>
        </p:spPr>
        <p:txBody>
          <a:bodyPr>
            <a:noAutofit/>
          </a:bodyPr>
          <a:lstStyle/>
          <a:p>
            <a:pPr algn="ctr"/>
            <a:r>
              <a:rPr lang="en-US" sz="3800" dirty="0">
                <a:solidFill>
                  <a:schemeClr val="bg2">
                    <a:lumMod val="50000"/>
                  </a:schemeClr>
                </a:solidFill>
              </a:rPr>
              <a:t>2022 Top 10 Performers</a:t>
            </a:r>
          </a:p>
        </p:txBody>
      </p:sp>
      <p:sp>
        <p:nvSpPr>
          <p:cNvPr id="4" name="Content Placeholder 3">
            <a:extLst>
              <a:ext uri="{FF2B5EF4-FFF2-40B4-BE49-F238E27FC236}">
                <a16:creationId xmlns:a16="http://schemas.microsoft.com/office/drawing/2014/main" id="{8DCC0948-5A99-4C09-A66E-5A4E6A412E88}"/>
              </a:ext>
            </a:extLst>
          </p:cNvPr>
          <p:cNvSpPr>
            <a:spLocks noGrp="1"/>
          </p:cNvSpPr>
          <p:nvPr>
            <p:ph idx="1"/>
          </p:nvPr>
        </p:nvSpPr>
        <p:spPr/>
        <p:txBody>
          <a:bodyPr/>
          <a:lstStyle/>
          <a:p>
            <a:endParaRPr lang="en-US" dirty="0"/>
          </a:p>
          <a:p>
            <a:endParaRPr lang="en-US" dirty="0"/>
          </a:p>
        </p:txBody>
      </p:sp>
      <p:graphicFrame>
        <p:nvGraphicFramePr>
          <p:cNvPr id="7" name="Chart 6">
            <a:extLst>
              <a:ext uri="{FF2B5EF4-FFF2-40B4-BE49-F238E27FC236}">
                <a16:creationId xmlns:a16="http://schemas.microsoft.com/office/drawing/2014/main" id="{2A686DCF-D249-102F-FDF3-D9CAAAD43B9A}"/>
              </a:ext>
            </a:extLst>
          </p:cNvPr>
          <p:cNvGraphicFramePr/>
          <p:nvPr>
            <p:extLst>
              <p:ext uri="{D42A27DB-BD31-4B8C-83A1-F6EECF244321}">
                <p14:modId xmlns:p14="http://schemas.microsoft.com/office/powerpoint/2010/main" val="2178132944"/>
              </p:ext>
            </p:extLst>
          </p:nvPr>
        </p:nvGraphicFramePr>
        <p:xfrm>
          <a:off x="609600" y="955357"/>
          <a:ext cx="10972800" cy="51829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52629966"/>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F0DD64-EEFB-0C44-A051-C152D4EBFB6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05183B1A-7B04-BB46-9F9D-3629D5479D5A}"/>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34678103-E5C3-8D4E-9FC3-D76E88EA47B7}"/>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2C779445-2F03-8D4A-B4F7-1E330358FDF9}"/>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0920" id="{7E9F54C2-3C1C-C942-B1DE-74E05D64BEF4}" vid="{B8CE6522-8964-1A46-AAC7-6733D317FC4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0991CFEBC9B34D9563988AB446D1C3" ma:contentTypeVersion="16" ma:contentTypeDescription="Create a new document." ma:contentTypeScope="" ma:versionID="629295be0f23cf8515c2279f66892db4">
  <xsd:schema xmlns:xsd="http://www.w3.org/2001/XMLSchema" xmlns:xs="http://www.w3.org/2001/XMLSchema" xmlns:p="http://schemas.microsoft.com/office/2006/metadata/properties" xmlns:ns3="39609060-d435-41b9-9194-6ce8a86c80bc" xmlns:ns4="c61ff885-a387-41ea-acdb-4a005f901287" targetNamespace="http://schemas.microsoft.com/office/2006/metadata/properties" ma:root="true" ma:fieldsID="7ec4483b047785a293fa4c2240cc4795" ns3:_="" ns4:_="">
    <xsd:import namespace="39609060-d435-41b9-9194-6ce8a86c80bc"/>
    <xsd:import namespace="c61ff885-a387-41ea-acdb-4a005f90128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_activity" minOccurs="0"/>
                <xsd:element ref="ns3:MediaLengthInSeconds" minOccurs="0"/>
                <xsd:element ref="ns3:MediaServiceObjectDetectorVersion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609060-d435-41b9-9194-6ce8a86c80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_activity" ma:index="20" nillable="true" ma:displayName="_activity" ma:hidden="true" ma:internalName="_activity">
      <xsd:simpleType>
        <xsd:restriction base="dms:Note"/>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ff885-a387-41ea-acdb-4a005f90128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9609060-d435-41b9-9194-6ce8a86c80bc" xsi:nil="true"/>
  </documentManagement>
</p:properties>
</file>

<file path=customXml/itemProps1.xml><?xml version="1.0" encoding="utf-8"?>
<ds:datastoreItem xmlns:ds="http://schemas.openxmlformats.org/officeDocument/2006/customXml" ds:itemID="{5093E86E-1BA4-4EE5-8C81-89A0DE8A22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609060-d435-41b9-9194-6ce8a86c80bc"/>
    <ds:schemaRef ds:uri="c61ff885-a387-41ea-acdb-4a005f90128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116195F-A633-4D00-8B1E-4F70A801F61A}">
  <ds:schemaRefs>
    <ds:schemaRef ds:uri="http://schemas.microsoft.com/sharepoint/v3/contenttype/forms"/>
  </ds:schemaRefs>
</ds:datastoreItem>
</file>

<file path=customXml/itemProps3.xml><?xml version="1.0" encoding="utf-8"?>
<ds:datastoreItem xmlns:ds="http://schemas.openxmlformats.org/officeDocument/2006/customXml" ds:itemID="{D2F2F8F2-5D7D-45DF-A851-BFD345F24DF2}">
  <ds:schemaRefs>
    <ds:schemaRef ds:uri="http://purl.org/dc/terms/"/>
    <ds:schemaRef ds:uri="http://purl.org/dc/elements/1.1/"/>
    <ds:schemaRef ds:uri="http://purl.org/dc/dcmitype/"/>
    <ds:schemaRef ds:uri="http://schemas.microsoft.com/office/2006/metadata/properties"/>
    <ds:schemaRef ds:uri="http://www.w3.org/XML/1998/namespace"/>
    <ds:schemaRef ds:uri="http://schemas.openxmlformats.org/package/2006/metadata/core-properties"/>
    <ds:schemaRef ds:uri="39609060-d435-41b9-9194-6ce8a86c80bc"/>
    <ds:schemaRef ds:uri="http://schemas.microsoft.com/office/2006/documentManagement/types"/>
    <ds:schemaRef ds:uri="http://schemas.microsoft.com/office/infopath/2007/PartnerControls"/>
    <ds:schemaRef ds:uri="c61ff885-a387-41ea-acdb-4a005f901287"/>
  </ds:schemaRefs>
</ds:datastoreItem>
</file>

<file path=docProps/app.xml><?xml version="1.0" encoding="utf-8"?>
<Properties xmlns="http://schemas.openxmlformats.org/officeDocument/2006/extended-properties" xmlns:vt="http://schemas.openxmlformats.org/officeDocument/2006/docPropsVTypes">
  <Template>CPUCtemplate_0920 (1)</Template>
  <TotalTime>5357</TotalTime>
  <Words>2396</Words>
  <Application>Microsoft Office PowerPoint</Application>
  <PresentationFormat>Widescreen</PresentationFormat>
  <Paragraphs>225</Paragraphs>
  <Slides>20</Slides>
  <Notes>20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Arial</vt:lpstr>
      <vt:lpstr>Calibri</vt:lpstr>
      <vt:lpstr>Cambria</vt:lpstr>
      <vt:lpstr>Century Gothic</vt:lpstr>
      <vt:lpstr>Verdana</vt:lpstr>
      <vt:lpstr>CPUC White</vt:lpstr>
      <vt:lpstr>CPUC Pale Gold</vt:lpstr>
      <vt:lpstr>CPUC Dark Blue</vt:lpstr>
      <vt:lpstr>CPUC Blue</vt:lpstr>
      <vt:lpstr>CPUC Gold</vt:lpstr>
      <vt:lpstr>General Order (GO) 156 Report</vt:lpstr>
      <vt:lpstr>CPUC Supplier Diversity Program</vt:lpstr>
      <vt:lpstr>2022 GO 156 Report to the Legislature</vt:lpstr>
      <vt:lpstr>Participating Utilities </vt:lpstr>
      <vt:lpstr>Participating Community Choice Aggregators</vt:lpstr>
      <vt:lpstr>Participating Energy Service Providers </vt:lpstr>
      <vt:lpstr>2022 Utilities diverse suppliers Procurement Overview</vt:lpstr>
      <vt:lpstr>2021/2022 Utilities diverse suppliers Procurement</vt:lpstr>
      <vt:lpstr>2022 Top 10 Performers</vt:lpstr>
      <vt:lpstr>Utilities with less than 22% diverse suppliers Procurement in 2022</vt:lpstr>
      <vt:lpstr>Utilities Who Met All Four GO 156 Goals in 2022</vt:lpstr>
      <vt:lpstr>2022 CCAs diverse suppliers Procurement</vt:lpstr>
      <vt:lpstr>Accomplishments and Challenges</vt:lpstr>
      <vt:lpstr>Supplier Clearinghouse</vt:lpstr>
      <vt:lpstr>Supplier Clearinghouse</vt:lpstr>
      <vt:lpstr>Supplier Clearinghouse</vt:lpstr>
      <vt:lpstr>Supplier Clearinghouse RFP</vt:lpstr>
      <vt:lpstr>CPUC Supplier Diversity Program Action Items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for Presentation</dc:title>
  <dc:creator>Dilgassa, Bezawit</dc:creator>
  <cp:lastModifiedBy>Green, Stephanie</cp:lastModifiedBy>
  <cp:revision>160</cp:revision>
  <cp:lastPrinted>2023-09-25T02:12:24Z</cp:lastPrinted>
  <dcterms:created xsi:type="dcterms:W3CDTF">2020-09-24T22:03:17Z</dcterms:created>
  <dcterms:modified xsi:type="dcterms:W3CDTF">2023-09-25T02:13:36Z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0x010100C80991CFEBC9B34D9563988AB446D1C3</vt:lpwstr>
  </property>
</Properties>
</file>