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7"/>
  </p:notesMasterIdLst>
  <p:handoutMasterIdLst>
    <p:handoutMasterId r:id="rId8"/>
  </p:handoutMasterIdLst>
  <p:sldIdLst>
    <p:sldId id="307" r:id="rId3"/>
    <p:sldId id="387" r:id="rId4"/>
    <p:sldId id="388" r:id="rId5"/>
    <p:sldId id="382" r:id="rId6"/>
  </p:sldIdLst>
  <p:sldSz cx="9144000" cy="5143500" type="screen16x9"/>
  <p:notesSz cx="6858000" cy="9144000"/>
  <p:defaultTextStyle>
    <a:defPPr>
      <a:defRPr lang="en-US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F2B71E"/>
    <a:srgbClr val="3057C1"/>
    <a:srgbClr val="1542C4"/>
    <a:srgbClr val="F89B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725"/>
    <p:restoredTop sz="98456" autoAdjust="0"/>
  </p:normalViewPr>
  <p:slideViewPr>
    <p:cSldViewPr snapToGrid="0" snapToObjects="1">
      <p:cViewPr>
        <p:scale>
          <a:sx n="95" d="100"/>
          <a:sy n="95" d="100"/>
        </p:scale>
        <p:origin x="-136" y="-3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8" Type="http://schemas.openxmlformats.org/officeDocument/2006/relationships/handoutMaster" Target="handoutMasters/handout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AA630D-6A56-4647-AD54-7D3AC4AC3FFC}" type="datetimeFigureOut">
              <a:rPr lang="en-US" smtClean="0"/>
              <a:t>10/9/20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D303BB-AC45-F145-A970-C8AE1008E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8177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68CA4C-F6FC-7844-9877-4C8097AFF345}" type="datetimeFigureOut">
              <a:rPr lang="en-US" smtClean="0"/>
              <a:t>10/9/20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AEBC2E-A811-604D-B71F-1959F125D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100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3057C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1436479"/>
            <a:ext cx="9144000" cy="1033493"/>
          </a:xfrm>
        </p:spPr>
        <p:txBody>
          <a:bodyPr anchor="b">
            <a:normAutofit/>
          </a:bodyPr>
          <a:lstStyle>
            <a:lvl1pPr algn="ctr">
              <a:defRPr sz="8800">
                <a:solidFill>
                  <a:srgbClr val="F2B71E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91FF8-EADD-C440-9AA8-D67566E7ED8F}" type="datetimeFigureOut">
              <a:rPr lang="en-US" smtClean="0"/>
              <a:t>10/9/20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1AAED-2754-374E-A025-63C5951421ED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4558" y="-1150130"/>
            <a:ext cx="6171407" cy="744375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051" y="3858466"/>
            <a:ext cx="2827382" cy="1182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234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91FF8-EADD-C440-9AA8-D67566E7ED8F}" type="datetimeFigureOut">
              <a:rPr lang="en-US" smtClean="0"/>
              <a:t>10/9/20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1AAED-2754-374E-A025-63C595142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266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8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7" y="273848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91FF8-EADD-C440-9AA8-D67566E7ED8F}" type="datetimeFigureOut">
              <a:rPr lang="en-US" smtClean="0"/>
              <a:t>10/9/20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1AAED-2754-374E-A025-63C595142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3589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4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C3E1-DB9C-1642-BBF9-7BC77494976D}" type="datetimeFigureOut">
              <a:rPr lang="en-US" smtClean="0"/>
              <a:t>10/9/20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F8293-0A9E-9B48-8046-33C45CABA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0496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C3E1-DB9C-1642-BBF9-7BC77494976D}" type="datetimeFigureOut">
              <a:rPr lang="en-US" smtClean="0"/>
              <a:t>10/9/20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F8293-0A9E-9B48-8046-33C45CABA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5562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9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C3E1-DB9C-1642-BBF9-7BC77494976D}" type="datetimeFigureOut">
              <a:rPr lang="en-US" smtClean="0"/>
              <a:t>10/9/20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F8293-0A9E-9B48-8046-33C45CABA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9409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C3E1-DB9C-1642-BBF9-7BC77494976D}" type="datetimeFigureOut">
              <a:rPr lang="en-US" smtClean="0"/>
              <a:t>10/9/20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F8293-0A9E-9B48-8046-33C45CABA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4468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7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C3E1-DB9C-1642-BBF9-7BC77494976D}" type="datetimeFigureOut">
              <a:rPr lang="en-US" smtClean="0"/>
              <a:t>10/9/20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F8293-0A9E-9B48-8046-33C45CABA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5597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C3E1-DB9C-1642-BBF9-7BC77494976D}" type="datetimeFigureOut">
              <a:rPr lang="en-US" smtClean="0"/>
              <a:t>10/9/20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F8293-0A9E-9B48-8046-33C45CABA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1188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C3E1-DB9C-1642-BBF9-7BC77494976D}" type="datetimeFigureOut">
              <a:rPr lang="en-US" smtClean="0"/>
              <a:t>10/9/20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F8293-0A9E-9B48-8046-33C45CABA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7061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4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5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4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C3E1-DB9C-1642-BBF9-7BC77494976D}" type="datetimeFigureOut">
              <a:rPr lang="en-US" smtClean="0"/>
              <a:t>10/9/20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F8293-0A9E-9B48-8046-33C45CABA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643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45292" y="273847"/>
            <a:ext cx="7570058" cy="994172"/>
          </a:xfrm>
        </p:spPr>
        <p:txBody>
          <a:bodyPr>
            <a:normAutofit/>
          </a:bodyPr>
          <a:lstStyle>
            <a:lvl1pPr>
              <a:defRPr sz="3600">
                <a:solidFill>
                  <a:srgbClr val="1542C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5292" y="1369219"/>
            <a:ext cx="7570058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91FF8-EADD-C440-9AA8-D67566E7ED8F}" type="datetimeFigureOut">
              <a:rPr lang="en-US" smtClean="0"/>
              <a:t>10/9/20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1AAED-2754-374E-A025-63C595142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898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4"/>
            <a:ext cx="4629150" cy="3655219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4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5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4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C3E1-DB9C-1642-BBF9-7BC77494976D}" type="datetimeFigureOut">
              <a:rPr lang="en-US" smtClean="0"/>
              <a:t>10/9/20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F8293-0A9E-9B48-8046-33C45CABA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6393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C3E1-DB9C-1642-BBF9-7BC77494976D}" type="datetimeFigureOut">
              <a:rPr lang="en-US" smtClean="0"/>
              <a:t>10/9/20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F8293-0A9E-9B48-8046-33C45CABA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575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8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7" y="273848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C3E1-DB9C-1642-BBF9-7BC77494976D}" type="datetimeFigureOut">
              <a:rPr lang="en-US" smtClean="0"/>
              <a:t>10/9/20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F8293-0A9E-9B48-8046-33C45CABA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902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9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91FF8-EADD-C440-9AA8-D67566E7ED8F}" type="datetimeFigureOut">
              <a:rPr lang="en-US" smtClean="0"/>
              <a:t>10/9/20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1AAED-2754-374E-A025-63C595142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564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91FF8-EADD-C440-9AA8-D67566E7ED8F}" type="datetimeFigureOut">
              <a:rPr lang="en-US" smtClean="0"/>
              <a:t>10/9/20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1AAED-2754-374E-A025-63C595142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82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7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91FF8-EADD-C440-9AA8-D67566E7ED8F}" type="datetimeFigureOut">
              <a:rPr lang="en-US" smtClean="0"/>
              <a:t>10/9/20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1AAED-2754-374E-A025-63C595142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31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91FF8-EADD-C440-9AA8-D67566E7ED8F}" type="datetimeFigureOut">
              <a:rPr lang="en-US" smtClean="0"/>
              <a:t>10/9/20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1AAED-2754-374E-A025-63C595142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173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91FF8-EADD-C440-9AA8-D67566E7ED8F}" type="datetimeFigureOut">
              <a:rPr lang="en-US" smtClean="0"/>
              <a:t>10/9/20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1AAED-2754-374E-A025-63C595142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30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4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5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4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91FF8-EADD-C440-9AA8-D67566E7ED8F}" type="datetimeFigureOut">
              <a:rPr lang="en-US" smtClean="0"/>
              <a:t>10/9/20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1AAED-2754-374E-A025-63C595142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810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4"/>
            <a:ext cx="4629150" cy="3655219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4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5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4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91FF8-EADD-C440-9AA8-D67566E7ED8F}" type="datetimeFigureOut">
              <a:rPr lang="en-US" smtClean="0"/>
              <a:t>10/9/20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1AAED-2754-374E-A025-63C595142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075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3356" y="273847"/>
            <a:ext cx="7672001" cy="99417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3348" y="1369219"/>
            <a:ext cx="7672002" cy="326350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91FF8-EADD-C440-9AA8-D67566E7ED8F}" type="datetimeFigureOut">
              <a:rPr lang="en-US" smtClean="0"/>
              <a:t>10/9/20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 smtClean="0"/>
              <a:t>www.calssa.org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-73742" y="-81116"/>
            <a:ext cx="9269362" cy="221226"/>
          </a:xfrm>
          <a:prstGeom prst="rect">
            <a:avLst/>
          </a:prstGeom>
          <a:solidFill>
            <a:srgbClr val="F89B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>
              <a:solidFill>
                <a:srgbClr val="F2B71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372" y="4842710"/>
            <a:ext cx="1186317" cy="241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13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355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rgbClr val="1542C4"/>
          </a:solidFill>
          <a:latin typeface="Tungsten Medium" charset="0"/>
          <a:ea typeface="Tungsten Medium" charset="0"/>
          <a:cs typeface="Tungsten Medium" charset="0"/>
        </a:defRPr>
      </a:lvl1pPr>
    </p:titleStyle>
    <p:bodyStyle>
      <a:lvl1pPr marL="228588" indent="-228588" algn="l" defTabSz="914355" rtl="0" eaLnBrk="1" latinLnBrk="0" hangingPunct="1">
        <a:lnSpc>
          <a:spcPct val="90000"/>
        </a:lnSpc>
        <a:spcBef>
          <a:spcPts val="1000"/>
        </a:spcBef>
        <a:buClr>
          <a:srgbClr val="F2B71E"/>
        </a:buClr>
        <a:buFont typeface="Arial"/>
        <a:buChar char="•"/>
        <a:defRPr sz="2800" b="0" i="0" kern="1200">
          <a:solidFill>
            <a:schemeClr val="tx1">
              <a:lumMod val="75000"/>
              <a:lumOff val="25000"/>
            </a:schemeClr>
          </a:solidFill>
          <a:latin typeface="Proxima Nova" charset="0"/>
          <a:ea typeface="Proxima Nova" charset="0"/>
          <a:cs typeface="Proxima Nova" charset="0"/>
        </a:defRPr>
      </a:lvl1pPr>
      <a:lvl2pPr marL="685766" indent="-228588" algn="l" defTabSz="914355" rtl="0" eaLnBrk="1" latinLnBrk="0" hangingPunct="1">
        <a:lnSpc>
          <a:spcPct val="90000"/>
        </a:lnSpc>
        <a:spcBef>
          <a:spcPts val="500"/>
        </a:spcBef>
        <a:buClr>
          <a:srgbClr val="F2B71E"/>
        </a:buClr>
        <a:buFont typeface="Arial"/>
        <a:buChar char="•"/>
        <a:defRPr sz="2400" b="0" i="0" kern="1200">
          <a:solidFill>
            <a:schemeClr val="tx1">
              <a:lumMod val="75000"/>
              <a:lumOff val="25000"/>
            </a:schemeClr>
          </a:solidFill>
          <a:latin typeface="Proxima Nova" charset="0"/>
          <a:ea typeface="Proxima Nova" charset="0"/>
          <a:cs typeface="Proxima Nova" charset="0"/>
        </a:defRPr>
      </a:lvl2pPr>
      <a:lvl3pPr marL="1142944" indent="-228588" algn="l" defTabSz="914355" rtl="0" eaLnBrk="1" latinLnBrk="0" hangingPunct="1">
        <a:lnSpc>
          <a:spcPct val="90000"/>
        </a:lnSpc>
        <a:spcBef>
          <a:spcPts val="500"/>
        </a:spcBef>
        <a:buClr>
          <a:srgbClr val="F2B71E"/>
        </a:buClr>
        <a:buFont typeface="Arial"/>
        <a:buChar char="•"/>
        <a:defRPr sz="2000" b="0" i="0" kern="1200">
          <a:solidFill>
            <a:schemeClr val="tx1">
              <a:lumMod val="75000"/>
              <a:lumOff val="25000"/>
            </a:schemeClr>
          </a:solidFill>
          <a:latin typeface="Proxima Nova" charset="0"/>
          <a:ea typeface="Proxima Nova" charset="0"/>
          <a:cs typeface="Proxima Nova" charset="0"/>
        </a:defRPr>
      </a:lvl3pPr>
      <a:lvl4pPr marL="1600120" indent="-228588" algn="l" defTabSz="914355" rtl="0" eaLnBrk="1" latinLnBrk="0" hangingPunct="1">
        <a:lnSpc>
          <a:spcPct val="90000"/>
        </a:lnSpc>
        <a:spcBef>
          <a:spcPts val="500"/>
        </a:spcBef>
        <a:buClr>
          <a:srgbClr val="F2B71E"/>
        </a:buClr>
        <a:buFont typeface="Arial"/>
        <a:buChar char="•"/>
        <a:defRPr sz="1800" b="0" i="0" kern="1200">
          <a:solidFill>
            <a:schemeClr val="tx1">
              <a:lumMod val="75000"/>
              <a:lumOff val="25000"/>
            </a:schemeClr>
          </a:solidFill>
          <a:latin typeface="Proxima Nova" charset="0"/>
          <a:ea typeface="Proxima Nova" charset="0"/>
          <a:cs typeface="Proxima Nova" charset="0"/>
        </a:defRPr>
      </a:lvl4pPr>
      <a:lvl5pPr marL="2057297" indent="-228588" algn="l" defTabSz="914355" rtl="0" eaLnBrk="1" latinLnBrk="0" hangingPunct="1">
        <a:lnSpc>
          <a:spcPct val="90000"/>
        </a:lnSpc>
        <a:spcBef>
          <a:spcPts val="500"/>
        </a:spcBef>
        <a:buClr>
          <a:srgbClr val="F2B71E"/>
        </a:buClr>
        <a:buFont typeface="Arial"/>
        <a:buChar char="•"/>
        <a:defRPr sz="1800" b="0" i="0" kern="1200">
          <a:solidFill>
            <a:schemeClr val="tx1">
              <a:lumMod val="75000"/>
              <a:lumOff val="25000"/>
            </a:schemeClr>
          </a:solidFill>
          <a:latin typeface="Proxima Nova" charset="0"/>
          <a:ea typeface="Proxima Nova" charset="0"/>
          <a:cs typeface="Proxima Nova" charset="0"/>
        </a:defRPr>
      </a:lvl5pPr>
      <a:lvl6pPr marL="2514474" indent="-228588" algn="l" defTabSz="914355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914355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8" algn="l" defTabSz="914355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914355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1C3E1-DB9C-1642-BBF9-7BC77494976D}" type="datetimeFigureOut">
              <a:rPr lang="en-US" smtClean="0"/>
              <a:t>10/9/20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AF8293-0A9E-9B48-8046-33C45CABA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990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5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8" indent="-228588" algn="l" defTabSz="914355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8" algn="l" defTabSz="914355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4" indent="-228588" algn="l" defTabSz="914355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8" algn="l" defTabSz="914355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7" indent="-228588" algn="l" defTabSz="914355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8" algn="l" defTabSz="914355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914355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8" algn="l" defTabSz="914355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914355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901418" y="2229920"/>
            <a:ext cx="9144000" cy="1033493"/>
          </a:xfrm>
        </p:spPr>
        <p:txBody>
          <a:bodyPr>
            <a:normAutofit fontScale="90000"/>
          </a:bodyPr>
          <a:lstStyle/>
          <a:p>
            <a:r>
              <a:rPr lang="en-US" sz="7300" dirty="0" smtClean="0"/>
              <a:t>Double Jeopardy</a:t>
            </a:r>
            <a:br>
              <a:rPr lang="en-US" sz="7300" dirty="0" smtClean="0"/>
            </a:br>
            <a:r>
              <a:rPr lang="en-US" sz="3600" dirty="0" smtClean="0"/>
              <a:t>Interconnection Discussion Forum</a:t>
            </a:r>
            <a:br>
              <a:rPr lang="en-US" sz="3600" dirty="0" smtClean="0"/>
            </a:br>
            <a:r>
              <a:rPr lang="en-US" sz="3600" dirty="0" smtClean="0"/>
              <a:t>October 14, 2020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88759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 21 Working Group 3 Issue 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i="1" dirty="0"/>
              <a:t>When should the Commission </a:t>
            </a:r>
            <a:r>
              <a:rPr lang="en-US" sz="2200" i="1" dirty="0" smtClean="0"/>
              <a:t>consider results </a:t>
            </a:r>
            <a:r>
              <a:rPr lang="en-US" sz="2200" i="1" dirty="0"/>
              <a:t>of an initial review or </a:t>
            </a:r>
            <a:r>
              <a:rPr lang="en-US" sz="2200" i="1" dirty="0" smtClean="0"/>
              <a:t>detailed study </a:t>
            </a:r>
            <a:r>
              <a:rPr lang="en-US" sz="2200" i="1" dirty="0"/>
              <a:t>to be binding? Under </a:t>
            </a:r>
            <a:r>
              <a:rPr lang="en-US" sz="2200" i="1" dirty="0" smtClean="0"/>
              <a:t>what circumstances </a:t>
            </a:r>
            <a:r>
              <a:rPr lang="en-US" sz="2200" i="1" dirty="0"/>
              <a:t>should the </a:t>
            </a:r>
            <a:r>
              <a:rPr lang="en-US" sz="2200" i="1" dirty="0" smtClean="0"/>
              <a:t>Commission allow </a:t>
            </a:r>
            <a:r>
              <a:rPr lang="en-US" sz="2200" i="1" dirty="0"/>
              <a:t>the results to be changed</a:t>
            </a:r>
            <a:r>
              <a:rPr lang="en-US" sz="2200" i="1" dirty="0" smtClean="0"/>
              <a:t>?</a:t>
            </a:r>
          </a:p>
          <a:p>
            <a:r>
              <a:rPr lang="en-US" sz="2200" dirty="0" smtClean="0"/>
              <a:t>No recommendation after all parties agreed projects should never be re-reviewed.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095076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Mishandled Project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5292" y="1222170"/>
            <a:ext cx="7570058" cy="3774281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1600" dirty="0" smtClean="0"/>
              <a:t>Jan 2019: Customer received engineering review results from PG&amp;E stating, “</a:t>
            </a:r>
            <a:r>
              <a:rPr lang="en-US" sz="1600" dirty="0"/>
              <a:t>This project passed Engineering and does not require mitigation work</a:t>
            </a:r>
            <a:r>
              <a:rPr lang="en-US" sz="1600" dirty="0" smtClean="0"/>
              <a:t>.”</a:t>
            </a:r>
          </a:p>
          <a:p>
            <a:pPr>
              <a:lnSpc>
                <a:spcPct val="120000"/>
              </a:lnSpc>
            </a:pPr>
            <a:r>
              <a:rPr lang="en-US" sz="1600" dirty="0" smtClean="0"/>
              <a:t>Spring 2020: Installation completed. </a:t>
            </a:r>
          </a:p>
          <a:p>
            <a:pPr>
              <a:lnSpc>
                <a:spcPct val="120000"/>
              </a:lnSpc>
            </a:pPr>
            <a:r>
              <a:rPr lang="en-US" sz="1600" dirty="0" smtClean="0"/>
              <a:t>May 2020: After reviewing the IA, PG&amp;E stated, “</a:t>
            </a:r>
            <a:r>
              <a:rPr lang="en-US" sz="1600" dirty="0"/>
              <a:t>Upon re-reviewing the project, it was determined that a transformer upgrade would be required</a:t>
            </a:r>
            <a:r>
              <a:rPr lang="en-US" sz="1600" dirty="0" smtClean="0"/>
              <a:t>.”</a:t>
            </a:r>
          </a:p>
          <a:p>
            <a:pPr>
              <a:lnSpc>
                <a:spcPct val="120000"/>
              </a:lnSpc>
            </a:pPr>
            <a:r>
              <a:rPr lang="en-US" sz="1600" dirty="0" smtClean="0"/>
              <a:t>PG&amp;E informed the contractor that the only way to proceed is for the customer to pay for the upgrade and then file a financial claim.</a:t>
            </a:r>
          </a:p>
          <a:p>
            <a:pPr>
              <a:lnSpc>
                <a:spcPct val="120000"/>
              </a:lnSpc>
            </a:pPr>
            <a:r>
              <a:rPr lang="en-US" sz="1600" dirty="0" smtClean="0"/>
              <a:t>June 2020: Energy Division stated, “it sounds like the utility has informed the customer of the process to get reimbursed.”</a:t>
            </a:r>
          </a:p>
          <a:p>
            <a:pPr>
              <a:lnSpc>
                <a:spcPct val="120000"/>
              </a:lnSpc>
            </a:pPr>
            <a:r>
              <a:rPr lang="en-US" sz="1600" dirty="0" smtClean="0"/>
              <a:t>Aug 2020: PG&amp;E decided to absorb the cost and issued PTO.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39774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Thank You!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1266830" y="3503701"/>
            <a:ext cx="5337170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Brad Heavner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Policy Director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California Solar &amp; Storage Association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Aft>
                <a:spcPts val="600"/>
              </a:spcAft>
            </a:pP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brad@calssa.org</a:t>
            </a: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831" y="1404020"/>
            <a:ext cx="6563779" cy="1865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04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19159</TotalTime>
  <Words>205</Words>
  <Application>Microsoft Macintosh PowerPoint</Application>
  <PresentationFormat>On-screen Show (16:9)</PresentationFormat>
  <Paragraphs>16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Office Theme</vt:lpstr>
      <vt:lpstr>Custom Design</vt:lpstr>
      <vt:lpstr>Double Jeopardy Interconnection Discussion Forum October 14, 2020</vt:lpstr>
      <vt:lpstr>Rule 21 Working Group 3 Issue D</vt:lpstr>
      <vt:lpstr>Mishandled Project Example</vt:lpstr>
      <vt:lpstr>Thank You!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Elise De Grande</dc:creator>
  <cp:lastModifiedBy>Brad Heavner</cp:lastModifiedBy>
  <cp:revision>161</cp:revision>
  <cp:lastPrinted>2019-10-16T16:53:57Z</cp:lastPrinted>
  <dcterms:created xsi:type="dcterms:W3CDTF">2018-01-24T18:42:39Z</dcterms:created>
  <dcterms:modified xsi:type="dcterms:W3CDTF">2020-10-09T17:42:44Z</dcterms:modified>
</cp:coreProperties>
</file>