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4"/>
    <p:sldMasterId id="2147483700" r:id="rId5"/>
    <p:sldMasterId id="2147483661" r:id="rId6"/>
    <p:sldMasterId id="2147483674" r:id="rId7"/>
    <p:sldMasterId id="2147483687" r:id="rId8"/>
    <p:sldMasterId id="2147483726" r:id="rId9"/>
    <p:sldMasterId id="2147483739" r:id="rId10"/>
    <p:sldMasterId id="2147483752" r:id="rId11"/>
  </p:sldMasterIdLst>
  <p:notesMasterIdLst>
    <p:notesMasterId r:id="rId14"/>
  </p:notesMasterIdLst>
  <p:sldIdLst>
    <p:sldId id="7956" r:id="rId12"/>
    <p:sldId id="7939" r:id="rId13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tkiewich, Rosanne" initials="RR" lastIdx="28" clrIdx="0">
    <p:extLst>
      <p:ext uri="{19B8F6BF-5375-455C-9EA6-DF929625EA0E}">
        <p15:presenceInfo xmlns:p15="http://schemas.microsoft.com/office/powerpoint/2012/main" userId="S::Rosanne.Ratkiewich@cpuc.ca.gov::16185933-c7b0-4e6a-ae03-1d8c082a3fb5" providerId="AD"/>
      </p:ext>
    </p:extLst>
  </p:cmAuthor>
  <p:cmAuthor id="2" name="Kaser, Forest" initials="KF" lastIdx="13" clrIdx="1">
    <p:extLst>
      <p:ext uri="{19B8F6BF-5375-455C-9EA6-DF929625EA0E}">
        <p15:presenceInfo xmlns:p15="http://schemas.microsoft.com/office/powerpoint/2012/main" userId="S::forest.kaser@cpuc.ca.gov::c2abf0b0-73e5-490d-9cb8-aef68867551a" providerId="AD"/>
      </p:ext>
    </p:extLst>
  </p:cmAuthor>
  <p:cmAuthor id="3" name="Julian Enis" initials="JE" lastIdx="11" clrIdx="2">
    <p:extLst>
      <p:ext uri="{19B8F6BF-5375-455C-9EA6-DF929625EA0E}">
        <p15:presenceInfo xmlns:p15="http://schemas.microsoft.com/office/powerpoint/2012/main" userId="S::Julian.Enis@cpuc.ca.gov::e61a7398-357e-4e44-8194-b83a027e10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5088" autoAdjust="0"/>
  </p:normalViewPr>
  <p:slideViewPr>
    <p:cSldViewPr snapToGrid="0">
      <p:cViewPr varScale="1">
        <p:scale>
          <a:sx n="85" d="100"/>
          <a:sy n="85" d="100"/>
        </p:scale>
        <p:origin x="42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Master" Target="slideMasters/slideMaster7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tkiewich, Rosanne" userId="16185933-c7b0-4e6a-ae03-1d8c082a3fb5" providerId="ADAL" clId="{BAC75034-CC95-4561-9552-74A2D0692B4A}"/>
    <pc:docChg chg="delSld">
      <pc:chgData name="Ratkiewich, Rosanne" userId="16185933-c7b0-4e6a-ae03-1d8c082a3fb5" providerId="ADAL" clId="{BAC75034-CC95-4561-9552-74A2D0692B4A}" dt="2021-07-27T19:23:25.669" v="0" actId="2696"/>
      <pc:docMkLst>
        <pc:docMk/>
      </pc:docMkLst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974039490" sldId="287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1145185758" sldId="7874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2780291504" sldId="7895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23142543" sldId="7897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1215083638" sldId="7902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124516544" sldId="7951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285004517" sldId="7952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279360874" sldId="7953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97815211" sldId="7954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1715381462" sldId="7958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334786434" sldId="7959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566878380" sldId="7968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502751019" sldId="7969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4026817690" sldId="7971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1471312348" sldId="7973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992735011" sldId="7974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445417250" sldId="7976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4181117132" sldId="7984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376194320" sldId="7985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061141442" sldId="7986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3656751809" sldId="7989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1309604010" sldId="7990"/>
        </pc:sldMkLst>
      </pc:sldChg>
      <pc:sldChg chg="del">
        <pc:chgData name="Ratkiewich, Rosanne" userId="16185933-c7b0-4e6a-ae03-1d8c082a3fb5" providerId="ADAL" clId="{BAC75034-CC95-4561-9552-74A2D0692B4A}" dt="2021-07-27T19:23:25.669" v="0" actId="2696"/>
        <pc:sldMkLst>
          <pc:docMk/>
          <pc:sldMk cId="1228012190" sldId="79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47089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1" tIns="47095" rIns="94191" bIns="47095" rtlCol="0"/>
          <a:lstStyle>
            <a:lvl1pPr algn="r">
              <a:defRPr sz="1200"/>
            </a:lvl1pPr>
          </a:lstStyle>
          <a:p>
            <a:fld id="{320ACE7A-C6EF-8447-9F67-958EE183E041}" type="datetimeFigureOut">
              <a:rPr lang="en-US" smtClean="0"/>
              <a:t>7/27/2021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1" tIns="47095" rIns="94191" bIns="4709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1" tIns="47095" rIns="94191" bIns="4709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4407"/>
            <a:ext cx="3076363" cy="470894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1" tIns="47095" rIns="94191" bIns="47095" rtlCol="0" anchor="b"/>
          <a:lstStyle>
            <a:lvl1pPr algn="r">
              <a:defRPr sz="1200"/>
            </a:lvl1pPr>
          </a:lstStyle>
          <a:p>
            <a:fld id="{9EB7BAD3-AF26-C549-B9FF-03213EEFC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809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1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 are not tying the scorecard to any compensatory or valuation outcomes. This tool, right now, is intended to be a preferential metric that reflects state policy goals and resiliency goals with a relationship to identified resilience targets that are user defined.  We are thinking of it as a comparative tool of resiliency configurations.  </a:t>
            </a:r>
            <a:r>
              <a:rPr lang="en-US">
                <a:cs typeface="Calibri"/>
              </a:rPr>
              <a:t>It needs </a:t>
            </a:r>
            <a:r>
              <a:rPr lang="en-US" dirty="0">
                <a:cs typeface="Calibri"/>
              </a:rPr>
              <a:t>use case applications and modeling. This is very preliminary and we'll be revisiting it later on in these discussions. 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B7BAD3-AF26-C549-B9FF-03213EEFC5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6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08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9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8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99BCA-25E4-0549-ACA0-D2AAB60BEF64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7428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5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34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57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5798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July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61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July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0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49281-58E0-8A4C-95BD-719F8ACCEAD1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July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5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4737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A395-2856-434C-9054-DC3F778FC5DA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79FFF-23B4-8941-9EC6-78E2BDC2B599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6808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97B7-4970-6140-9DD9-264DC1C59A26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76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3911AA-67E0-5A46-8543-9FB39D2A2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tx2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BE436-6D5E-154B-B593-9563EE26A161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53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CB02-CE96-9B48-B34B-ED999AD6AF8F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0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2B87E-DD1F-6748-8BC5-22DAF5FFE484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146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6B9E-C90A-1E43-952F-3A4996AC1F19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168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2BBB-FEFE-2F4E-B36D-F36ECB58A560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12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C730-7C29-BC4A-8FDF-053B59C3FC8D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E209C-6E50-534E-828D-C025BCA52FF1}" type="datetime4">
              <a:rPr lang="en-US" smtClean="0"/>
              <a:t>July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939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1772B-1694-6141-AA26-CE2BFB1B3E9D}" type="datetime4">
              <a:rPr lang="en-US" smtClean="0"/>
              <a:t>July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51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0BAAA-BA31-DF47-BEEE-A0767E7BAD8E}" type="datetime4">
              <a:rPr lang="en-US" smtClean="0"/>
              <a:t>July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6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E7B2-CAAC-584D-8659-FC5616959AA2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267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FAD1B-CE6A-8040-AC79-F7BAFADE3C95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8904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9D51-B0AE-0A4F-A7E2-A1587704FA35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143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F4028-218B-ED46-A925-25733D737902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5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DCA3-C00D-6A4D-BB92-92F208F6050E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A2D5-53FB-DB49-B5D7-9159B9F925A4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630-1AC3-FB4D-83A6-2F9E3D756B94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8DA1C-0B9D-D646-975E-7E061F8C5483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B4F8-6482-7445-B3FC-732E70C6A8FE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F14-1BD0-3C40-BD72-F69DC26ED8B1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060B-9104-5049-81A2-5B996B708C05}" type="datetime4">
              <a:rPr lang="en-US" smtClean="0"/>
              <a:t>July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47F-0445-A943-A697-9641DEBD2F09}" type="datetime4">
              <a:rPr lang="en-US" smtClean="0"/>
              <a:t>July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B4A-C22C-C44C-AA7A-8A0A063721F3}" type="datetime4">
              <a:rPr lang="en-US" smtClean="0"/>
              <a:t>July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DF6-0D2E-984B-B1D2-DC636569DEC4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EE9A-35F8-284F-922B-E4E6592A11AD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867-EFF6-D24B-8FCC-C71F2F989520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D665-B3BF-7D40-BE39-CF742A95FE31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59757-2891-4C43-B4D1-BDC1507AC74C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FD4194-852C-DF42-8F80-863269456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199420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BE3EA-5C93-384F-B4E7-F777B2204F50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1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DD43-02CA-6E41-8206-CF55ECD718D4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12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701DA-7FA2-134F-AA5D-E71B646BDAAC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188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0A594-AEB2-6D45-8F9C-F0712A3E6267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424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0D45-0DE4-D648-B52D-557520CA200A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1532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A848D-8AE6-D141-ABC5-B40873CBDB66}" type="datetime4">
              <a:rPr lang="en-US" smtClean="0"/>
              <a:t>July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187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F3181-B124-3648-9A4C-E9FCB5376105}" type="datetime4">
              <a:rPr lang="en-US" smtClean="0"/>
              <a:t>July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740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32342-6C4E-3A40-895D-6BC3D710C93C}" type="datetime4">
              <a:rPr lang="en-US" smtClean="0"/>
              <a:t>July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61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2F657-40C6-B44C-8C18-163B0271B692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56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270EB-DFC0-1A48-A3FD-4EB93038A8CE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402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8B6C-E105-CA4F-8663-F8688558A388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68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C5334-E057-5242-A2F9-C8D7E27DF7F7}" type="datetime4">
              <a:rPr lang="en-US" smtClean="0"/>
              <a:t>July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08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51BF3-8603-844D-8655-AD760585EABE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4249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095FE-0D49-414C-8EF2-D63433751499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D43345-CE8E-0841-A74F-B26363861C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3429"/>
            <a:ext cx="2322857" cy="65479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1980895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E048E-D04A-4C90-AD0E-DB4F0D67E83C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0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AECFF-EEEB-4330-AA01-F003D5DE5333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8488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ED292-0839-4734-AE0C-0EBDEC4A2226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972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49EA-B779-45BD-83CC-9B6E0BE2D0BB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14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37CF4-07EF-4113-9591-9B36C2539976}" type="datetime4">
              <a:rPr lang="en-US" smtClean="0"/>
              <a:t>July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970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1EE0E-ADF8-4CE9-900E-F52A6648D29A}" type="datetime4">
              <a:rPr lang="en-US" smtClean="0"/>
              <a:t>July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5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133B4-68D1-4037-8394-D776BA6F083F}" type="datetime4">
              <a:rPr lang="en-US" smtClean="0"/>
              <a:t>July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5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27188-9968-48D6-9451-045815B8538A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53461-14C9-FC4F-AC0D-548336E9A57C}" type="datetime4">
              <a:rPr lang="en-US" smtClean="0"/>
              <a:t>July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4581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A0A5C-AD05-4C39-ABDD-1EA6B4C06408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1255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3AC72-7E7F-4D3A-9BFB-E000E1F95D45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1940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D35AF-E87B-4953-8CC1-D77EB8EC8DCE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089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5632-3267-405C-94A3-01F7081CB645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16258-29C9-467B-8413-13EF16BA6A55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3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B94AC-2D48-4563-ABDA-ADA8A9C6682C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E72C4-2186-482E-8A6F-67AB0624997E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2200"/>
            </a:lvl1pPr>
            <a:lvl2pPr marL="574675" indent="-228600">
              <a:tabLst/>
              <a:defRPr sz="2000"/>
            </a:lvl2pPr>
            <a:lvl3pPr marL="801688" indent="-174625">
              <a:tabLst/>
              <a:defRPr sz="1800"/>
            </a:lvl3pPr>
            <a:lvl4pPr marL="1028700" indent="-153988">
              <a:tabLst/>
              <a:defRPr sz="1600"/>
            </a:lvl4pPr>
            <a:lvl5pPr marL="1262063" indent="-146050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A518-4B2C-44A9-9469-F983F5FE7F9A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233363" indent="-233363">
              <a:tabLst/>
              <a:defRPr sz="2200"/>
            </a:lvl1pPr>
            <a:lvl2pPr marL="514350" indent="-227013">
              <a:tabLst/>
              <a:defRPr sz="2000"/>
            </a:lvl2pPr>
            <a:lvl3pPr marL="747713" indent="-173038">
              <a:tabLst/>
              <a:defRPr sz="1800"/>
            </a:lvl3pPr>
            <a:lvl4pPr marL="1028700" indent="-153988">
              <a:tabLst/>
              <a:defRPr sz="1600"/>
            </a:lvl4pPr>
            <a:lvl5pPr marL="1201738" indent="-166688">
              <a:tabLst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15353"/>
            <a:ext cx="5157787" cy="6897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618140"/>
            <a:ext cx="5157787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2" y="1822075"/>
            <a:ext cx="5183188" cy="682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2" y="2618140"/>
            <a:ext cx="5183188" cy="3567507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E96B-74DD-4EA7-9228-C11CB120AC50}" type="datetime4">
              <a:rPr lang="en-US" smtClean="0"/>
              <a:t>July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75705-298B-4FD0-93DB-22226D6AC8B4}" type="datetime4">
              <a:rPr lang="en-US" smtClean="0"/>
              <a:t>July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E7E72-8D51-DE4B-9A7D-97F3A7013045}" type="datetime4">
              <a:rPr lang="en-US" smtClean="0"/>
              <a:t>July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55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6C756-23B8-4E4B-86C1-25598D8A93C4}" type="datetime4">
              <a:rPr lang="en-US" smtClean="0"/>
              <a:t>July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01432-B0D7-4ABA-9062-264DC13C5C20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0"/>
            <a:ext cx="6399212" cy="57149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9A4FA-937C-4AE4-8E13-D7A8E46B4B2E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E56BE2-B627-402F-A775-1D5E3FE141FE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6C075-37C6-4BDF-B815-91EE731D3D55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66FF4B8-010A-B047-A4A2-CECC568B8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5312"/>
            <a:ext cx="2321859" cy="654516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E5CF10-454A-4175-82DA-D4539628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5"/>
            <a:ext cx="9601200" cy="2306637"/>
          </a:xfrm>
        </p:spPr>
        <p:txBody>
          <a:bodyPr tIns="0" rIns="0" bIns="0" anchor="b">
            <a:norm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E5AC7-53D4-4C0B-B42A-1A0692FD9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190558"/>
            <a:ext cx="9601200" cy="1655762"/>
          </a:xfrm>
        </p:spPr>
        <p:txBody>
          <a:bodyPr tIns="0" rIns="0" bIns="0">
            <a:normAutofit/>
          </a:bodyPr>
          <a:lstStyle>
            <a:lvl1pPr marL="0" indent="0" algn="l">
              <a:buNone/>
              <a:defRPr sz="16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E02B-B9F4-499C-8636-D007AAC35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87DCA3-C00D-6A4D-BB92-92F208F6050E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B4B01-15EC-433F-9EFE-F46608EF9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CCF19-ED3A-444D-9389-15BB71425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7231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B8DBE-A65E-489E-9AB9-0CC9F507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F09BE-9B55-4FB5-94A8-D345EC0CE6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36BF3-B767-404C-9980-D5EC1336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FA2D5-53FB-DB49-B5D7-9159B9F925A4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69CF4-31FB-4A49-9A6A-5D616C29B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4D128-D963-4687-A11C-8B4468DED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004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9D7DE-BD2F-44A7-9A26-631D18203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39"/>
            <a:ext cx="9601200" cy="2781580"/>
          </a:xfrm>
        </p:spPr>
        <p:txBody>
          <a:bodyPr anchor="b">
            <a:normAutofit/>
          </a:bodyPr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02F6-F40C-412A-8F1F-B0EDC42D1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5"/>
            <a:ext cx="9601200" cy="1500187"/>
          </a:xfrm>
        </p:spPr>
        <p:txBody>
          <a:bodyPr>
            <a:normAutofit/>
          </a:bodyPr>
          <a:lstStyle>
            <a:lvl1pPr marL="0" indent="0">
              <a:buNone/>
              <a:defRPr sz="165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2848-E113-4E1E-BEB8-7252BCAC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2630-1AC3-FB4D-83A6-2F9E3D756B94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36698-0571-4544-B8CE-46A287EDA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3FF6E0-585E-4E3C-AA69-4F05E9B98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29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8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B4F8-6482-7445-B3FC-732E70C6A8FE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217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E21B7-A28E-4778-B02F-549747BDD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58E54-8D65-4A81-99B9-303DBC9547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32348"/>
            <a:ext cx="3429000" cy="4351338"/>
          </a:xfrm>
        </p:spPr>
        <p:txBody>
          <a:bodyPr/>
          <a:lstStyle>
            <a:lvl1pPr marL="175022" indent="-175022">
              <a:tabLst/>
              <a:defRPr sz="1650"/>
            </a:lvl1pPr>
            <a:lvl2pPr marL="385763" indent="-170260">
              <a:tabLst/>
              <a:defRPr sz="1500"/>
            </a:lvl2pPr>
            <a:lvl3pPr marL="560785" indent="-129779">
              <a:tabLst/>
              <a:defRPr sz="1350"/>
            </a:lvl3pPr>
            <a:lvl4pPr marL="771525" indent="-115491">
              <a:tabLst/>
              <a:defRPr sz="1200"/>
            </a:lvl4pPr>
            <a:lvl5pPr marL="901304" indent="-125016"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C811-A17E-409B-926F-A8B503DCA7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81500" y="1825625"/>
            <a:ext cx="3429000" cy="4351338"/>
          </a:xfrm>
        </p:spPr>
        <p:txBody>
          <a:bodyPr/>
          <a:lstStyle>
            <a:lvl1pPr>
              <a:defRPr sz="1650"/>
            </a:lvl1pPr>
            <a:lvl2pPr marL="431006" indent="-171450">
              <a:tabLst/>
              <a:defRPr sz="1500"/>
            </a:lvl2pPr>
            <a:lvl3pPr marL="601266" indent="-130969">
              <a:tabLst/>
              <a:defRPr sz="1350"/>
            </a:lvl3pPr>
            <a:lvl4pPr marL="771525" indent="-115491">
              <a:tabLst/>
              <a:defRPr sz="1200"/>
            </a:lvl4pPr>
            <a:lvl5pPr marL="946547" indent="-109538"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9BADED-7370-42C0-92A7-9E8F57396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ECF14-1BD0-3C40-BD72-F69DC26ED8B1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04C91-34CB-4540-A5C3-641C0D9D4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AB89B-4B63-497F-A3B0-B98F1ED3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DD63F5-A3E6-5541-A0D2-0741078CC51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1823383"/>
            <a:ext cx="3429000" cy="4351338"/>
          </a:xfrm>
        </p:spPr>
        <p:txBody>
          <a:bodyPr/>
          <a:lstStyle>
            <a:lvl1pPr marL="175022" indent="-175022">
              <a:tabLst/>
              <a:defRPr sz="1650"/>
            </a:lvl1pPr>
            <a:lvl2pPr marL="385763" indent="-170260">
              <a:tabLst/>
              <a:defRPr sz="1500"/>
            </a:lvl2pPr>
            <a:lvl3pPr marL="560785" indent="-129779">
              <a:tabLst/>
              <a:defRPr sz="1350"/>
            </a:lvl3pPr>
            <a:lvl4pPr marL="771525" indent="-115491">
              <a:tabLst/>
              <a:defRPr sz="1200"/>
            </a:lvl4pPr>
            <a:lvl5pPr marL="901304" indent="-125016">
              <a:tabLst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3154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22829"/>
            <a:ext cx="6399212" cy="473822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4806"/>
            <a:ext cx="4162425" cy="37241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11D68-02DF-B24C-9D32-551156E98BBA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1811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09E6A-FDA0-4ED7-BE97-C8D95AC2BF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F82F-23EB-452A-A518-6954BA4178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815353"/>
            <a:ext cx="5157787" cy="6897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511F2-1879-422A-AC83-AF4B757EA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618142"/>
            <a:ext cx="5157787" cy="3567507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D085B0-5E55-4173-AD52-0FAA8D689E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99213" y="1822077"/>
            <a:ext cx="5183188" cy="68299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367218-91F9-4ED6-B3FB-013FE40273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99213" y="2618142"/>
            <a:ext cx="5183188" cy="3567507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6D77532-C7EF-4FB8-B588-848FEACDF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2060B-9104-5049-81A2-5B996B708C05}" type="datetime4">
              <a:rPr lang="en-US" smtClean="0"/>
              <a:t>July 27,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079C5B1-FC29-4686-A5C9-68EB6E213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0C4AA-2AAD-4FD5-882C-4D74AEB40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5376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BEDE-A162-40BD-B5DF-FF0D21BB2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DE3442-FB53-48FB-8CC8-782FF2743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4F47F-0445-A943-A697-9641DEBD2F09}" type="datetime4">
              <a:rPr lang="en-US" smtClean="0"/>
              <a:t>July 27,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3A1A1C-89E4-4841-B8AB-BB40669C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A9CEA0-EE21-44A0-B68B-DC3742CB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262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C52EDD-1EE3-4B95-8473-43C06E5B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1B4A-C22C-C44C-AA7A-8A0A063721F3}" type="datetime4">
              <a:rPr lang="en-US" smtClean="0"/>
              <a:t>July 27,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CBE13D-AC6B-4824-9171-82D0D4FE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BC3C82-BD2C-4170-9977-C96F9E468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277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049A-26B2-4C56-BBAF-F24162BA1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57200"/>
            <a:ext cx="4162425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E30857-C015-474B-91A7-FA6B383FF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1122831"/>
            <a:ext cx="6399212" cy="4738221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9F55E0-CAAD-418B-B798-EF8909A82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144806"/>
            <a:ext cx="4162425" cy="3724182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484654-1CE8-4958-8751-DED82E1F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3DF6-0D2E-984B-B1D2-DC636569DEC4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0DE396-885E-4921-803B-7D9BB9BF4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88B9E-F47E-4E3F-AED1-363F8FD69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7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12505-DA25-4627-AE8B-45B4E569D7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0070E8-7368-44B9-AF9C-ACF947C1DB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457202"/>
            <a:ext cx="6399212" cy="571499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B0CC94-456E-4461-8F07-2069C3A33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214884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956321-E8FB-41E1-85F6-DBD6EA5F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7EE9A-35F8-284F-922B-E4E6592A11AD}" type="datetime4">
              <a:rPr lang="en-US" smtClean="0"/>
              <a:t>July 27,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151C-9711-4DEA-A930-0BE29AAA5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C62239-A991-45D3-9A7C-078B372FD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4523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3A054-1E05-49E4-9A16-3F64354E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D008EB-C649-4DF5-8B4C-A649F1678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C561E-6EC2-4599-9575-C067F25D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4867-EFF6-D24B-8FCC-C71F2F989520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F41A2-BA7C-411A-9330-0BD84C0C0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1534B-E674-4D9E-BC73-E4283BC2E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500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979964-4C31-41D4-B9E3-00E68D9F8C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9CA52-E870-4B90-827A-92F579F9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5972A-1E60-4BFE-842E-4D79CB7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D665-B3BF-7D40-BE39-CF742A95FE31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A85AD-1626-4202-9D3C-04AD62118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25654E-34E4-440A-8E7A-8EBF46E06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3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6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7F51FE-B327-9E4B-9114-2B3CAA1CBD72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713913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B325624-FEDE-BC41-8F5D-6880B5800434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3163905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3CBE321-300F-AF4D-830B-A39EF5C20CB8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C6649A62-58CE-B54B-8D79-C75838F454C8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1296284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C3964A3-9FAC-4B56-B052-99A85C622725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accent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accent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278361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0" y="6400801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94282598-5998-4418-8A22-5AABCE65DDED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3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6" y="6400800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900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8" y="6400800"/>
            <a:ext cx="293274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spc="50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1500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971550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430338" indent="-1666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89125" indent="-1730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4032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E98372-D69B-4C8A-9CBB-B1C765408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7"/>
            <a:ext cx="10972800" cy="1325563"/>
          </a:xfrm>
          <a:prstGeom prst="rect">
            <a:avLst/>
          </a:prstGeom>
        </p:spPr>
        <p:txBody>
          <a:bodyPr vert="horz" lIns="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606B32-88C8-46F8-A892-4460618755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  <a:noFill/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707B2-76CD-463E-AE3E-654AD69596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72651" y="6400803"/>
            <a:ext cx="1333125" cy="197223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675">
                <a:solidFill>
                  <a:schemeClr val="bg1"/>
                </a:solidFill>
              </a:defRPr>
            </a:lvl1pPr>
          </a:lstStyle>
          <a:p>
            <a:fld id="{53CBE321-300F-AF4D-830B-A39EF5C20CB8}" type="datetime4">
              <a:rPr lang="en-US" smtClean="0"/>
              <a:t>July 27,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EE54C-68AD-4486-8014-B28CE560F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33265" y="6400801"/>
            <a:ext cx="5842207" cy="20917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75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1B2D1-9758-4DCF-A947-E6FA30020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9907" y="6400802"/>
            <a:ext cx="382493" cy="18190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fontAlgn="t">
              <a:defRPr sz="675" baseline="0">
                <a:solidFill>
                  <a:schemeClr val="bg1"/>
                </a:solidFill>
              </a:defRPr>
            </a:lvl1pPr>
          </a:lstStyle>
          <a:p>
            <a:fld id="{1C4126A1-9282-4A82-AC02-A59AF4A969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6774D7-0621-A844-AF51-9BC0AAC55D77}"/>
              </a:ext>
            </a:extLst>
          </p:cNvPr>
          <p:cNvSpPr txBox="1"/>
          <p:nvPr userDrawn="1"/>
        </p:nvSpPr>
        <p:spPr>
          <a:xfrm>
            <a:off x="604839" y="6400802"/>
            <a:ext cx="2932747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75" spc="38" baseline="0">
                <a:solidFill>
                  <a:schemeClr val="bg1"/>
                </a:solidFill>
              </a:rPr>
              <a:t>California Public Utilities Commission</a:t>
            </a:r>
          </a:p>
        </p:txBody>
      </p:sp>
    </p:spTree>
    <p:extLst>
      <p:ext uri="{BB962C8B-B14F-4D97-AF65-F5344CB8AC3E}">
        <p14:creationId xmlns:p14="http://schemas.microsoft.com/office/powerpoint/2010/main" val="440874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ft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28625" indent="-173831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50" kern="1200">
          <a:solidFill>
            <a:schemeClr val="bg1"/>
          </a:solidFill>
          <a:latin typeface="+mn-lt"/>
          <a:ea typeface="+mn-ea"/>
          <a:cs typeface="+mn-cs"/>
        </a:defRPr>
      </a:lvl2pPr>
      <a:lvl3pPr marL="728663" indent="-1297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072754" indent="-125016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416844" indent="-129779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2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84" userDrawn="1">
          <p15:clr>
            <a:srgbClr val="F26B43"/>
          </p15:clr>
        </p15:guide>
        <p15:guide id="4" pos="7296" userDrawn="1">
          <p15:clr>
            <a:srgbClr val="F26B43"/>
          </p15:clr>
        </p15:guide>
        <p15:guide id="5" orient="horz" pos="40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3D9E9-B0A2-904D-9E33-1C1DE5F4D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710883"/>
            <a:ext cx="10681982" cy="2306637"/>
          </a:xfrm>
        </p:spPr>
        <p:txBody>
          <a:bodyPr>
            <a:normAutofit/>
          </a:bodyPr>
          <a:lstStyle/>
          <a:p>
            <a:r>
              <a:rPr lang="en-US" sz="3600" dirty="0">
                <a:ea typeface="+mj-lt"/>
                <a:cs typeface="+mj-lt"/>
              </a:rPr>
              <a:t>Resiliency &amp; Microgrids Working Group</a:t>
            </a:r>
            <a:r>
              <a:rPr lang="en-US" dirty="0">
                <a:ea typeface="+mj-lt"/>
                <a:cs typeface="+mj-lt"/>
              </a:rPr>
              <a:t> </a:t>
            </a:r>
            <a:br>
              <a:rPr lang="en-US" dirty="0">
                <a:ea typeface="+mj-lt"/>
                <a:cs typeface="+mj-lt"/>
              </a:rPr>
            </a:br>
            <a:r>
              <a:rPr lang="en-US" sz="2400" dirty="0">
                <a:ea typeface="+mj-lt"/>
                <a:cs typeface="+mj-lt"/>
              </a:rPr>
              <a:t>Value of Resiliency</a:t>
            </a:r>
            <a:br>
              <a:rPr lang="en-US" sz="2400" dirty="0">
                <a:ea typeface="+mj-lt"/>
                <a:cs typeface="+mj-lt"/>
              </a:rPr>
            </a:br>
            <a:r>
              <a:rPr lang="en-US" sz="2400" dirty="0">
                <a:ea typeface="+mj-lt"/>
                <a:cs typeface="+mj-lt"/>
              </a:rPr>
              <a:t>Discussion Forum and Next Steps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610A6-BF99-D444-8765-3D077C18B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sz="2000" dirty="0"/>
              <a:t>Resiliency and Microgrids Team, Energy Division</a:t>
            </a:r>
          </a:p>
          <a:p>
            <a:r>
              <a:rPr lang="en-US" sz="2000" dirty="0"/>
              <a:t>July 29,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2E587-EC98-4400-A525-8EB8C22D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126A1-9282-4A82-AC02-A59AF4A969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58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04F24-2FEF-484D-B18F-B649BB8CC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40623"/>
            <a:ext cx="10972800" cy="889199"/>
          </a:xfrm>
        </p:spPr>
        <p:txBody>
          <a:bodyPr>
            <a:normAutofit fontScale="90000"/>
          </a:bodyPr>
          <a:lstStyle/>
          <a:p>
            <a:r>
              <a:rPr lang="en-US" sz="3200"/>
              <a:t>Resiliency Valuation Methodology </a:t>
            </a:r>
            <a:br>
              <a:rPr lang="en-US" sz="3200"/>
            </a:br>
            <a:r>
              <a:rPr lang="en-US" sz="3200"/>
              <a:t>III.  Resiliency Scorecard (draft)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808FF94-A3FA-4FAE-A57A-8BE50513273A}"/>
              </a:ext>
            </a:extLst>
          </p:cNvPr>
          <p:cNvGraphicFramePr>
            <a:graphicFrameLocks noGrp="1"/>
          </p:cNvGraphicFramePr>
          <p:nvPr/>
        </p:nvGraphicFramePr>
        <p:xfrm>
          <a:off x="613558" y="1246908"/>
          <a:ext cx="3255817" cy="5152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8077">
                  <a:extLst>
                    <a:ext uri="{9D8B030D-6E8A-4147-A177-3AD203B41FA5}">
                      <a16:colId xmlns:a16="http://schemas.microsoft.com/office/drawing/2014/main" val="2728502480"/>
                    </a:ext>
                  </a:extLst>
                </a:gridCol>
                <a:gridCol w="672935">
                  <a:extLst>
                    <a:ext uri="{9D8B030D-6E8A-4147-A177-3AD203B41FA5}">
                      <a16:colId xmlns:a16="http://schemas.microsoft.com/office/drawing/2014/main" val="3267676343"/>
                    </a:ext>
                  </a:extLst>
                </a:gridCol>
                <a:gridCol w="494805">
                  <a:extLst>
                    <a:ext uri="{9D8B030D-6E8A-4147-A177-3AD203B41FA5}">
                      <a16:colId xmlns:a16="http://schemas.microsoft.com/office/drawing/2014/main" val="3339429614"/>
                    </a:ext>
                  </a:extLst>
                </a:gridCol>
              </a:tblGrid>
              <a:tr h="6546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Resiliency Scorecard: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Mitigation Measure Characteristics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Points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2390276047"/>
                  </a:ext>
                </a:extLst>
              </a:tr>
              <a:tr h="3415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Duration of backup – with no other inputs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2566913931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 4 </a:t>
                      </a:r>
                      <a:r>
                        <a:rPr lang="en-US" sz="1000" err="1">
                          <a:effectLst/>
                        </a:rPr>
                        <a:t>hrs</a:t>
                      </a:r>
                      <a:endParaRPr lang="en-US" sz="100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2851736091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 8 </a:t>
                      </a:r>
                      <a:r>
                        <a:rPr lang="en-US" sz="1000" err="1">
                          <a:effectLst/>
                        </a:rPr>
                        <a:t>hrs</a:t>
                      </a:r>
                      <a:endParaRPr lang="en-US" sz="100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550085599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 24 </a:t>
                      </a:r>
                      <a:r>
                        <a:rPr lang="en-US" sz="1000" err="1">
                          <a:effectLst/>
                        </a:rPr>
                        <a:t>hrs</a:t>
                      </a:r>
                      <a:endParaRPr lang="en-US" sz="1000" err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502486793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 48 </a:t>
                      </a:r>
                      <a:r>
                        <a:rPr lang="en-US" sz="1000" err="1">
                          <a:effectLst/>
                        </a:rPr>
                        <a:t>hrs</a:t>
                      </a:r>
                      <a:r>
                        <a:rPr lang="en-US" sz="1000">
                          <a:effectLst/>
                        </a:rPr>
                        <a:t>  (2 days)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144606672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 96 </a:t>
                      </a:r>
                      <a:r>
                        <a:rPr lang="en-US" sz="1000" err="1">
                          <a:effectLst/>
                        </a:rPr>
                        <a:t>hrs</a:t>
                      </a:r>
                      <a:r>
                        <a:rPr lang="en-US" sz="1000">
                          <a:effectLst/>
                        </a:rPr>
                        <a:t>  (4 days)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109493416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 Indefinite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2082874164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171380897"/>
                  </a:ext>
                </a:extLst>
              </a:tr>
              <a:tr h="7125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Load Capacity (which loads are backed up and how much load (Critical, Priority, Discretionary)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17622147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2664350769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 Critical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948666700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 90 - 100%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</a:t>
                      </a: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616685647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 50 - 90%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</a:t>
                      </a: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195502925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 0 – 50%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</a:t>
                      </a: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1011476050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 Priority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1553265284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 90 - 100%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</a:t>
                      </a: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3664097536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 50 - 90%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1929045858"/>
                  </a:ext>
                </a:extLst>
              </a:tr>
              <a:tr h="1992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 0 – 50%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1472838089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 Discretionary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273096802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 90 - 100%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2767500429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 50 - 90%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1048978823"/>
                  </a:ext>
                </a:extLst>
              </a:tr>
              <a:tr h="1707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     0 – 50%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764" marR="52764" marT="0" marB="0"/>
                </a:tc>
                <a:extLst>
                  <a:ext uri="{0D108BD9-81ED-4DB2-BD59-A6C34878D82A}">
                    <a16:rowId xmlns:a16="http://schemas.microsoft.com/office/drawing/2014/main" val="422888721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0ACC0BC-56B9-4E6E-9631-7BF1AE34E1CC}"/>
              </a:ext>
            </a:extLst>
          </p:cNvPr>
          <p:cNvGraphicFramePr>
            <a:graphicFrameLocks noGrp="1"/>
          </p:cNvGraphicFramePr>
          <p:nvPr/>
        </p:nvGraphicFramePr>
        <p:xfrm>
          <a:off x="4344389" y="2513610"/>
          <a:ext cx="3111031" cy="2718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96926">
                  <a:extLst>
                    <a:ext uri="{9D8B030D-6E8A-4147-A177-3AD203B41FA5}">
                      <a16:colId xmlns:a16="http://schemas.microsoft.com/office/drawing/2014/main" val="2807118556"/>
                    </a:ext>
                  </a:extLst>
                </a:gridCol>
                <a:gridCol w="684244">
                  <a:extLst>
                    <a:ext uri="{9D8B030D-6E8A-4147-A177-3AD203B41FA5}">
                      <a16:colId xmlns:a16="http://schemas.microsoft.com/office/drawing/2014/main" val="2475305584"/>
                    </a:ext>
                  </a:extLst>
                </a:gridCol>
                <a:gridCol w="729861">
                  <a:extLst>
                    <a:ext uri="{9D8B030D-6E8A-4147-A177-3AD203B41FA5}">
                      <a16:colId xmlns:a16="http://schemas.microsoft.com/office/drawing/2014/main" val="3584448932"/>
                    </a:ext>
                  </a:extLst>
                </a:gridCol>
              </a:tblGrid>
              <a:tr h="62345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Resiliency Scorecard: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Mitigation Measure Characteristics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Points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1303411693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Fuel Availability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2111216839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Onsite, intermittent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3388512119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Onsite, produced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417994157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Piped infrastructure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2964352692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   Wires infrastructure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2877996134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Transport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742741069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2960687533"/>
                  </a:ext>
                </a:extLst>
              </a:tr>
              <a:tr h="2987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Emissions level – GHG and particulates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2659550577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Non-GHG emitting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3715984520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Meets CARB emission standards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3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579068083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GHG emissions &lt; xxx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2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416810325"/>
                  </a:ext>
                </a:extLst>
              </a:tr>
              <a:tr h="14485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    Cap n Trade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1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740" marR="54740" marT="0" marB="0"/>
                </a:tc>
                <a:extLst>
                  <a:ext uri="{0D108BD9-81ED-4DB2-BD59-A6C34878D82A}">
                    <a16:rowId xmlns:a16="http://schemas.microsoft.com/office/drawing/2014/main" val="1527500014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47563DA-3838-4C3D-9A9B-FD73A549BA5C}"/>
              </a:ext>
            </a:extLst>
          </p:cNvPr>
          <p:cNvGraphicFramePr>
            <a:graphicFrameLocks noGrp="1"/>
          </p:cNvGraphicFramePr>
          <p:nvPr/>
        </p:nvGraphicFramePr>
        <p:xfrm>
          <a:off x="7647660" y="1403236"/>
          <a:ext cx="3897630" cy="46433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5980">
                  <a:extLst>
                    <a:ext uri="{9D8B030D-6E8A-4147-A177-3AD203B41FA5}">
                      <a16:colId xmlns:a16="http://schemas.microsoft.com/office/drawing/2014/main" val="3336269438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val="106314268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40452274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Resiliency Scorecard: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Mitigation Measure Characteristics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Points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Score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787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Start-up/ islanding /isolation/  crossover transition time (intermittent downtime before specified backup is available)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573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 0 - 1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488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    2 - 5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405139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    5 - 30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17585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    30 - 120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27033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    &lt; 120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732286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133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Notification time/Advanced notice needed for backup available at specified load/duration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519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 0 - 1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426843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 2 - 5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5849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 5 - 30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68305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    30 - 120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71685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     &lt; 120 min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61655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Blue Sky Services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00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6095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     Demand Response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7460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     Voltage/Frequency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45452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      Wholesale participation</a:t>
                      </a:r>
                      <a:endParaRPr lang="en-US" sz="1000" err="1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effectLst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algn="ctr">
                        <a:lnSpc>
                          <a:spcPct val="114999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659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170965"/>
      </p:ext>
    </p:extLst>
  </p:cSld>
  <p:clrMapOvr>
    <a:masterClrMapping/>
  </p:clrMapOvr>
</p:sld>
</file>

<file path=ppt/theme/theme1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liency ED.Discussion.10.2.20.potx" id="{5E6F07B3-67B5-4531-95FF-EFAE391BE732}" vid="{248B53DD-5827-47D7-B0BD-25BF98EE5DCC}"/>
    </a:ext>
  </a:extLst>
</a:theme>
</file>

<file path=ppt/theme/theme2.xml><?xml version="1.0" encoding="utf-8"?>
<a:theme xmlns:a="http://schemas.openxmlformats.org/drawingml/2006/main" name="CPUC Pale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liency ED.Discussion.10.2.20.potx" id="{5E6F07B3-67B5-4531-95FF-EFAE391BE732}" vid="{7763E982-1A2B-4904-81B9-F632EEE62663}"/>
    </a:ext>
  </a:extLst>
</a:theme>
</file>

<file path=ppt/theme/theme3.xml><?xml version="1.0" encoding="utf-8"?>
<a:theme xmlns:a="http://schemas.openxmlformats.org/drawingml/2006/main" name="CPUC Dark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liency ED.Discussion.10.2.20.potx" id="{5E6F07B3-67B5-4531-95FF-EFAE391BE732}" vid="{9D0170A3-3CF3-4462-B682-9C9E159E6588}"/>
    </a:ext>
  </a:extLst>
</a:theme>
</file>

<file path=ppt/theme/theme4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liency ED.Discussion.10.2.20.potx" id="{5E6F07B3-67B5-4531-95FF-EFAE391BE732}" vid="{ACF4E4B3-5F6D-4758-A82A-EE280C7A3B3D}"/>
    </a:ext>
  </a:extLst>
</a:theme>
</file>

<file path=ppt/theme/theme5.xml><?xml version="1.0" encoding="utf-8"?>
<a:theme xmlns:a="http://schemas.openxmlformats.org/drawingml/2006/main" name="CPUC Gold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liency ED.Discussion.10.2.20.potx" id="{5E6F07B3-67B5-4531-95FF-EFAE391BE732}" vid="{15401D04-A847-4D49-BEE9-C0AFAE620610}"/>
    </a:ext>
  </a:extLst>
</a:theme>
</file>

<file path=ppt/theme/theme6.xml><?xml version="1.0" encoding="utf-8"?>
<a:theme xmlns:a="http://schemas.openxmlformats.org/drawingml/2006/main" name="CPUC Whit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B8F0DD64-EEFB-0C44-A051-C152D4EBFB62}"/>
    </a:ext>
  </a:extLst>
</a:theme>
</file>

<file path=ppt/theme/theme7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PUCtemplate_0920" id="{7E9F54C2-3C1C-C942-B1DE-74E05D64BEF4}" vid="{2C779445-2F03-8D4A-B4F7-1E330358FDF9}"/>
    </a:ext>
  </a:extLst>
</a:theme>
</file>

<file path=ppt/theme/theme8.xml><?xml version="1.0" encoding="utf-8"?>
<a:theme xmlns:a="http://schemas.openxmlformats.org/drawingml/2006/main" name="CPUC Blue">
  <a:themeElements>
    <a:clrScheme name="CPUC Custom">
      <a:dk1>
        <a:srgbClr val="000000"/>
      </a:dk1>
      <a:lt1>
        <a:srgbClr val="FFFFFF"/>
      </a:lt1>
      <a:dk2>
        <a:srgbClr val="2A3C50"/>
      </a:dk2>
      <a:lt2>
        <a:srgbClr val="FFDAA2"/>
      </a:lt2>
      <a:accent1>
        <a:srgbClr val="6996C9"/>
      </a:accent1>
      <a:accent2>
        <a:srgbClr val="FBAD22"/>
      </a:accent2>
      <a:accent3>
        <a:srgbClr val="70AD45"/>
      </a:accent3>
      <a:accent4>
        <a:srgbClr val="E66425"/>
      </a:accent4>
      <a:accent5>
        <a:srgbClr val="403193"/>
      </a:accent5>
      <a:accent6>
        <a:srgbClr val="652B14"/>
      </a:accent6>
      <a:hlink>
        <a:srgbClr val="6996C9"/>
      </a:hlink>
      <a:folHlink>
        <a:srgbClr val="40319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siliency ED.Discussion.10.2.20.potx" id="{5E6F07B3-67B5-4531-95FF-EFAE391BE732}" vid="{ACF4E4B3-5F6D-4758-A82A-EE280C7A3B3D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3e861da3-3f5c-49e8-8199-910d1ca57fe2" xsi:nil="true"/>
    <SharedWithUsers xmlns="c3792811-17d4-4d84-9dea-2aac61cb402c">
      <UserInfo>
        <DisplayName>Kaser, Forest</DisplayName>
        <AccountId>6</AccountId>
        <AccountType/>
      </UserInfo>
      <UserInfo>
        <DisplayName>Enis, Julian</DisplayName>
        <AccountId>24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D62BB367C13449AA1A194F617A76E4" ma:contentTypeVersion="12" ma:contentTypeDescription="Create a new document." ma:contentTypeScope="" ma:versionID="71b2c8791912e39199972ef8a7f9721c">
  <xsd:schema xmlns:xsd="http://www.w3.org/2001/XMLSchema" xmlns:xs="http://www.w3.org/2001/XMLSchema" xmlns:p="http://schemas.microsoft.com/office/2006/metadata/properties" xmlns:ns2="c3792811-17d4-4d84-9dea-2aac61cb402c" xmlns:ns3="3e861da3-3f5c-49e8-8199-910d1ca57fe2" targetNamespace="http://schemas.microsoft.com/office/2006/metadata/properties" ma:root="true" ma:fieldsID="54ef2be615ae0a9ddd706d011564a34d" ns2:_="" ns3:_="">
    <xsd:import namespace="c3792811-17d4-4d84-9dea-2aac61cb402c"/>
    <xsd:import namespace="3e861da3-3f5c-49e8-8199-910d1ca57fe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Note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792811-17d4-4d84-9dea-2aac61cb402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861da3-3f5c-49e8-8199-910d1ca57f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Notes" ma:index="12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C67EB9-64C7-45F9-9A43-275A6BB2514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c3792811-17d4-4d84-9dea-2aac61cb402c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3e861da3-3f5c-49e8-8199-910d1ca57fe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A4BE70DF-690E-494B-854A-1BD0EA8FCA0C}">
  <ds:schemaRefs>
    <ds:schemaRef ds:uri="3e861da3-3f5c-49e8-8199-910d1ca57fe2"/>
    <ds:schemaRef ds:uri="c3792811-17d4-4d84-9dea-2aac61cb402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4983023-517B-49C7-90DE-2454A776FA5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29834</TotalTime>
  <Words>587</Words>
  <Application>Microsoft Office PowerPoint</Application>
  <PresentationFormat>Widescreen</PresentationFormat>
  <Paragraphs>104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</vt:i4>
      </vt:variant>
    </vt:vector>
  </HeadingPairs>
  <TitlesOfParts>
    <vt:vector size="13" baseType="lpstr">
      <vt:lpstr>Arial</vt:lpstr>
      <vt:lpstr>Calibri</vt:lpstr>
      <vt:lpstr>Century Gothic</vt:lpstr>
      <vt:lpstr>CPUC White</vt:lpstr>
      <vt:lpstr>CPUC Pale Gold</vt:lpstr>
      <vt:lpstr>CPUC Dark Blue</vt:lpstr>
      <vt:lpstr>CPUC Blue</vt:lpstr>
      <vt:lpstr>CPUC Gold</vt:lpstr>
      <vt:lpstr>CPUC White</vt:lpstr>
      <vt:lpstr>CPUC Blue</vt:lpstr>
      <vt:lpstr>CPUC Blue</vt:lpstr>
      <vt:lpstr>Resiliency &amp; Microgrids Working Group  Value of Resiliency Discussion Forum and Next Steps</vt:lpstr>
      <vt:lpstr>Resiliency Valuation Methodology  III.  Resiliency Scorecard (draft)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Jill</dc:creator>
  <cp:lastModifiedBy>Ratkiewich, Rosanne</cp:lastModifiedBy>
  <cp:revision>37</cp:revision>
  <cp:lastPrinted>2021-06-16T01:49:31Z</cp:lastPrinted>
  <dcterms:created xsi:type="dcterms:W3CDTF">2020-09-03T16:50:31Z</dcterms:created>
  <dcterms:modified xsi:type="dcterms:W3CDTF">2021-07-27T19:23:34Z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0x010100ADD62BB367C13449AA1A194F617A76E4</vt:lpwstr>
  </property>
</Properties>
</file>