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51"/>
  </p:notesMasterIdLst>
  <p:handoutMasterIdLst>
    <p:handoutMasterId r:id="rId52"/>
  </p:handoutMasterIdLst>
  <p:sldIdLst>
    <p:sldId id="256" r:id="rId9"/>
    <p:sldId id="448" r:id="rId10"/>
    <p:sldId id="265" r:id="rId11"/>
    <p:sldId id="443" r:id="rId12"/>
    <p:sldId id="267" r:id="rId13"/>
    <p:sldId id="548" r:id="rId14"/>
    <p:sldId id="557" r:id="rId15"/>
    <p:sldId id="446" r:id="rId16"/>
    <p:sldId id="454" r:id="rId17"/>
    <p:sldId id="550" r:id="rId18"/>
    <p:sldId id="449" r:id="rId19"/>
    <p:sldId id="450" r:id="rId20"/>
    <p:sldId id="451" r:id="rId21"/>
    <p:sldId id="452" r:id="rId22"/>
    <p:sldId id="546" r:id="rId23"/>
    <p:sldId id="559" r:id="rId24"/>
    <p:sldId id="455" r:id="rId25"/>
    <p:sldId id="543" r:id="rId26"/>
    <p:sldId id="558" r:id="rId27"/>
    <p:sldId id="544" r:id="rId28"/>
    <p:sldId id="545" r:id="rId29"/>
    <p:sldId id="453" r:id="rId30"/>
    <p:sldId id="552" r:id="rId31"/>
    <p:sldId id="562" r:id="rId32"/>
    <p:sldId id="561" r:id="rId33"/>
    <p:sldId id="554" r:id="rId34"/>
    <p:sldId id="553" r:id="rId35"/>
    <p:sldId id="560" r:id="rId36"/>
    <p:sldId id="551" r:id="rId37"/>
    <p:sldId id="549" r:id="rId38"/>
    <p:sldId id="547" r:id="rId39"/>
    <p:sldId id="264" r:id="rId40"/>
    <p:sldId id="262" r:id="rId41"/>
    <p:sldId id="263" r:id="rId42"/>
    <p:sldId id="556" r:id="rId43"/>
    <p:sldId id="439" r:id="rId44"/>
    <p:sldId id="438" r:id="rId45"/>
    <p:sldId id="440" r:id="rId46"/>
    <p:sldId id="441" r:id="rId47"/>
    <p:sldId id="442" r:id="rId48"/>
    <p:sldId id="444" r:id="rId49"/>
    <p:sldId id="44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is, Julian" initials="EJ" lastIdx="26" clrIdx="0">
    <p:extLst>
      <p:ext uri="{19B8F6BF-5375-455C-9EA6-DF929625EA0E}">
        <p15:presenceInfo xmlns:p15="http://schemas.microsoft.com/office/powerpoint/2012/main" userId="S::Julian.Enis@cpuc.ca.gov::e61a7398-357e-4e44-8194-b83a027e10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76" autoAdjust="0"/>
    <p:restoredTop sz="72776" autoAdjust="0"/>
  </p:normalViewPr>
  <p:slideViewPr>
    <p:cSldViewPr snapToGrid="0" snapToObjects="1" showGuides="1">
      <p:cViewPr varScale="1">
        <p:scale>
          <a:sx n="85" d="100"/>
          <a:sy n="85" d="100"/>
        </p:scale>
        <p:origin x="42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2"/>
        <a:sy n="1" d="2"/>
      </p:scale>
      <p:origin x="0" y="0"/>
    </p:cViewPr>
  </p:sorterViewPr>
  <p:notesViewPr>
    <p:cSldViewPr snapToGrid="0" snapToObjects="1">
      <p:cViewPr varScale="1">
        <p:scale>
          <a:sx n="73" d="100"/>
          <a:sy n="73" d="100"/>
        </p:scale>
        <p:origin x="3666"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capuc-my.sharepoint.com/personal/julian_enis_cpuc_ca_gov/Documents/Work/2020%20Work/2020%20Microgrids%20and%20Resiliency/2020-07-15%20IOU%202019%20Reliability%20Reports/2018-2019%20Reliability%20Metrics%20Presentation%20Visual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https://capuc-my.sharepoint.com/personal/julian_enis_cpuc_ca_gov/Documents/Work/2020%20Work/2020%20Microgrids%20and%20Resiliency/2020-07-15%20IOU%202019%20Reliability%20Reports/2018-2019%20Reliability%20Metrics%20Presentation%20Visual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2" Type="http://schemas.openxmlformats.org/officeDocument/2006/relationships/oleObject" Target="https://capuc-my.sharepoint.com/personal/julian_enis_cpuc_ca_gov/Documents/Work/2020%20Work/2020%20Microgrids%20and%20Resiliency/2020-07-15%20IOU%202019%20Reliability%20Reports/2018-2019%20Reliability%20Metrics%20Presentation%20Visual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https://capuc-my.sharepoint.com/personal/julian_enis_cpuc_ca_gov/Documents/Work/2020%20Work/2020%20Microgrids%20and%20Resiliency/2020-07-15%20IOU%202019%20Reliability%20Reports/2018-2019%20Reliability%20Metrics%20Presentation%20Visual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https://capuc-my.sharepoint.com/personal/julian_enis_cpuc_ca_gov/Documents/Work/2020%20Work/2020%20Microgrids%20and%20Resiliency/2020-07-15%20IOU%202019%20Reliability%20Reports/2018-2019%20Reliability%20Metrics%20Presentation%20Visual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https://capuc-my.sharepoint.com/personal/julian_enis_cpuc_ca_gov/Documents/Work/2020%20Work/2020%20Microgrids%20and%20Resiliency/2020-07-15%20IOU%202019%20Reliability%20Reports/2018-2019%20Reliability%20Metrics%20Presentation%20Visual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2019 SAIDI Values </a:t>
            </a:r>
            <a:r>
              <a:rPr lang="en-US" baseline="0"/>
              <a:t>Excluding MED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83839870483481E-2"/>
          <c:y val="0.25415688366755024"/>
          <c:w val="0.73113337468330475"/>
          <c:h val="0.54073069451172862"/>
        </c:manualLayout>
      </c:layout>
      <c:barChart>
        <c:barDir val="col"/>
        <c:grouping val="clustered"/>
        <c:varyColors val="0"/>
        <c:ser>
          <c:idx val="0"/>
          <c:order val="0"/>
          <c:tx>
            <c:strRef>
              <c:f>'2019 CA IOU vs Nat''l &amp; SW'!$B$16</c:f>
              <c:strCache>
                <c:ptCount val="1"/>
                <c:pt idx="0">
                  <c:v>SAIDI (No MED)</c:v>
                </c:pt>
              </c:strCache>
            </c:strRef>
          </c:tx>
          <c:spPr>
            <a:solidFill>
              <a:schemeClr val="accent5">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SW'!$A$17:$A$24</c:f>
              <c:strCache>
                <c:ptCount val="7"/>
                <c:pt idx="1">
                  <c:v>PG&amp;E</c:v>
                </c:pt>
                <c:pt idx="2">
                  <c:v>SCE</c:v>
                </c:pt>
                <c:pt idx="3">
                  <c:v>SDG&amp;E</c:v>
                </c:pt>
                <c:pt idx="4">
                  <c:v>BVES</c:v>
                </c:pt>
                <c:pt idx="5">
                  <c:v>Liberty</c:v>
                </c:pt>
                <c:pt idx="6">
                  <c:v>PacifiCorp</c:v>
                </c:pt>
              </c:strCache>
            </c:strRef>
          </c:cat>
          <c:val>
            <c:numRef>
              <c:f>'2019 CA IOU vs Nat''l &amp; SW'!$B$17:$B$24</c:f>
              <c:numCache>
                <c:formatCode>General</c:formatCode>
                <c:ptCount val="8"/>
                <c:pt idx="1">
                  <c:v>117.7</c:v>
                </c:pt>
                <c:pt idx="2">
                  <c:v>90.75</c:v>
                </c:pt>
                <c:pt idx="3">
                  <c:v>68.64</c:v>
                </c:pt>
                <c:pt idx="4">
                  <c:v>85</c:v>
                </c:pt>
                <c:pt idx="5">
                  <c:v>68.64</c:v>
                </c:pt>
                <c:pt idx="6">
                  <c:v>106.3</c:v>
                </c:pt>
              </c:numCache>
            </c:numRef>
          </c:val>
          <c:extLst>
            <c:ext xmlns:c16="http://schemas.microsoft.com/office/drawing/2014/chart" uri="{C3380CC4-5D6E-409C-BE32-E72D297353CC}">
              <c16:uniqueId val="{00000000-C4CE-4205-8B7C-6553FA38A19C}"/>
            </c:ext>
          </c:extLst>
        </c:ser>
        <c:dLbls>
          <c:showLegendKey val="0"/>
          <c:showVal val="0"/>
          <c:showCatName val="0"/>
          <c:showSerName val="0"/>
          <c:showPercent val="0"/>
          <c:showBubbleSize val="0"/>
        </c:dLbls>
        <c:gapWidth val="219"/>
        <c:axId val="2131048576"/>
        <c:axId val="2032711568"/>
      </c:barChart>
      <c:lineChart>
        <c:grouping val="standard"/>
        <c:varyColors val="0"/>
        <c:ser>
          <c:idx val="1"/>
          <c:order val="1"/>
          <c:tx>
            <c:strRef>
              <c:f>'2019 CA IOU vs Nat''l &amp; SW'!$C$16</c:f>
              <c:strCache>
                <c:ptCount val="1"/>
                <c:pt idx="0">
                  <c:v>Nat'l Avg (No MED)</c:v>
                </c:pt>
              </c:strCache>
            </c:strRef>
          </c:tx>
          <c:spPr>
            <a:ln w="19050" cap="rnd">
              <a:solidFill>
                <a:srgbClr val="FF000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C4CE-4205-8B7C-6553FA38A19C}"/>
                </c:ext>
              </c:extLst>
            </c:dLbl>
            <c:dLbl>
              <c:idx val="1"/>
              <c:delete val="1"/>
              <c:extLst>
                <c:ext xmlns:c15="http://schemas.microsoft.com/office/drawing/2012/chart" uri="{CE6537A1-D6FC-4f65-9D91-7224C49458BB}"/>
                <c:ext xmlns:c16="http://schemas.microsoft.com/office/drawing/2014/chart" uri="{C3380CC4-5D6E-409C-BE32-E72D297353CC}">
                  <c16:uniqueId val="{00000002-C4CE-4205-8B7C-6553FA38A19C}"/>
                </c:ext>
              </c:extLst>
            </c:dLbl>
            <c:dLbl>
              <c:idx val="2"/>
              <c:delete val="1"/>
              <c:extLst>
                <c:ext xmlns:c15="http://schemas.microsoft.com/office/drawing/2012/chart" uri="{CE6537A1-D6FC-4f65-9D91-7224C49458BB}"/>
                <c:ext xmlns:c16="http://schemas.microsoft.com/office/drawing/2014/chart" uri="{C3380CC4-5D6E-409C-BE32-E72D297353CC}">
                  <c16:uniqueId val="{00000003-C4CE-4205-8B7C-6553FA38A19C}"/>
                </c:ext>
              </c:extLst>
            </c:dLbl>
            <c:dLbl>
              <c:idx val="3"/>
              <c:delete val="1"/>
              <c:extLst>
                <c:ext xmlns:c15="http://schemas.microsoft.com/office/drawing/2012/chart" uri="{CE6537A1-D6FC-4f65-9D91-7224C49458BB}"/>
                <c:ext xmlns:c16="http://schemas.microsoft.com/office/drawing/2014/chart" uri="{C3380CC4-5D6E-409C-BE32-E72D297353CC}">
                  <c16:uniqueId val="{00000004-C4CE-4205-8B7C-6553FA38A19C}"/>
                </c:ext>
              </c:extLst>
            </c:dLbl>
            <c:dLbl>
              <c:idx val="4"/>
              <c:delete val="1"/>
              <c:extLst>
                <c:ext xmlns:c15="http://schemas.microsoft.com/office/drawing/2012/chart" uri="{CE6537A1-D6FC-4f65-9D91-7224C49458BB}"/>
                <c:ext xmlns:c16="http://schemas.microsoft.com/office/drawing/2014/chart" uri="{C3380CC4-5D6E-409C-BE32-E72D297353CC}">
                  <c16:uniqueId val="{00000005-C4CE-4205-8B7C-6553FA38A19C}"/>
                </c:ext>
              </c:extLst>
            </c:dLbl>
            <c:dLbl>
              <c:idx val="5"/>
              <c:delete val="1"/>
              <c:extLst>
                <c:ext xmlns:c15="http://schemas.microsoft.com/office/drawing/2012/chart" uri="{CE6537A1-D6FC-4f65-9D91-7224C49458BB}"/>
                <c:ext xmlns:c16="http://schemas.microsoft.com/office/drawing/2014/chart" uri="{C3380CC4-5D6E-409C-BE32-E72D297353CC}">
                  <c16:uniqueId val="{00000006-C4CE-4205-8B7C-6553FA38A19C}"/>
                </c:ext>
              </c:extLst>
            </c:dLbl>
            <c:dLbl>
              <c:idx val="6"/>
              <c:delete val="1"/>
              <c:extLst>
                <c:ext xmlns:c15="http://schemas.microsoft.com/office/drawing/2012/chart" uri="{CE6537A1-D6FC-4f65-9D91-7224C49458BB}"/>
                <c:ext xmlns:c16="http://schemas.microsoft.com/office/drawing/2014/chart" uri="{C3380CC4-5D6E-409C-BE32-E72D297353CC}">
                  <c16:uniqueId val="{00000007-C4CE-4205-8B7C-6553FA38A1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SW'!$A$17:$A$24</c:f>
              <c:strCache>
                <c:ptCount val="7"/>
                <c:pt idx="1">
                  <c:v>PG&amp;E</c:v>
                </c:pt>
                <c:pt idx="2">
                  <c:v>SCE</c:v>
                </c:pt>
                <c:pt idx="3">
                  <c:v>SDG&amp;E</c:v>
                </c:pt>
                <c:pt idx="4">
                  <c:v>BVES</c:v>
                </c:pt>
                <c:pt idx="5">
                  <c:v>Liberty</c:v>
                </c:pt>
                <c:pt idx="6">
                  <c:v>PacifiCorp</c:v>
                </c:pt>
              </c:strCache>
            </c:strRef>
          </c:cat>
          <c:val>
            <c:numRef>
              <c:f>'2019 CA IOU vs Nat''l &amp; SW'!$C$17:$C$24</c:f>
              <c:numCache>
                <c:formatCode>General</c:formatCode>
                <c:ptCount val="8"/>
                <c:pt idx="0">
                  <c:v>133.30000000000001</c:v>
                </c:pt>
                <c:pt idx="1">
                  <c:v>133.30000000000001</c:v>
                </c:pt>
                <c:pt idx="2">
                  <c:v>133.30000000000001</c:v>
                </c:pt>
                <c:pt idx="3">
                  <c:v>133.30000000000001</c:v>
                </c:pt>
                <c:pt idx="4">
                  <c:v>133.30000000000001</c:v>
                </c:pt>
                <c:pt idx="5">
                  <c:v>133.30000000000001</c:v>
                </c:pt>
                <c:pt idx="6">
                  <c:v>133.30000000000001</c:v>
                </c:pt>
                <c:pt idx="7">
                  <c:v>133.30000000000001</c:v>
                </c:pt>
              </c:numCache>
            </c:numRef>
          </c:val>
          <c:smooth val="0"/>
          <c:extLst>
            <c:ext xmlns:c16="http://schemas.microsoft.com/office/drawing/2014/chart" uri="{C3380CC4-5D6E-409C-BE32-E72D297353CC}">
              <c16:uniqueId val="{00000008-C4CE-4205-8B7C-6553FA38A19C}"/>
            </c:ext>
          </c:extLst>
        </c:ser>
        <c:ser>
          <c:idx val="2"/>
          <c:order val="2"/>
          <c:tx>
            <c:strRef>
              <c:f>'2019 CA IOU vs Nat''l &amp; SW'!$D$16</c:f>
              <c:strCache>
                <c:ptCount val="1"/>
                <c:pt idx="0">
                  <c:v>SW States Avg (No MED)</c:v>
                </c:pt>
              </c:strCache>
            </c:strRef>
          </c:tx>
          <c:spPr>
            <a:ln w="19050" cap="rnd">
              <a:solidFill>
                <a:schemeClr val="accent6">
                  <a:lumMod val="75000"/>
                </a:schemeClr>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C4CE-4205-8B7C-6553FA38A19C}"/>
                </c:ext>
              </c:extLst>
            </c:dLbl>
            <c:dLbl>
              <c:idx val="1"/>
              <c:delete val="1"/>
              <c:extLst>
                <c:ext xmlns:c15="http://schemas.microsoft.com/office/drawing/2012/chart" uri="{CE6537A1-D6FC-4f65-9D91-7224C49458BB}"/>
                <c:ext xmlns:c16="http://schemas.microsoft.com/office/drawing/2014/chart" uri="{C3380CC4-5D6E-409C-BE32-E72D297353CC}">
                  <c16:uniqueId val="{0000000A-C4CE-4205-8B7C-6553FA38A19C}"/>
                </c:ext>
              </c:extLst>
            </c:dLbl>
            <c:dLbl>
              <c:idx val="2"/>
              <c:delete val="1"/>
              <c:extLst>
                <c:ext xmlns:c15="http://schemas.microsoft.com/office/drawing/2012/chart" uri="{CE6537A1-D6FC-4f65-9D91-7224C49458BB}"/>
                <c:ext xmlns:c16="http://schemas.microsoft.com/office/drawing/2014/chart" uri="{C3380CC4-5D6E-409C-BE32-E72D297353CC}">
                  <c16:uniqueId val="{0000000B-C4CE-4205-8B7C-6553FA38A19C}"/>
                </c:ext>
              </c:extLst>
            </c:dLbl>
            <c:dLbl>
              <c:idx val="3"/>
              <c:delete val="1"/>
              <c:extLst>
                <c:ext xmlns:c15="http://schemas.microsoft.com/office/drawing/2012/chart" uri="{CE6537A1-D6FC-4f65-9D91-7224C49458BB}"/>
                <c:ext xmlns:c16="http://schemas.microsoft.com/office/drawing/2014/chart" uri="{C3380CC4-5D6E-409C-BE32-E72D297353CC}">
                  <c16:uniqueId val="{0000000C-C4CE-4205-8B7C-6553FA38A19C}"/>
                </c:ext>
              </c:extLst>
            </c:dLbl>
            <c:dLbl>
              <c:idx val="4"/>
              <c:delete val="1"/>
              <c:extLst>
                <c:ext xmlns:c15="http://schemas.microsoft.com/office/drawing/2012/chart" uri="{CE6537A1-D6FC-4f65-9D91-7224C49458BB}"/>
                <c:ext xmlns:c16="http://schemas.microsoft.com/office/drawing/2014/chart" uri="{C3380CC4-5D6E-409C-BE32-E72D297353CC}">
                  <c16:uniqueId val="{0000000D-C4CE-4205-8B7C-6553FA38A19C}"/>
                </c:ext>
              </c:extLst>
            </c:dLbl>
            <c:dLbl>
              <c:idx val="5"/>
              <c:delete val="1"/>
              <c:extLst>
                <c:ext xmlns:c15="http://schemas.microsoft.com/office/drawing/2012/chart" uri="{CE6537A1-D6FC-4f65-9D91-7224C49458BB}"/>
                <c:ext xmlns:c16="http://schemas.microsoft.com/office/drawing/2014/chart" uri="{C3380CC4-5D6E-409C-BE32-E72D297353CC}">
                  <c16:uniqueId val="{0000000E-C4CE-4205-8B7C-6553FA38A19C}"/>
                </c:ext>
              </c:extLst>
            </c:dLbl>
            <c:dLbl>
              <c:idx val="6"/>
              <c:delete val="1"/>
              <c:extLst>
                <c:ext xmlns:c15="http://schemas.microsoft.com/office/drawing/2012/chart" uri="{CE6537A1-D6FC-4f65-9D91-7224C49458BB}"/>
                <c:ext xmlns:c16="http://schemas.microsoft.com/office/drawing/2014/chart" uri="{C3380CC4-5D6E-409C-BE32-E72D297353CC}">
                  <c16:uniqueId val="{0000000F-C4CE-4205-8B7C-6553FA38A1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SW'!$A$17:$A$24</c:f>
              <c:strCache>
                <c:ptCount val="7"/>
                <c:pt idx="1">
                  <c:v>PG&amp;E</c:v>
                </c:pt>
                <c:pt idx="2">
                  <c:v>SCE</c:v>
                </c:pt>
                <c:pt idx="3">
                  <c:v>SDG&amp;E</c:v>
                </c:pt>
                <c:pt idx="4">
                  <c:v>BVES</c:v>
                </c:pt>
                <c:pt idx="5">
                  <c:v>Liberty</c:v>
                </c:pt>
                <c:pt idx="6">
                  <c:v>PacifiCorp</c:v>
                </c:pt>
              </c:strCache>
            </c:strRef>
          </c:cat>
          <c:val>
            <c:numRef>
              <c:f>'2019 CA IOU vs Nat''l &amp; SW'!$D$17:$D$24</c:f>
              <c:numCache>
                <c:formatCode>General</c:formatCode>
                <c:ptCount val="8"/>
                <c:pt idx="0">
                  <c:v>97.385000000000005</c:v>
                </c:pt>
                <c:pt idx="1">
                  <c:v>97.385000000000005</c:v>
                </c:pt>
                <c:pt idx="2">
                  <c:v>97.385000000000005</c:v>
                </c:pt>
                <c:pt idx="3">
                  <c:v>97.385000000000005</c:v>
                </c:pt>
                <c:pt idx="4">
                  <c:v>97.385000000000005</c:v>
                </c:pt>
                <c:pt idx="5">
                  <c:v>97.385000000000005</c:v>
                </c:pt>
                <c:pt idx="6">
                  <c:v>97.385000000000005</c:v>
                </c:pt>
                <c:pt idx="7">
                  <c:v>97.385000000000005</c:v>
                </c:pt>
              </c:numCache>
            </c:numRef>
          </c:val>
          <c:smooth val="0"/>
          <c:extLst>
            <c:ext xmlns:c16="http://schemas.microsoft.com/office/drawing/2014/chart" uri="{C3380CC4-5D6E-409C-BE32-E72D297353CC}">
              <c16:uniqueId val="{00000010-C4CE-4205-8B7C-6553FA38A19C}"/>
            </c:ext>
          </c:extLst>
        </c:ser>
        <c:dLbls>
          <c:showLegendKey val="0"/>
          <c:showVal val="0"/>
          <c:showCatName val="0"/>
          <c:showSerName val="0"/>
          <c:showPercent val="0"/>
          <c:showBubbleSize val="0"/>
        </c:dLbls>
        <c:marker val="1"/>
        <c:smooth val="0"/>
        <c:axId val="2131048576"/>
        <c:axId val="2032711568"/>
      </c:lineChart>
      <c:catAx>
        <c:axId val="213104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2711568"/>
        <c:crosses val="autoZero"/>
        <c:auto val="1"/>
        <c:lblAlgn val="ctr"/>
        <c:lblOffset val="100"/>
        <c:noMultiLvlLbl val="0"/>
      </c:catAx>
      <c:valAx>
        <c:axId val="2032711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SAIDI (Minutes)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10485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2019 SAIDI Values Including MED</a:t>
            </a:r>
          </a:p>
        </c:rich>
      </c:tx>
      <c:overlay val="0"/>
      <c:spPr>
        <a:noFill/>
        <a:ln>
          <a:noFill/>
        </a:ln>
        <a:effectLst/>
      </c:spPr>
    </c:title>
    <c:autoTitleDeleted val="0"/>
    <c:plotArea>
      <c:layout>
        <c:manualLayout>
          <c:layoutTarget val="inner"/>
          <c:xMode val="edge"/>
          <c:yMode val="edge"/>
          <c:x val="8.383839870483481E-2"/>
          <c:y val="0.25415688366755024"/>
          <c:w val="0.73113337468330475"/>
          <c:h val="0.54073069451172862"/>
        </c:manualLayout>
      </c:layout>
      <c:barChart>
        <c:barDir val="col"/>
        <c:grouping val="clustered"/>
        <c:varyColors val="0"/>
        <c:ser>
          <c:idx val="0"/>
          <c:order val="0"/>
          <c:tx>
            <c:strRef>
              <c:f>'2019 CA IOU vs Nat''l &amp; SW'!$F$16</c:f>
              <c:strCache>
                <c:ptCount val="1"/>
                <c:pt idx="0">
                  <c:v>SAIDI (w/ MED)</c:v>
                </c:pt>
              </c:strCache>
            </c:strRef>
          </c:tx>
          <c:spPr>
            <a:solidFill>
              <a:schemeClr val="accent5">
                <a:lumMod val="60000"/>
                <a:lumOff val="40000"/>
              </a:schemeClr>
            </a:solidFill>
            <a:ln>
              <a:noFill/>
            </a:ln>
            <a:effectLst/>
          </c:spPr>
          <c:invertIfNegative val="0"/>
          <c:dLbls>
            <c:dLbl>
              <c:idx val="1"/>
              <c:layout>
                <c:manualLayout>
                  <c:x val="-1.7800899887514424E-3"/>
                  <c:y val="0.2280053334679318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55-473F-A95C-28D7C000483E}"/>
                </c:ext>
              </c:extLst>
            </c:dLbl>
            <c:dLbl>
              <c:idx val="2"/>
              <c:layout>
                <c:manualLayout>
                  <c:x val="-3.263573039172014E-17"/>
                  <c:y val="-0.1559391540145879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55-473F-A95C-28D7C000483E}"/>
                </c:ext>
              </c:extLst>
            </c:dLbl>
            <c:dLbl>
              <c:idx val="3"/>
              <c:layout>
                <c:manualLayout>
                  <c:x val="0"/>
                  <c:y val="-0.177186235698438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55-473F-A95C-28D7C000483E}"/>
                </c:ext>
              </c:extLst>
            </c:dLbl>
            <c:dLbl>
              <c:idx val="4"/>
              <c:layout>
                <c:manualLayout>
                  <c:x val="0"/>
                  <c:y val="-0.1210365278925770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55-473F-A95C-28D7C000483E}"/>
                </c:ext>
              </c:extLst>
            </c:dLbl>
            <c:dLbl>
              <c:idx val="5"/>
              <c:layout>
                <c:manualLayout>
                  <c:x val="0"/>
                  <c:y val="-6.3806499325705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55-473F-A95C-28D7C000483E}"/>
                </c:ext>
              </c:extLst>
            </c:dLbl>
            <c:dLbl>
              <c:idx val="6"/>
              <c:layout>
                <c:manualLayout>
                  <c:x val="-1.7801513128615932E-3"/>
                  <c:y val="-6.25744986296602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55-473F-A95C-28D7C000483E}"/>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SW'!$A$17:$A$24</c:f>
              <c:strCache>
                <c:ptCount val="7"/>
                <c:pt idx="1">
                  <c:v>PG&amp;E</c:v>
                </c:pt>
                <c:pt idx="2">
                  <c:v>SCE</c:v>
                </c:pt>
                <c:pt idx="3">
                  <c:v>SDG&amp;E</c:v>
                </c:pt>
                <c:pt idx="4">
                  <c:v>BVES</c:v>
                </c:pt>
                <c:pt idx="5">
                  <c:v>Liberty</c:v>
                </c:pt>
                <c:pt idx="6">
                  <c:v>PacifiCorp</c:v>
                </c:pt>
              </c:strCache>
            </c:strRef>
          </c:cat>
          <c:val>
            <c:numRef>
              <c:f>'2019 CA IOU vs Nat''l &amp; SW'!$F$17:$F$24</c:f>
              <c:numCache>
                <c:formatCode>General</c:formatCode>
                <c:ptCount val="8"/>
                <c:pt idx="1">
                  <c:v>1365.1</c:v>
                </c:pt>
                <c:pt idx="2">
                  <c:v>177.97</c:v>
                </c:pt>
                <c:pt idx="3">
                  <c:v>122.96</c:v>
                </c:pt>
                <c:pt idx="4">
                  <c:v>258.8</c:v>
                </c:pt>
                <c:pt idx="5">
                  <c:v>416.51</c:v>
                </c:pt>
                <c:pt idx="6">
                  <c:v>419.7</c:v>
                </c:pt>
              </c:numCache>
            </c:numRef>
          </c:val>
          <c:extLst>
            <c:ext xmlns:c16="http://schemas.microsoft.com/office/drawing/2014/chart" uri="{C3380CC4-5D6E-409C-BE32-E72D297353CC}">
              <c16:uniqueId val="{00000006-F655-473F-A95C-28D7C000483E}"/>
            </c:ext>
          </c:extLst>
        </c:ser>
        <c:dLbls>
          <c:showLegendKey val="0"/>
          <c:showVal val="0"/>
          <c:showCatName val="0"/>
          <c:showSerName val="0"/>
          <c:showPercent val="0"/>
          <c:showBubbleSize val="0"/>
        </c:dLbls>
        <c:gapWidth val="219"/>
        <c:axId val="2131048576"/>
        <c:axId val="2032711568"/>
      </c:barChart>
      <c:lineChart>
        <c:grouping val="standard"/>
        <c:varyColors val="0"/>
        <c:ser>
          <c:idx val="1"/>
          <c:order val="1"/>
          <c:tx>
            <c:strRef>
              <c:f>'2019 CA IOU vs Nat''l &amp; SW'!$G$16</c:f>
              <c:strCache>
                <c:ptCount val="1"/>
                <c:pt idx="0">
                  <c:v>Nat'l Avg (w/ MED)</c:v>
                </c:pt>
              </c:strCache>
            </c:strRef>
          </c:tx>
          <c:spPr>
            <a:ln w="19050" cap="rnd">
              <a:solidFill>
                <a:srgbClr val="FF000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F655-473F-A95C-28D7C000483E}"/>
                </c:ext>
              </c:extLst>
            </c:dLbl>
            <c:dLbl>
              <c:idx val="1"/>
              <c:delete val="1"/>
              <c:extLst>
                <c:ext xmlns:c15="http://schemas.microsoft.com/office/drawing/2012/chart" uri="{CE6537A1-D6FC-4f65-9D91-7224C49458BB}"/>
                <c:ext xmlns:c16="http://schemas.microsoft.com/office/drawing/2014/chart" uri="{C3380CC4-5D6E-409C-BE32-E72D297353CC}">
                  <c16:uniqueId val="{00000008-F655-473F-A95C-28D7C000483E}"/>
                </c:ext>
              </c:extLst>
            </c:dLbl>
            <c:dLbl>
              <c:idx val="2"/>
              <c:delete val="1"/>
              <c:extLst>
                <c:ext xmlns:c15="http://schemas.microsoft.com/office/drawing/2012/chart" uri="{CE6537A1-D6FC-4f65-9D91-7224C49458BB}"/>
                <c:ext xmlns:c16="http://schemas.microsoft.com/office/drawing/2014/chart" uri="{C3380CC4-5D6E-409C-BE32-E72D297353CC}">
                  <c16:uniqueId val="{00000009-F655-473F-A95C-28D7C000483E}"/>
                </c:ext>
              </c:extLst>
            </c:dLbl>
            <c:dLbl>
              <c:idx val="3"/>
              <c:delete val="1"/>
              <c:extLst>
                <c:ext xmlns:c15="http://schemas.microsoft.com/office/drawing/2012/chart" uri="{CE6537A1-D6FC-4f65-9D91-7224C49458BB}"/>
                <c:ext xmlns:c16="http://schemas.microsoft.com/office/drawing/2014/chart" uri="{C3380CC4-5D6E-409C-BE32-E72D297353CC}">
                  <c16:uniqueId val="{0000000A-F655-473F-A95C-28D7C000483E}"/>
                </c:ext>
              </c:extLst>
            </c:dLbl>
            <c:dLbl>
              <c:idx val="4"/>
              <c:delete val="1"/>
              <c:extLst>
                <c:ext xmlns:c15="http://schemas.microsoft.com/office/drawing/2012/chart" uri="{CE6537A1-D6FC-4f65-9D91-7224C49458BB}"/>
                <c:ext xmlns:c16="http://schemas.microsoft.com/office/drawing/2014/chart" uri="{C3380CC4-5D6E-409C-BE32-E72D297353CC}">
                  <c16:uniqueId val="{0000000B-F655-473F-A95C-28D7C000483E}"/>
                </c:ext>
              </c:extLst>
            </c:dLbl>
            <c:dLbl>
              <c:idx val="5"/>
              <c:delete val="1"/>
              <c:extLst>
                <c:ext xmlns:c15="http://schemas.microsoft.com/office/drawing/2012/chart" uri="{CE6537A1-D6FC-4f65-9D91-7224C49458BB}"/>
                <c:ext xmlns:c16="http://schemas.microsoft.com/office/drawing/2014/chart" uri="{C3380CC4-5D6E-409C-BE32-E72D297353CC}">
                  <c16:uniqueId val="{0000000C-F655-473F-A95C-28D7C000483E}"/>
                </c:ext>
              </c:extLst>
            </c:dLbl>
            <c:dLbl>
              <c:idx val="6"/>
              <c:delete val="1"/>
              <c:extLst>
                <c:ext xmlns:c15="http://schemas.microsoft.com/office/drawing/2012/chart" uri="{CE6537A1-D6FC-4f65-9D91-7224C49458BB}"/>
                <c:ext xmlns:c16="http://schemas.microsoft.com/office/drawing/2014/chart" uri="{C3380CC4-5D6E-409C-BE32-E72D297353CC}">
                  <c16:uniqueId val="{0000000D-F655-473F-A95C-28D7C000483E}"/>
                </c:ext>
              </c:extLst>
            </c:dLbl>
            <c:dLbl>
              <c:idx val="7"/>
              <c:layout>
                <c:manualLayout>
                  <c:x val="0"/>
                  <c:y val="-0.1480853354869103"/>
                </c:manualLayout>
              </c:layout>
              <c:tx>
                <c:rich>
                  <a:bodyPr/>
                  <a:lstStyle/>
                  <a:p>
                    <a:fld id="{944868C2-3F25-4AE5-87F6-C81A41413CDB}" type="SERIESNAME">
                      <a:rPr lang="en-US"/>
                      <a:pPr/>
                      <a:t>[SERIES NAME]</a:t>
                    </a:fld>
                    <a:r>
                      <a:rPr lang="en-US" baseline="0"/>
                      <a:t>,</a:t>
                    </a:r>
                  </a:p>
                  <a:p>
                    <a:fld id="{9672EF61-C249-4983-B067-CDEAA280BB7C}"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F655-473F-A95C-28D7C00048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SW'!$A$17:$A$24</c:f>
              <c:strCache>
                <c:ptCount val="7"/>
                <c:pt idx="1">
                  <c:v>PG&amp;E</c:v>
                </c:pt>
                <c:pt idx="2">
                  <c:v>SCE</c:v>
                </c:pt>
                <c:pt idx="3">
                  <c:v>SDG&amp;E</c:v>
                </c:pt>
                <c:pt idx="4">
                  <c:v>BVES</c:v>
                </c:pt>
                <c:pt idx="5">
                  <c:v>Liberty</c:v>
                </c:pt>
                <c:pt idx="6">
                  <c:v>PacifiCorp</c:v>
                </c:pt>
              </c:strCache>
            </c:strRef>
          </c:cat>
          <c:val>
            <c:numRef>
              <c:f>'2019 CA IOU vs Nat''l &amp; SW'!$G$17:$G$24</c:f>
              <c:numCache>
                <c:formatCode>General</c:formatCode>
                <c:ptCount val="8"/>
                <c:pt idx="0">
                  <c:v>263.8</c:v>
                </c:pt>
                <c:pt idx="1">
                  <c:v>263.8</c:v>
                </c:pt>
                <c:pt idx="2">
                  <c:v>263.8</c:v>
                </c:pt>
                <c:pt idx="3">
                  <c:v>263.8</c:v>
                </c:pt>
                <c:pt idx="4">
                  <c:v>263.8</c:v>
                </c:pt>
                <c:pt idx="5">
                  <c:v>263.8</c:v>
                </c:pt>
                <c:pt idx="6">
                  <c:v>263.8</c:v>
                </c:pt>
                <c:pt idx="7">
                  <c:v>263.8</c:v>
                </c:pt>
              </c:numCache>
            </c:numRef>
          </c:val>
          <c:smooth val="0"/>
          <c:extLst>
            <c:ext xmlns:c16="http://schemas.microsoft.com/office/drawing/2014/chart" uri="{C3380CC4-5D6E-409C-BE32-E72D297353CC}">
              <c16:uniqueId val="{0000000F-F655-473F-A95C-28D7C000483E}"/>
            </c:ext>
          </c:extLst>
        </c:ser>
        <c:ser>
          <c:idx val="2"/>
          <c:order val="2"/>
          <c:tx>
            <c:strRef>
              <c:f>'2019 CA IOU vs Nat''l &amp; SW'!$H$16</c:f>
              <c:strCache>
                <c:ptCount val="1"/>
                <c:pt idx="0">
                  <c:v>SW States Avg (w/ MED)</c:v>
                </c:pt>
              </c:strCache>
            </c:strRef>
          </c:tx>
          <c:spPr>
            <a:ln w="19050" cap="rnd">
              <a:solidFill>
                <a:schemeClr val="accent6">
                  <a:lumMod val="75000"/>
                </a:schemeClr>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0-F655-473F-A95C-28D7C000483E}"/>
                </c:ext>
              </c:extLst>
            </c:dLbl>
            <c:dLbl>
              <c:idx val="1"/>
              <c:delete val="1"/>
              <c:extLst>
                <c:ext xmlns:c15="http://schemas.microsoft.com/office/drawing/2012/chart" uri="{CE6537A1-D6FC-4f65-9D91-7224C49458BB}"/>
                <c:ext xmlns:c16="http://schemas.microsoft.com/office/drawing/2014/chart" uri="{C3380CC4-5D6E-409C-BE32-E72D297353CC}">
                  <c16:uniqueId val="{00000011-F655-473F-A95C-28D7C000483E}"/>
                </c:ext>
              </c:extLst>
            </c:dLbl>
            <c:dLbl>
              <c:idx val="2"/>
              <c:delete val="1"/>
              <c:extLst>
                <c:ext xmlns:c15="http://schemas.microsoft.com/office/drawing/2012/chart" uri="{CE6537A1-D6FC-4f65-9D91-7224C49458BB}"/>
                <c:ext xmlns:c16="http://schemas.microsoft.com/office/drawing/2014/chart" uri="{C3380CC4-5D6E-409C-BE32-E72D297353CC}">
                  <c16:uniqueId val="{00000012-F655-473F-A95C-28D7C000483E}"/>
                </c:ext>
              </c:extLst>
            </c:dLbl>
            <c:dLbl>
              <c:idx val="3"/>
              <c:delete val="1"/>
              <c:extLst>
                <c:ext xmlns:c15="http://schemas.microsoft.com/office/drawing/2012/chart" uri="{CE6537A1-D6FC-4f65-9D91-7224C49458BB}"/>
                <c:ext xmlns:c16="http://schemas.microsoft.com/office/drawing/2014/chart" uri="{C3380CC4-5D6E-409C-BE32-E72D297353CC}">
                  <c16:uniqueId val="{00000013-F655-473F-A95C-28D7C000483E}"/>
                </c:ext>
              </c:extLst>
            </c:dLbl>
            <c:dLbl>
              <c:idx val="4"/>
              <c:delete val="1"/>
              <c:extLst>
                <c:ext xmlns:c15="http://schemas.microsoft.com/office/drawing/2012/chart" uri="{CE6537A1-D6FC-4f65-9D91-7224C49458BB}"/>
                <c:ext xmlns:c16="http://schemas.microsoft.com/office/drawing/2014/chart" uri="{C3380CC4-5D6E-409C-BE32-E72D297353CC}">
                  <c16:uniqueId val="{00000014-F655-473F-A95C-28D7C000483E}"/>
                </c:ext>
              </c:extLst>
            </c:dLbl>
            <c:dLbl>
              <c:idx val="5"/>
              <c:delete val="1"/>
              <c:extLst>
                <c:ext xmlns:c15="http://schemas.microsoft.com/office/drawing/2012/chart" uri="{CE6537A1-D6FC-4f65-9D91-7224C49458BB}"/>
                <c:ext xmlns:c16="http://schemas.microsoft.com/office/drawing/2014/chart" uri="{C3380CC4-5D6E-409C-BE32-E72D297353CC}">
                  <c16:uniqueId val="{00000015-F655-473F-A95C-28D7C000483E}"/>
                </c:ext>
              </c:extLst>
            </c:dLbl>
            <c:dLbl>
              <c:idx val="6"/>
              <c:delete val="1"/>
              <c:extLst>
                <c:ext xmlns:c15="http://schemas.microsoft.com/office/drawing/2012/chart" uri="{CE6537A1-D6FC-4f65-9D91-7224C49458BB}"/>
                <c:ext xmlns:c16="http://schemas.microsoft.com/office/drawing/2014/chart" uri="{C3380CC4-5D6E-409C-BE32-E72D297353CC}">
                  <c16:uniqueId val="{00000016-F655-473F-A95C-28D7C000483E}"/>
                </c:ext>
              </c:extLst>
            </c:dLbl>
            <c:dLbl>
              <c:idx val="7"/>
              <c:layout>
                <c:manualLayout>
                  <c:x val="0"/>
                  <c:y val="5.5248618784530384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F655-473F-A95C-28D7C00048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SW'!$A$17:$A$24</c:f>
              <c:strCache>
                <c:ptCount val="7"/>
                <c:pt idx="1">
                  <c:v>PG&amp;E</c:v>
                </c:pt>
                <c:pt idx="2">
                  <c:v>SCE</c:v>
                </c:pt>
                <c:pt idx="3">
                  <c:v>SDG&amp;E</c:v>
                </c:pt>
                <c:pt idx="4">
                  <c:v>BVES</c:v>
                </c:pt>
                <c:pt idx="5">
                  <c:v>Liberty</c:v>
                </c:pt>
                <c:pt idx="6">
                  <c:v>PacifiCorp</c:v>
                </c:pt>
              </c:strCache>
            </c:strRef>
          </c:cat>
          <c:val>
            <c:numRef>
              <c:f>'2019 CA IOU vs Nat''l &amp; SW'!$H$17:$H$24</c:f>
              <c:numCache>
                <c:formatCode>General</c:formatCode>
                <c:ptCount val="8"/>
                <c:pt idx="0">
                  <c:v>203.3</c:v>
                </c:pt>
                <c:pt idx="1">
                  <c:v>203.3</c:v>
                </c:pt>
                <c:pt idx="2">
                  <c:v>203.3</c:v>
                </c:pt>
                <c:pt idx="3">
                  <c:v>203.3</c:v>
                </c:pt>
                <c:pt idx="4">
                  <c:v>203.3</c:v>
                </c:pt>
                <c:pt idx="5">
                  <c:v>203.3</c:v>
                </c:pt>
                <c:pt idx="6">
                  <c:v>203.3</c:v>
                </c:pt>
                <c:pt idx="7">
                  <c:v>203.3</c:v>
                </c:pt>
              </c:numCache>
            </c:numRef>
          </c:val>
          <c:smooth val="0"/>
          <c:extLst>
            <c:ext xmlns:c16="http://schemas.microsoft.com/office/drawing/2014/chart" uri="{C3380CC4-5D6E-409C-BE32-E72D297353CC}">
              <c16:uniqueId val="{00000018-F655-473F-A95C-28D7C000483E}"/>
            </c:ext>
          </c:extLst>
        </c:ser>
        <c:dLbls>
          <c:showLegendKey val="0"/>
          <c:showVal val="0"/>
          <c:showCatName val="0"/>
          <c:showSerName val="0"/>
          <c:showPercent val="0"/>
          <c:showBubbleSize val="0"/>
        </c:dLbls>
        <c:marker val="1"/>
        <c:smooth val="0"/>
        <c:axId val="2131048576"/>
        <c:axId val="2032711568"/>
      </c:lineChart>
      <c:catAx>
        <c:axId val="213104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2711568"/>
        <c:crosses val="autoZero"/>
        <c:auto val="1"/>
        <c:lblAlgn val="ctr"/>
        <c:lblOffset val="100"/>
        <c:noMultiLvlLbl val="0"/>
      </c:catAx>
      <c:valAx>
        <c:axId val="2032711568"/>
        <c:scaling>
          <c:orientation val="minMax"/>
          <c:max val="1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SAIDI (Minutes)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1048576"/>
        <c:crosses val="autoZero"/>
        <c:crossBetween val="midCat"/>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ln>
      <a:solidFill>
        <a:srgbClr val="000000"/>
      </a:solidFill>
    </a:ln>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kern="1200" spc="0" baseline="0">
                <a:solidFill>
                  <a:srgbClr val="595959"/>
                </a:solidFill>
                <a:effectLst/>
              </a:rPr>
              <a:t>PG&amp;E SAIDI Including and Excluding MED (2010-2019)</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strRef>
              <c:f>'PG&amp;E 10 Year Hist. 2010-2019'!$F$4</c:f>
              <c:strCache>
                <c:ptCount val="1"/>
                <c:pt idx="0">
                  <c:v>SAIDI (No MED)</c:v>
                </c:pt>
              </c:strCache>
            </c:strRef>
          </c:tx>
          <c:spPr>
            <a:ln w="28575" cap="rnd">
              <a:solidFill>
                <a:srgbClr val="00B0F0"/>
              </a:solidFill>
              <a:round/>
            </a:ln>
            <a:effectLst/>
          </c:spPr>
          <c:marker>
            <c:symbol val="square"/>
            <c:size val="5"/>
            <c:spPr>
              <a:solidFill>
                <a:srgbClr val="00B0F0"/>
              </a:solidFill>
              <a:ln w="9525">
                <a:solidFill>
                  <a:srgbClr val="00B0F0"/>
                </a:solidFill>
              </a:ln>
              <a:effectLst/>
            </c:spPr>
          </c:marker>
          <c:trendline>
            <c:spPr>
              <a:ln w="6350" cap="rnd">
                <a:solidFill>
                  <a:srgbClr val="00B0F0"/>
                </a:solidFill>
                <a:prstDash val="dash"/>
              </a:ln>
              <a:effectLst/>
            </c:spPr>
            <c:trendlineType val="linear"/>
            <c:dispRSqr val="0"/>
            <c:dispEq val="0"/>
          </c:trendline>
          <c:val>
            <c:numRef>
              <c:f>'PG&amp;E 10 Year Hist. 2010-2019'!$F$5:$F$14</c:f>
              <c:numCache>
                <c:formatCode>General</c:formatCode>
                <c:ptCount val="10"/>
                <c:pt idx="0">
                  <c:v>130.30000000000001</c:v>
                </c:pt>
                <c:pt idx="1">
                  <c:v>109.6</c:v>
                </c:pt>
                <c:pt idx="2">
                  <c:v>110.7</c:v>
                </c:pt>
                <c:pt idx="3">
                  <c:v>95.8</c:v>
                </c:pt>
                <c:pt idx="4">
                  <c:v>91</c:v>
                </c:pt>
                <c:pt idx="5">
                  <c:v>80.7</c:v>
                </c:pt>
                <c:pt idx="6">
                  <c:v>93.9</c:v>
                </c:pt>
                <c:pt idx="7">
                  <c:v>97.4</c:v>
                </c:pt>
                <c:pt idx="8">
                  <c:v>99.9</c:v>
                </c:pt>
                <c:pt idx="9">
                  <c:v>117.7</c:v>
                </c:pt>
              </c:numCache>
            </c:numRef>
          </c:val>
          <c:smooth val="0"/>
          <c:extLst>
            <c:ext xmlns:c16="http://schemas.microsoft.com/office/drawing/2014/chart" uri="{C3380CC4-5D6E-409C-BE32-E72D297353CC}">
              <c16:uniqueId val="{00000001-4D2D-41AA-AE4B-6F7F38C6D711}"/>
            </c:ext>
          </c:extLst>
        </c:ser>
        <c:ser>
          <c:idx val="1"/>
          <c:order val="1"/>
          <c:tx>
            <c:strRef>
              <c:f>'PG&amp;E 10 Year Hist. 2010-2019'!$B$4</c:f>
              <c:strCache>
                <c:ptCount val="1"/>
                <c:pt idx="0">
                  <c:v>SAIDI (w/ MED)</c:v>
                </c:pt>
              </c:strCache>
            </c:strRef>
          </c:tx>
          <c:spPr>
            <a:ln w="28575" cap="rnd">
              <a:solidFill>
                <a:schemeClr val="accent4"/>
              </a:solidFill>
              <a:round/>
            </a:ln>
            <a:effectLst/>
          </c:spPr>
          <c:marker>
            <c:symbol val="square"/>
            <c:size val="5"/>
            <c:spPr>
              <a:solidFill>
                <a:schemeClr val="accent4"/>
              </a:solidFill>
              <a:ln w="9525">
                <a:solidFill>
                  <a:schemeClr val="accent4"/>
                </a:solidFill>
              </a:ln>
              <a:effectLst/>
            </c:spPr>
          </c:marker>
          <c:trendline>
            <c:spPr>
              <a:ln w="6350" cap="rnd">
                <a:solidFill>
                  <a:schemeClr val="accent4"/>
                </a:solidFill>
                <a:prstDash val="dash"/>
              </a:ln>
              <a:effectLst/>
            </c:spPr>
            <c:trendlineType val="linear"/>
            <c:dispRSqr val="0"/>
            <c:dispEq val="0"/>
          </c:trendline>
          <c:cat>
            <c:numRef>
              <c:f>'PG&amp;E 10 Year Hist. 2010-2019'!$A$5:$A$14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'PG&amp;E 10 Year Hist. 2010-2019'!$B$5:$B$14</c:f>
              <c:numCache>
                <c:formatCode>General</c:formatCode>
                <c:ptCount val="10"/>
                <c:pt idx="0">
                  <c:v>250.4</c:v>
                </c:pt>
                <c:pt idx="1">
                  <c:v>279.5</c:v>
                </c:pt>
                <c:pt idx="2">
                  <c:v>141.1</c:v>
                </c:pt>
                <c:pt idx="3">
                  <c:v>117</c:v>
                </c:pt>
                <c:pt idx="4">
                  <c:v>131.9</c:v>
                </c:pt>
                <c:pt idx="5">
                  <c:v>131.80000000000001</c:v>
                </c:pt>
                <c:pt idx="6">
                  <c:v>106.8</c:v>
                </c:pt>
                <c:pt idx="7">
                  <c:v>357.9</c:v>
                </c:pt>
                <c:pt idx="8">
                  <c:v>282.89999999999998</c:v>
                </c:pt>
                <c:pt idx="9" formatCode="#,##0.00">
                  <c:v>1365.1</c:v>
                </c:pt>
              </c:numCache>
            </c:numRef>
          </c:val>
          <c:smooth val="0"/>
          <c:extLst>
            <c:ext xmlns:c16="http://schemas.microsoft.com/office/drawing/2014/chart" uri="{C3380CC4-5D6E-409C-BE32-E72D297353CC}">
              <c16:uniqueId val="{00000003-4D2D-41AA-AE4B-6F7F38C6D711}"/>
            </c:ext>
          </c:extLst>
        </c:ser>
        <c:dLbls>
          <c:showLegendKey val="0"/>
          <c:showVal val="0"/>
          <c:showCatName val="0"/>
          <c:showSerName val="0"/>
          <c:showPercent val="0"/>
          <c:showBubbleSize val="0"/>
        </c:dLbls>
        <c:marker val="1"/>
        <c:smooth val="0"/>
        <c:axId val="1878535215"/>
        <c:axId val="1844922255"/>
        <c:extLst>
          <c:ext xmlns:c15="http://schemas.microsoft.com/office/drawing/2012/chart" uri="{02D57815-91ED-43cb-92C2-25804820EDAC}">
            <c15:filteredLineSeries>
              <c15:ser>
                <c:idx val="3"/>
                <c:order val="2"/>
                <c:tx>
                  <c:strRef>
                    <c:extLst>
                      <c:ext uri="{02D57815-91ED-43cb-92C2-25804820EDAC}">
                        <c15:formulaRef>
                          <c15:sqref>'PG&amp;E 10 Year Hist. 2010-2019'!$I$4</c15:sqref>
                        </c15:formulaRef>
                      </c:ext>
                    </c:extLst>
                    <c:strCache>
                      <c:ptCount val="1"/>
                      <c:pt idx="0">
                        <c:v>CAIDI (No MED)</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extLst>
                      <c:ext uri="{02D57815-91ED-43cb-92C2-25804820EDAC}">
                        <c15:formulaRef>
                          <c15:sqref>'PG&amp;E 10 Year Hist. 2010-2019'!$I$5:$I$14</c15:sqref>
                        </c15:formulaRef>
                      </c:ext>
                    </c:extLst>
                    <c:numCache>
                      <c:formatCode>General</c:formatCode>
                      <c:ptCount val="10"/>
                      <c:pt idx="0">
                        <c:v>117.8</c:v>
                      </c:pt>
                      <c:pt idx="1">
                        <c:v>112.5</c:v>
                      </c:pt>
                      <c:pt idx="2">
                        <c:v>106.8</c:v>
                      </c:pt>
                      <c:pt idx="3">
                        <c:v>98.9</c:v>
                      </c:pt>
                      <c:pt idx="4">
                        <c:v>103.5</c:v>
                      </c:pt>
                      <c:pt idx="5">
                        <c:v>102.5</c:v>
                      </c:pt>
                      <c:pt idx="6">
                        <c:v>99.8</c:v>
                      </c:pt>
                      <c:pt idx="7">
                        <c:v>110.9</c:v>
                      </c:pt>
                      <c:pt idx="8">
                        <c:v>103.8</c:v>
                      </c:pt>
                      <c:pt idx="9">
                        <c:v>116.5</c:v>
                      </c:pt>
                    </c:numCache>
                  </c:numRef>
                </c:val>
                <c:smooth val="0"/>
                <c:extLst>
                  <c:ext xmlns:c16="http://schemas.microsoft.com/office/drawing/2014/chart" uri="{C3380CC4-5D6E-409C-BE32-E72D297353CC}">
                    <c16:uniqueId val="{00000004-4D2D-41AA-AE4B-6F7F38C6D711}"/>
                  </c:ext>
                </c:extLst>
              </c15:ser>
            </c15:filteredLineSeries>
            <c15:filteredLineSeries>
              <c15:ser>
                <c:idx val="0"/>
                <c:order val="3"/>
                <c:tx>
                  <c:strRef>
                    <c:extLst xmlns:c15="http://schemas.microsoft.com/office/drawing/2012/chart">
                      <c:ext xmlns:c15="http://schemas.microsoft.com/office/drawing/2012/chart" uri="{02D57815-91ED-43cb-92C2-25804820EDAC}">
                        <c15:formulaRef>
                          <c15:sqref>'PG&amp;E 10 Year Hist. 2010-2019'!$E$4</c15:sqref>
                        </c15:formulaRef>
                      </c:ext>
                    </c:extLst>
                    <c:strCache>
                      <c:ptCount val="1"/>
                      <c:pt idx="0">
                        <c:v>CAIDI (w/ MED)</c:v>
                      </c:pt>
                    </c:strCache>
                  </c:strRef>
                </c:tx>
                <c:spPr>
                  <a:ln w="28575" cap="rnd">
                    <a:solidFill>
                      <a:srgbClr val="00B050"/>
                    </a:solidFill>
                    <a:round/>
                  </a:ln>
                  <a:effectLst/>
                </c:spPr>
                <c:marker>
                  <c:symbol val="square"/>
                  <c:size val="5"/>
                  <c:spPr>
                    <a:solidFill>
                      <a:srgbClr val="00B050"/>
                    </a:solidFill>
                    <a:ln w="9525">
                      <a:solidFill>
                        <a:srgbClr val="00B050"/>
                      </a:solidFill>
                    </a:ln>
                    <a:effectLst/>
                  </c:spPr>
                </c:marker>
                <c:trendline>
                  <c:spPr>
                    <a:ln w="19050" cap="rnd">
                      <a:solidFill>
                        <a:srgbClr val="00B050"/>
                      </a:solidFill>
                      <a:prstDash val="sysDot"/>
                    </a:ln>
                    <a:effectLst/>
                  </c:spPr>
                  <c:trendlineType val="linear"/>
                  <c:dispRSqr val="0"/>
                  <c:dispEq val="0"/>
                </c:trendline>
                <c:val>
                  <c:numRef>
                    <c:extLst xmlns:c15="http://schemas.microsoft.com/office/drawing/2012/chart">
                      <c:ext xmlns:c15="http://schemas.microsoft.com/office/drawing/2012/chart" uri="{02D57815-91ED-43cb-92C2-25804820EDAC}">
                        <c15:formulaRef>
                          <c15:sqref>'PG&amp;E 10 Year Hist. 2010-2019'!$E$5:$E$14</c15:sqref>
                        </c15:formulaRef>
                      </c:ext>
                    </c:extLst>
                    <c:numCache>
                      <c:formatCode>General</c:formatCode>
                      <c:ptCount val="10"/>
                      <c:pt idx="0">
                        <c:v>179.6</c:v>
                      </c:pt>
                      <c:pt idx="1">
                        <c:v>219.1</c:v>
                      </c:pt>
                      <c:pt idx="2">
                        <c:v>124.9</c:v>
                      </c:pt>
                      <c:pt idx="3">
                        <c:v>109.3</c:v>
                      </c:pt>
                      <c:pt idx="4">
                        <c:v>126.2</c:v>
                      </c:pt>
                      <c:pt idx="5">
                        <c:v>136.30000000000001</c:v>
                      </c:pt>
                      <c:pt idx="6">
                        <c:v>104.5</c:v>
                      </c:pt>
                      <c:pt idx="7">
                        <c:v>244</c:v>
                      </c:pt>
                      <c:pt idx="8">
                        <c:v>267.89999999999998</c:v>
                      </c:pt>
                      <c:pt idx="9">
                        <c:v>728.5</c:v>
                      </c:pt>
                    </c:numCache>
                  </c:numRef>
                </c:val>
                <c:smooth val="0"/>
                <c:extLst xmlns:c15="http://schemas.microsoft.com/office/drawing/2012/chart">
                  <c:ext xmlns:c16="http://schemas.microsoft.com/office/drawing/2014/chart" uri="{C3380CC4-5D6E-409C-BE32-E72D297353CC}">
                    <c16:uniqueId val="{00000006-4D2D-41AA-AE4B-6F7F38C6D711}"/>
                  </c:ext>
                </c:extLst>
              </c15:ser>
            </c15:filteredLineSeries>
          </c:ext>
        </c:extLst>
      </c:lineChart>
      <c:catAx>
        <c:axId val="1878535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4922255"/>
        <c:crosses val="autoZero"/>
        <c:auto val="1"/>
        <c:lblAlgn val="ctr"/>
        <c:lblOffset val="100"/>
        <c:noMultiLvlLbl val="0"/>
      </c:catAx>
      <c:valAx>
        <c:axId val="18449222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Minutes of Interruption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853521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2019 SAIFI Values Excluding MED</a:t>
            </a:r>
          </a:p>
        </c:rich>
      </c:tx>
      <c:overlay val="0"/>
      <c:spPr>
        <a:noFill/>
        <a:ln>
          <a:noFill/>
        </a:ln>
        <a:effectLst/>
      </c:spPr>
    </c:title>
    <c:autoTitleDeleted val="0"/>
    <c:plotArea>
      <c:layout>
        <c:manualLayout>
          <c:layoutTarget val="inner"/>
          <c:xMode val="edge"/>
          <c:yMode val="edge"/>
          <c:x val="8.383839870483481E-2"/>
          <c:y val="0.25415688366755024"/>
          <c:w val="0.73113337468330475"/>
          <c:h val="0.54073069451172862"/>
        </c:manualLayout>
      </c:layout>
      <c:barChart>
        <c:barDir val="col"/>
        <c:grouping val="clustered"/>
        <c:varyColors val="0"/>
        <c:ser>
          <c:idx val="0"/>
          <c:order val="0"/>
          <c:tx>
            <c:strRef>
              <c:f>'2019 CA IOU vs Nat''l &amp; SW'!$B$44</c:f>
              <c:strCache>
                <c:ptCount val="1"/>
                <c:pt idx="0">
                  <c:v>SAIFI (No MED)</c:v>
                </c:pt>
              </c:strCache>
            </c:strRef>
          </c:tx>
          <c:spPr>
            <a:solidFill>
              <a:schemeClr val="accent5">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SW'!$A$45:$A$52</c:f>
              <c:strCache>
                <c:ptCount val="7"/>
                <c:pt idx="1">
                  <c:v>PG&amp;E</c:v>
                </c:pt>
                <c:pt idx="2">
                  <c:v>SCE</c:v>
                </c:pt>
                <c:pt idx="3">
                  <c:v>SDG&amp;E</c:v>
                </c:pt>
                <c:pt idx="4">
                  <c:v>BVES</c:v>
                </c:pt>
                <c:pt idx="5">
                  <c:v>Liberty</c:v>
                </c:pt>
                <c:pt idx="6">
                  <c:v>PacifiCorp</c:v>
                </c:pt>
              </c:strCache>
            </c:strRef>
          </c:cat>
          <c:val>
            <c:numRef>
              <c:f>'2019 CA IOU vs Nat''l &amp; SW'!$B$45:$B$52</c:f>
              <c:numCache>
                <c:formatCode>General</c:formatCode>
                <c:ptCount val="8"/>
                <c:pt idx="1">
                  <c:v>1.01</c:v>
                </c:pt>
                <c:pt idx="2">
                  <c:v>0.87</c:v>
                </c:pt>
                <c:pt idx="3">
                  <c:v>0.59599999999999997</c:v>
                </c:pt>
                <c:pt idx="4">
                  <c:v>0.7</c:v>
                </c:pt>
                <c:pt idx="5">
                  <c:v>0.59599999999999997</c:v>
                </c:pt>
                <c:pt idx="6">
                  <c:v>0.83799999999999997</c:v>
                </c:pt>
              </c:numCache>
            </c:numRef>
          </c:val>
          <c:extLst>
            <c:ext xmlns:c16="http://schemas.microsoft.com/office/drawing/2014/chart" uri="{C3380CC4-5D6E-409C-BE32-E72D297353CC}">
              <c16:uniqueId val="{00000000-527C-4F9F-BAF4-2463F333DD57}"/>
            </c:ext>
          </c:extLst>
        </c:ser>
        <c:dLbls>
          <c:showLegendKey val="0"/>
          <c:showVal val="0"/>
          <c:showCatName val="0"/>
          <c:showSerName val="0"/>
          <c:showPercent val="0"/>
          <c:showBubbleSize val="0"/>
        </c:dLbls>
        <c:gapWidth val="219"/>
        <c:axId val="2131048576"/>
        <c:axId val="2032711568"/>
      </c:barChart>
      <c:lineChart>
        <c:grouping val="standard"/>
        <c:varyColors val="0"/>
        <c:ser>
          <c:idx val="1"/>
          <c:order val="1"/>
          <c:tx>
            <c:strRef>
              <c:f>'2019 CA IOU vs Nat''l &amp; SW'!$C$44</c:f>
              <c:strCache>
                <c:ptCount val="1"/>
                <c:pt idx="0">
                  <c:v>Nat'l Avg (No MED)</c:v>
                </c:pt>
              </c:strCache>
            </c:strRef>
          </c:tx>
          <c:spPr>
            <a:ln w="19050" cap="rnd">
              <a:solidFill>
                <a:srgbClr val="FF000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527C-4F9F-BAF4-2463F333DD57}"/>
                </c:ext>
              </c:extLst>
            </c:dLbl>
            <c:dLbl>
              <c:idx val="1"/>
              <c:delete val="1"/>
              <c:extLst>
                <c:ext xmlns:c15="http://schemas.microsoft.com/office/drawing/2012/chart" uri="{CE6537A1-D6FC-4f65-9D91-7224C49458BB}"/>
                <c:ext xmlns:c16="http://schemas.microsoft.com/office/drawing/2014/chart" uri="{C3380CC4-5D6E-409C-BE32-E72D297353CC}">
                  <c16:uniqueId val="{00000002-527C-4F9F-BAF4-2463F333DD57}"/>
                </c:ext>
              </c:extLst>
            </c:dLbl>
            <c:dLbl>
              <c:idx val="2"/>
              <c:delete val="1"/>
              <c:extLst>
                <c:ext xmlns:c15="http://schemas.microsoft.com/office/drawing/2012/chart" uri="{CE6537A1-D6FC-4f65-9D91-7224C49458BB}"/>
                <c:ext xmlns:c16="http://schemas.microsoft.com/office/drawing/2014/chart" uri="{C3380CC4-5D6E-409C-BE32-E72D297353CC}">
                  <c16:uniqueId val="{00000003-527C-4F9F-BAF4-2463F333DD57}"/>
                </c:ext>
              </c:extLst>
            </c:dLbl>
            <c:dLbl>
              <c:idx val="3"/>
              <c:delete val="1"/>
              <c:extLst>
                <c:ext xmlns:c15="http://schemas.microsoft.com/office/drawing/2012/chart" uri="{CE6537A1-D6FC-4f65-9D91-7224C49458BB}"/>
                <c:ext xmlns:c16="http://schemas.microsoft.com/office/drawing/2014/chart" uri="{C3380CC4-5D6E-409C-BE32-E72D297353CC}">
                  <c16:uniqueId val="{00000004-527C-4F9F-BAF4-2463F333DD57}"/>
                </c:ext>
              </c:extLst>
            </c:dLbl>
            <c:dLbl>
              <c:idx val="4"/>
              <c:delete val="1"/>
              <c:extLst>
                <c:ext xmlns:c15="http://schemas.microsoft.com/office/drawing/2012/chart" uri="{CE6537A1-D6FC-4f65-9D91-7224C49458BB}"/>
                <c:ext xmlns:c16="http://schemas.microsoft.com/office/drawing/2014/chart" uri="{C3380CC4-5D6E-409C-BE32-E72D297353CC}">
                  <c16:uniqueId val="{00000005-527C-4F9F-BAF4-2463F333DD57}"/>
                </c:ext>
              </c:extLst>
            </c:dLbl>
            <c:dLbl>
              <c:idx val="5"/>
              <c:delete val="1"/>
              <c:extLst>
                <c:ext xmlns:c15="http://schemas.microsoft.com/office/drawing/2012/chart" uri="{CE6537A1-D6FC-4f65-9D91-7224C49458BB}"/>
                <c:ext xmlns:c16="http://schemas.microsoft.com/office/drawing/2014/chart" uri="{C3380CC4-5D6E-409C-BE32-E72D297353CC}">
                  <c16:uniqueId val="{00000006-527C-4F9F-BAF4-2463F333DD57}"/>
                </c:ext>
              </c:extLst>
            </c:dLbl>
            <c:dLbl>
              <c:idx val="6"/>
              <c:delete val="1"/>
              <c:extLst>
                <c:ext xmlns:c15="http://schemas.microsoft.com/office/drawing/2012/chart" uri="{CE6537A1-D6FC-4f65-9D91-7224C49458BB}"/>
                <c:ext xmlns:c16="http://schemas.microsoft.com/office/drawing/2014/chart" uri="{C3380CC4-5D6E-409C-BE32-E72D297353CC}">
                  <c16:uniqueId val="{00000007-527C-4F9F-BAF4-2463F333DD5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SW'!$A$45:$A$52</c:f>
              <c:strCache>
                <c:ptCount val="7"/>
                <c:pt idx="1">
                  <c:v>PG&amp;E</c:v>
                </c:pt>
                <c:pt idx="2">
                  <c:v>SCE</c:v>
                </c:pt>
                <c:pt idx="3">
                  <c:v>SDG&amp;E</c:v>
                </c:pt>
                <c:pt idx="4">
                  <c:v>BVES</c:v>
                </c:pt>
                <c:pt idx="5">
                  <c:v>Liberty</c:v>
                </c:pt>
                <c:pt idx="6">
                  <c:v>PacifiCorp</c:v>
                </c:pt>
              </c:strCache>
            </c:strRef>
          </c:cat>
          <c:val>
            <c:numRef>
              <c:f>'2019 CA IOU vs Nat''l &amp; SW'!$C$45:$C$52</c:f>
              <c:numCache>
                <c:formatCode>General</c:formatCode>
                <c:ptCount val="8"/>
                <c:pt idx="0">
                  <c:v>1.272</c:v>
                </c:pt>
                <c:pt idx="1">
                  <c:v>1.272</c:v>
                </c:pt>
                <c:pt idx="2">
                  <c:v>1.272</c:v>
                </c:pt>
                <c:pt idx="3">
                  <c:v>1.272</c:v>
                </c:pt>
                <c:pt idx="4">
                  <c:v>1.272</c:v>
                </c:pt>
                <c:pt idx="5">
                  <c:v>1.272</c:v>
                </c:pt>
                <c:pt idx="6">
                  <c:v>1.272</c:v>
                </c:pt>
                <c:pt idx="7">
                  <c:v>1.272</c:v>
                </c:pt>
              </c:numCache>
            </c:numRef>
          </c:val>
          <c:smooth val="0"/>
          <c:extLst>
            <c:ext xmlns:c16="http://schemas.microsoft.com/office/drawing/2014/chart" uri="{C3380CC4-5D6E-409C-BE32-E72D297353CC}">
              <c16:uniqueId val="{00000008-527C-4F9F-BAF4-2463F333DD57}"/>
            </c:ext>
          </c:extLst>
        </c:ser>
        <c:ser>
          <c:idx val="2"/>
          <c:order val="2"/>
          <c:tx>
            <c:strRef>
              <c:f>'2019 CA IOU vs Nat''l &amp; SW'!$D$44</c:f>
              <c:strCache>
                <c:ptCount val="1"/>
                <c:pt idx="0">
                  <c:v>SW States Avg (No MED)</c:v>
                </c:pt>
              </c:strCache>
            </c:strRef>
          </c:tx>
          <c:spPr>
            <a:ln w="19050" cap="rnd">
              <a:solidFill>
                <a:schemeClr val="accent6">
                  <a:lumMod val="75000"/>
                </a:schemeClr>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527C-4F9F-BAF4-2463F333DD57}"/>
                </c:ext>
              </c:extLst>
            </c:dLbl>
            <c:dLbl>
              <c:idx val="1"/>
              <c:delete val="1"/>
              <c:extLst>
                <c:ext xmlns:c15="http://schemas.microsoft.com/office/drawing/2012/chart" uri="{CE6537A1-D6FC-4f65-9D91-7224C49458BB}"/>
                <c:ext xmlns:c16="http://schemas.microsoft.com/office/drawing/2014/chart" uri="{C3380CC4-5D6E-409C-BE32-E72D297353CC}">
                  <c16:uniqueId val="{0000000A-527C-4F9F-BAF4-2463F333DD57}"/>
                </c:ext>
              </c:extLst>
            </c:dLbl>
            <c:dLbl>
              <c:idx val="2"/>
              <c:delete val="1"/>
              <c:extLst>
                <c:ext xmlns:c15="http://schemas.microsoft.com/office/drawing/2012/chart" uri="{CE6537A1-D6FC-4f65-9D91-7224C49458BB}"/>
                <c:ext xmlns:c16="http://schemas.microsoft.com/office/drawing/2014/chart" uri="{C3380CC4-5D6E-409C-BE32-E72D297353CC}">
                  <c16:uniqueId val="{0000000B-527C-4F9F-BAF4-2463F333DD57}"/>
                </c:ext>
              </c:extLst>
            </c:dLbl>
            <c:dLbl>
              <c:idx val="3"/>
              <c:delete val="1"/>
              <c:extLst>
                <c:ext xmlns:c15="http://schemas.microsoft.com/office/drawing/2012/chart" uri="{CE6537A1-D6FC-4f65-9D91-7224C49458BB}"/>
                <c:ext xmlns:c16="http://schemas.microsoft.com/office/drawing/2014/chart" uri="{C3380CC4-5D6E-409C-BE32-E72D297353CC}">
                  <c16:uniqueId val="{0000000C-527C-4F9F-BAF4-2463F333DD57}"/>
                </c:ext>
              </c:extLst>
            </c:dLbl>
            <c:dLbl>
              <c:idx val="4"/>
              <c:delete val="1"/>
              <c:extLst>
                <c:ext xmlns:c15="http://schemas.microsoft.com/office/drawing/2012/chart" uri="{CE6537A1-D6FC-4f65-9D91-7224C49458BB}"/>
                <c:ext xmlns:c16="http://schemas.microsoft.com/office/drawing/2014/chart" uri="{C3380CC4-5D6E-409C-BE32-E72D297353CC}">
                  <c16:uniqueId val="{0000000D-527C-4F9F-BAF4-2463F333DD57}"/>
                </c:ext>
              </c:extLst>
            </c:dLbl>
            <c:dLbl>
              <c:idx val="5"/>
              <c:delete val="1"/>
              <c:extLst>
                <c:ext xmlns:c15="http://schemas.microsoft.com/office/drawing/2012/chart" uri="{CE6537A1-D6FC-4f65-9D91-7224C49458BB}"/>
                <c:ext xmlns:c16="http://schemas.microsoft.com/office/drawing/2014/chart" uri="{C3380CC4-5D6E-409C-BE32-E72D297353CC}">
                  <c16:uniqueId val="{0000000E-527C-4F9F-BAF4-2463F333DD57}"/>
                </c:ext>
              </c:extLst>
            </c:dLbl>
            <c:dLbl>
              <c:idx val="6"/>
              <c:delete val="1"/>
              <c:extLst>
                <c:ext xmlns:c15="http://schemas.microsoft.com/office/drawing/2012/chart" uri="{CE6537A1-D6FC-4f65-9D91-7224C49458BB}"/>
                <c:ext xmlns:c16="http://schemas.microsoft.com/office/drawing/2014/chart" uri="{C3380CC4-5D6E-409C-BE32-E72D297353CC}">
                  <c16:uniqueId val="{0000000F-527C-4F9F-BAF4-2463F333DD57}"/>
                </c:ext>
              </c:extLst>
            </c:dLbl>
            <c:dLbl>
              <c:idx val="7"/>
              <c:layout>
                <c:manualLayout>
                  <c:x val="0"/>
                  <c:y val="0.11217948717948718"/>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527C-4F9F-BAF4-2463F333DD5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SW'!$A$45:$A$52</c:f>
              <c:strCache>
                <c:ptCount val="7"/>
                <c:pt idx="1">
                  <c:v>PG&amp;E</c:v>
                </c:pt>
                <c:pt idx="2">
                  <c:v>SCE</c:v>
                </c:pt>
                <c:pt idx="3">
                  <c:v>SDG&amp;E</c:v>
                </c:pt>
                <c:pt idx="4">
                  <c:v>BVES</c:v>
                </c:pt>
                <c:pt idx="5">
                  <c:v>Liberty</c:v>
                </c:pt>
                <c:pt idx="6">
                  <c:v>PacifiCorp</c:v>
                </c:pt>
              </c:strCache>
            </c:strRef>
          </c:cat>
          <c:val>
            <c:numRef>
              <c:f>'2019 CA IOU vs Nat''l &amp; SW'!$D$45:$D$52</c:f>
              <c:numCache>
                <c:formatCode>General</c:formatCode>
                <c:ptCount val="8"/>
                <c:pt idx="0">
                  <c:v>0.94699999999999995</c:v>
                </c:pt>
                <c:pt idx="1">
                  <c:v>0.94699999999999995</c:v>
                </c:pt>
                <c:pt idx="2">
                  <c:v>0.94699999999999995</c:v>
                </c:pt>
                <c:pt idx="3">
                  <c:v>0.94699999999999995</c:v>
                </c:pt>
                <c:pt idx="4">
                  <c:v>0.94699999999999995</c:v>
                </c:pt>
                <c:pt idx="5">
                  <c:v>0.94699999999999995</c:v>
                </c:pt>
                <c:pt idx="6">
                  <c:v>0.94699999999999995</c:v>
                </c:pt>
                <c:pt idx="7">
                  <c:v>0.94699999999999995</c:v>
                </c:pt>
              </c:numCache>
            </c:numRef>
          </c:val>
          <c:smooth val="0"/>
          <c:extLst>
            <c:ext xmlns:c16="http://schemas.microsoft.com/office/drawing/2014/chart" uri="{C3380CC4-5D6E-409C-BE32-E72D297353CC}">
              <c16:uniqueId val="{00000011-527C-4F9F-BAF4-2463F333DD57}"/>
            </c:ext>
          </c:extLst>
        </c:ser>
        <c:dLbls>
          <c:showLegendKey val="0"/>
          <c:showVal val="0"/>
          <c:showCatName val="0"/>
          <c:showSerName val="0"/>
          <c:showPercent val="0"/>
          <c:showBubbleSize val="0"/>
        </c:dLbls>
        <c:marker val="1"/>
        <c:smooth val="0"/>
        <c:axId val="2131048576"/>
        <c:axId val="2032711568"/>
      </c:lineChart>
      <c:catAx>
        <c:axId val="213104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2711568"/>
        <c:crosses val="autoZero"/>
        <c:auto val="1"/>
        <c:lblAlgn val="ctr"/>
        <c:lblOffset val="100"/>
        <c:noMultiLvlLbl val="0"/>
      </c:catAx>
      <c:valAx>
        <c:axId val="2032711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SAIFI (Interruptions)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1048576"/>
        <c:crosses val="autoZero"/>
        <c:crossBetween val="midCat"/>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ln>
      <a:solidFill>
        <a:srgbClr val="000000"/>
      </a:solidFill>
    </a:ln>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2019 SAIFI Values Including MED</a:t>
            </a:r>
          </a:p>
        </c:rich>
      </c:tx>
      <c:overlay val="0"/>
      <c:spPr>
        <a:noFill/>
        <a:ln>
          <a:noFill/>
        </a:ln>
        <a:effectLst/>
      </c:spPr>
    </c:title>
    <c:autoTitleDeleted val="0"/>
    <c:plotArea>
      <c:layout>
        <c:manualLayout>
          <c:layoutTarget val="inner"/>
          <c:xMode val="edge"/>
          <c:yMode val="edge"/>
          <c:x val="8.383839870483481E-2"/>
          <c:y val="0.25415688366755024"/>
          <c:w val="0.73113337468330475"/>
          <c:h val="0.54073069451172862"/>
        </c:manualLayout>
      </c:layout>
      <c:barChart>
        <c:barDir val="col"/>
        <c:grouping val="clustered"/>
        <c:varyColors val="0"/>
        <c:ser>
          <c:idx val="0"/>
          <c:order val="0"/>
          <c:tx>
            <c:strRef>
              <c:f>'2019 CA IOU vs Nat''l &amp; SW'!$F$44</c:f>
              <c:strCache>
                <c:ptCount val="1"/>
                <c:pt idx="0">
                  <c:v>SAIDI (w/ MED)</c:v>
                </c:pt>
              </c:strCache>
            </c:strRef>
          </c:tx>
          <c:spPr>
            <a:solidFill>
              <a:schemeClr val="accent5">
                <a:lumMod val="60000"/>
                <a:lumOff val="40000"/>
              </a:schemeClr>
            </a:solidFill>
            <a:ln>
              <a:noFill/>
            </a:ln>
            <a:effectLst/>
          </c:spPr>
          <c:invertIfNegative val="0"/>
          <c:dLbls>
            <c:dLbl>
              <c:idx val="3"/>
              <c:layout>
                <c:manualLayout>
                  <c:x val="-1.984126984126984E-3"/>
                  <c:y val="-0.1790556228548355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D6-42DA-BFB3-22A8D7B56584}"/>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SW'!$E$45:$E$52</c:f>
              <c:strCache>
                <c:ptCount val="7"/>
                <c:pt idx="1">
                  <c:v>PG&amp;E</c:v>
                </c:pt>
                <c:pt idx="2">
                  <c:v>SCE</c:v>
                </c:pt>
                <c:pt idx="3">
                  <c:v>SDG&amp;E</c:v>
                </c:pt>
                <c:pt idx="4">
                  <c:v>BVES</c:v>
                </c:pt>
                <c:pt idx="5">
                  <c:v>Liberty</c:v>
                </c:pt>
                <c:pt idx="6">
                  <c:v>PacifiCorp</c:v>
                </c:pt>
              </c:strCache>
            </c:strRef>
          </c:cat>
          <c:val>
            <c:numRef>
              <c:f>'2019 CA IOU vs Nat''l &amp; SW'!$F$45:$F$52</c:f>
              <c:numCache>
                <c:formatCode>General</c:formatCode>
                <c:ptCount val="8"/>
                <c:pt idx="1">
                  <c:v>1.8740000000000001</c:v>
                </c:pt>
                <c:pt idx="2">
                  <c:v>1.04</c:v>
                </c:pt>
                <c:pt idx="3">
                  <c:v>0.63900000000000001</c:v>
                </c:pt>
                <c:pt idx="4">
                  <c:v>1.9</c:v>
                </c:pt>
                <c:pt idx="5">
                  <c:v>2.96</c:v>
                </c:pt>
                <c:pt idx="6">
                  <c:v>1.236</c:v>
                </c:pt>
              </c:numCache>
            </c:numRef>
          </c:val>
          <c:extLst>
            <c:ext xmlns:c16="http://schemas.microsoft.com/office/drawing/2014/chart" uri="{C3380CC4-5D6E-409C-BE32-E72D297353CC}">
              <c16:uniqueId val="{00000001-80D6-42DA-BFB3-22A8D7B56584}"/>
            </c:ext>
          </c:extLst>
        </c:ser>
        <c:dLbls>
          <c:showLegendKey val="0"/>
          <c:showVal val="0"/>
          <c:showCatName val="0"/>
          <c:showSerName val="0"/>
          <c:showPercent val="0"/>
          <c:showBubbleSize val="0"/>
        </c:dLbls>
        <c:gapWidth val="219"/>
        <c:axId val="2131048576"/>
        <c:axId val="2032711568"/>
      </c:barChart>
      <c:lineChart>
        <c:grouping val="standard"/>
        <c:varyColors val="0"/>
        <c:ser>
          <c:idx val="1"/>
          <c:order val="1"/>
          <c:tx>
            <c:strRef>
              <c:f>'2019 CA IOU vs Nat''l &amp; SW'!$G$44</c:f>
              <c:strCache>
                <c:ptCount val="1"/>
                <c:pt idx="0">
                  <c:v>Nat'l Avg (w/ MED)</c:v>
                </c:pt>
              </c:strCache>
            </c:strRef>
          </c:tx>
          <c:spPr>
            <a:ln w="19050" cap="rnd">
              <a:solidFill>
                <a:srgbClr val="FF000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80D6-42DA-BFB3-22A8D7B56584}"/>
                </c:ext>
              </c:extLst>
            </c:dLbl>
            <c:dLbl>
              <c:idx val="1"/>
              <c:delete val="1"/>
              <c:extLst>
                <c:ext xmlns:c15="http://schemas.microsoft.com/office/drawing/2012/chart" uri="{CE6537A1-D6FC-4f65-9D91-7224C49458BB}"/>
                <c:ext xmlns:c16="http://schemas.microsoft.com/office/drawing/2014/chart" uri="{C3380CC4-5D6E-409C-BE32-E72D297353CC}">
                  <c16:uniqueId val="{00000003-80D6-42DA-BFB3-22A8D7B56584}"/>
                </c:ext>
              </c:extLst>
            </c:dLbl>
            <c:dLbl>
              <c:idx val="2"/>
              <c:delete val="1"/>
              <c:extLst>
                <c:ext xmlns:c15="http://schemas.microsoft.com/office/drawing/2012/chart" uri="{CE6537A1-D6FC-4f65-9D91-7224C49458BB}"/>
                <c:ext xmlns:c16="http://schemas.microsoft.com/office/drawing/2014/chart" uri="{C3380CC4-5D6E-409C-BE32-E72D297353CC}">
                  <c16:uniqueId val="{00000004-80D6-42DA-BFB3-22A8D7B56584}"/>
                </c:ext>
              </c:extLst>
            </c:dLbl>
            <c:dLbl>
              <c:idx val="3"/>
              <c:delete val="1"/>
              <c:extLst>
                <c:ext xmlns:c15="http://schemas.microsoft.com/office/drawing/2012/chart" uri="{CE6537A1-D6FC-4f65-9D91-7224C49458BB}"/>
                <c:ext xmlns:c16="http://schemas.microsoft.com/office/drawing/2014/chart" uri="{C3380CC4-5D6E-409C-BE32-E72D297353CC}">
                  <c16:uniqueId val="{00000005-80D6-42DA-BFB3-22A8D7B56584}"/>
                </c:ext>
              </c:extLst>
            </c:dLbl>
            <c:dLbl>
              <c:idx val="4"/>
              <c:delete val="1"/>
              <c:extLst>
                <c:ext xmlns:c15="http://schemas.microsoft.com/office/drawing/2012/chart" uri="{CE6537A1-D6FC-4f65-9D91-7224C49458BB}"/>
                <c:ext xmlns:c16="http://schemas.microsoft.com/office/drawing/2014/chart" uri="{C3380CC4-5D6E-409C-BE32-E72D297353CC}">
                  <c16:uniqueId val="{00000006-80D6-42DA-BFB3-22A8D7B56584}"/>
                </c:ext>
              </c:extLst>
            </c:dLbl>
            <c:dLbl>
              <c:idx val="5"/>
              <c:delete val="1"/>
              <c:extLst>
                <c:ext xmlns:c15="http://schemas.microsoft.com/office/drawing/2012/chart" uri="{CE6537A1-D6FC-4f65-9D91-7224C49458BB}"/>
                <c:ext xmlns:c16="http://schemas.microsoft.com/office/drawing/2014/chart" uri="{C3380CC4-5D6E-409C-BE32-E72D297353CC}">
                  <c16:uniqueId val="{00000007-80D6-42DA-BFB3-22A8D7B56584}"/>
                </c:ext>
              </c:extLst>
            </c:dLbl>
            <c:dLbl>
              <c:idx val="6"/>
              <c:delete val="1"/>
              <c:extLst>
                <c:ext xmlns:c15="http://schemas.microsoft.com/office/drawing/2012/chart" uri="{CE6537A1-D6FC-4f65-9D91-7224C49458BB}"/>
                <c:ext xmlns:c16="http://schemas.microsoft.com/office/drawing/2014/chart" uri="{C3380CC4-5D6E-409C-BE32-E72D297353CC}">
                  <c16:uniqueId val="{00000008-80D6-42DA-BFB3-22A8D7B56584}"/>
                </c:ext>
              </c:extLst>
            </c:dLbl>
            <c:dLbl>
              <c:idx val="7"/>
              <c:layout>
                <c:manualLayout>
                  <c:x val="0"/>
                  <c:y val="-9.6153846153846159E-2"/>
                </c:manualLayout>
              </c:layout>
              <c:tx>
                <c:rich>
                  <a:bodyPr/>
                  <a:lstStyle/>
                  <a:p>
                    <a:fld id="{60F5E9F6-91C4-44FC-AED4-AC524C49441E}" type="SERIESNAME">
                      <a:rPr lang="en-US"/>
                      <a:pPr/>
                      <a:t>[SERIES NAME]</a:t>
                    </a:fld>
                    <a:r>
                      <a:rPr lang="en-US" baseline="0"/>
                      <a:t>,</a:t>
                    </a:r>
                  </a:p>
                  <a:p>
                    <a:fld id="{F058127F-3C53-450F-8F47-B4C3716A9F5A}"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0D6-42DA-BFB3-22A8D7B565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SW'!$E$46:$E$52</c:f>
              <c:strCache>
                <c:ptCount val="6"/>
                <c:pt idx="0">
                  <c:v>PG&amp;E</c:v>
                </c:pt>
                <c:pt idx="1">
                  <c:v>SCE</c:v>
                </c:pt>
                <c:pt idx="2">
                  <c:v>SDG&amp;E</c:v>
                </c:pt>
                <c:pt idx="3">
                  <c:v>BVES</c:v>
                </c:pt>
                <c:pt idx="4">
                  <c:v>Liberty</c:v>
                </c:pt>
                <c:pt idx="5">
                  <c:v>PacifiCorp</c:v>
                </c:pt>
              </c:strCache>
            </c:strRef>
          </c:cat>
          <c:val>
            <c:numRef>
              <c:f>'2019 CA IOU vs Nat''l &amp; SW'!$G$45:$G$52</c:f>
              <c:numCache>
                <c:formatCode>General</c:formatCode>
                <c:ptCount val="8"/>
                <c:pt idx="0">
                  <c:v>1.7030000000000001</c:v>
                </c:pt>
                <c:pt idx="1">
                  <c:v>1.7030000000000001</c:v>
                </c:pt>
                <c:pt idx="2">
                  <c:v>1.7030000000000001</c:v>
                </c:pt>
                <c:pt idx="3">
                  <c:v>1.7030000000000001</c:v>
                </c:pt>
                <c:pt idx="4">
                  <c:v>1.7030000000000001</c:v>
                </c:pt>
                <c:pt idx="5">
                  <c:v>1.7030000000000001</c:v>
                </c:pt>
                <c:pt idx="6">
                  <c:v>1.7030000000000001</c:v>
                </c:pt>
                <c:pt idx="7">
                  <c:v>1.7030000000000001</c:v>
                </c:pt>
              </c:numCache>
            </c:numRef>
          </c:val>
          <c:smooth val="0"/>
          <c:extLst>
            <c:ext xmlns:c16="http://schemas.microsoft.com/office/drawing/2014/chart" uri="{C3380CC4-5D6E-409C-BE32-E72D297353CC}">
              <c16:uniqueId val="{0000000A-80D6-42DA-BFB3-22A8D7B56584}"/>
            </c:ext>
          </c:extLst>
        </c:ser>
        <c:ser>
          <c:idx val="2"/>
          <c:order val="2"/>
          <c:tx>
            <c:strRef>
              <c:f>'2019 CA IOU vs Nat''l &amp; SW'!$H$44</c:f>
              <c:strCache>
                <c:ptCount val="1"/>
                <c:pt idx="0">
                  <c:v>SW States Avg (w/ MED)</c:v>
                </c:pt>
              </c:strCache>
            </c:strRef>
          </c:tx>
          <c:spPr>
            <a:ln w="19050" cap="rnd">
              <a:solidFill>
                <a:schemeClr val="accent6">
                  <a:lumMod val="75000"/>
                </a:schemeClr>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B-80D6-42DA-BFB3-22A8D7B56584}"/>
                </c:ext>
              </c:extLst>
            </c:dLbl>
            <c:dLbl>
              <c:idx val="1"/>
              <c:delete val="1"/>
              <c:extLst>
                <c:ext xmlns:c15="http://schemas.microsoft.com/office/drawing/2012/chart" uri="{CE6537A1-D6FC-4f65-9D91-7224C49458BB}"/>
                <c:ext xmlns:c16="http://schemas.microsoft.com/office/drawing/2014/chart" uri="{C3380CC4-5D6E-409C-BE32-E72D297353CC}">
                  <c16:uniqueId val="{0000000C-80D6-42DA-BFB3-22A8D7B56584}"/>
                </c:ext>
              </c:extLst>
            </c:dLbl>
            <c:dLbl>
              <c:idx val="2"/>
              <c:delete val="1"/>
              <c:extLst>
                <c:ext xmlns:c15="http://schemas.microsoft.com/office/drawing/2012/chart" uri="{CE6537A1-D6FC-4f65-9D91-7224C49458BB}"/>
                <c:ext xmlns:c16="http://schemas.microsoft.com/office/drawing/2014/chart" uri="{C3380CC4-5D6E-409C-BE32-E72D297353CC}">
                  <c16:uniqueId val="{0000000D-80D6-42DA-BFB3-22A8D7B56584}"/>
                </c:ext>
              </c:extLst>
            </c:dLbl>
            <c:dLbl>
              <c:idx val="3"/>
              <c:delete val="1"/>
              <c:extLst>
                <c:ext xmlns:c15="http://schemas.microsoft.com/office/drawing/2012/chart" uri="{CE6537A1-D6FC-4f65-9D91-7224C49458BB}"/>
                <c:ext xmlns:c16="http://schemas.microsoft.com/office/drawing/2014/chart" uri="{C3380CC4-5D6E-409C-BE32-E72D297353CC}">
                  <c16:uniqueId val="{0000000E-80D6-42DA-BFB3-22A8D7B56584}"/>
                </c:ext>
              </c:extLst>
            </c:dLbl>
            <c:dLbl>
              <c:idx val="4"/>
              <c:delete val="1"/>
              <c:extLst>
                <c:ext xmlns:c15="http://schemas.microsoft.com/office/drawing/2012/chart" uri="{CE6537A1-D6FC-4f65-9D91-7224C49458BB}"/>
                <c:ext xmlns:c16="http://schemas.microsoft.com/office/drawing/2014/chart" uri="{C3380CC4-5D6E-409C-BE32-E72D297353CC}">
                  <c16:uniqueId val="{0000000F-80D6-42DA-BFB3-22A8D7B56584}"/>
                </c:ext>
              </c:extLst>
            </c:dLbl>
            <c:dLbl>
              <c:idx val="5"/>
              <c:delete val="1"/>
              <c:extLst>
                <c:ext xmlns:c15="http://schemas.microsoft.com/office/drawing/2012/chart" uri="{CE6537A1-D6FC-4f65-9D91-7224C49458BB}"/>
                <c:ext xmlns:c16="http://schemas.microsoft.com/office/drawing/2014/chart" uri="{C3380CC4-5D6E-409C-BE32-E72D297353CC}">
                  <c16:uniqueId val="{00000010-80D6-42DA-BFB3-22A8D7B56584}"/>
                </c:ext>
              </c:extLst>
            </c:dLbl>
            <c:dLbl>
              <c:idx val="6"/>
              <c:delete val="1"/>
              <c:extLst>
                <c:ext xmlns:c15="http://schemas.microsoft.com/office/drawing/2012/chart" uri="{CE6537A1-D6FC-4f65-9D91-7224C49458BB}"/>
                <c:ext xmlns:c16="http://schemas.microsoft.com/office/drawing/2014/chart" uri="{C3380CC4-5D6E-409C-BE32-E72D297353CC}">
                  <c16:uniqueId val="{00000011-80D6-42DA-BFB3-22A8D7B56584}"/>
                </c:ext>
              </c:extLst>
            </c:dLbl>
            <c:dLbl>
              <c:idx val="7"/>
              <c:layout>
                <c:manualLayout>
                  <c:x val="-1.4550096466308564E-16"/>
                  <c:y val="9.0811965811965711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80D6-42DA-BFB3-22A8D7B565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SW'!$E$46:$E$52</c:f>
              <c:strCache>
                <c:ptCount val="6"/>
                <c:pt idx="0">
                  <c:v>PG&amp;E</c:v>
                </c:pt>
                <c:pt idx="1">
                  <c:v>SCE</c:v>
                </c:pt>
                <c:pt idx="2">
                  <c:v>SDG&amp;E</c:v>
                </c:pt>
                <c:pt idx="3">
                  <c:v>BVES</c:v>
                </c:pt>
                <c:pt idx="4">
                  <c:v>Liberty</c:v>
                </c:pt>
                <c:pt idx="5">
                  <c:v>PacifiCorp</c:v>
                </c:pt>
              </c:strCache>
            </c:strRef>
          </c:cat>
          <c:val>
            <c:numRef>
              <c:f>'2019 CA IOU vs Nat''l &amp; SW'!$H$45:$H$52</c:f>
              <c:numCache>
                <c:formatCode>General</c:formatCode>
                <c:ptCount val="8"/>
                <c:pt idx="0">
                  <c:v>1.284</c:v>
                </c:pt>
                <c:pt idx="1">
                  <c:v>1.284</c:v>
                </c:pt>
                <c:pt idx="2">
                  <c:v>1.284</c:v>
                </c:pt>
                <c:pt idx="3">
                  <c:v>1.284</c:v>
                </c:pt>
                <c:pt idx="4">
                  <c:v>1.284</c:v>
                </c:pt>
                <c:pt idx="5">
                  <c:v>1.284</c:v>
                </c:pt>
                <c:pt idx="6">
                  <c:v>1.284</c:v>
                </c:pt>
                <c:pt idx="7">
                  <c:v>1.284</c:v>
                </c:pt>
              </c:numCache>
            </c:numRef>
          </c:val>
          <c:smooth val="0"/>
          <c:extLst>
            <c:ext xmlns:c16="http://schemas.microsoft.com/office/drawing/2014/chart" uri="{C3380CC4-5D6E-409C-BE32-E72D297353CC}">
              <c16:uniqueId val="{00000013-80D6-42DA-BFB3-22A8D7B56584}"/>
            </c:ext>
          </c:extLst>
        </c:ser>
        <c:dLbls>
          <c:showLegendKey val="0"/>
          <c:showVal val="0"/>
          <c:showCatName val="0"/>
          <c:showSerName val="0"/>
          <c:showPercent val="0"/>
          <c:showBubbleSize val="0"/>
        </c:dLbls>
        <c:marker val="1"/>
        <c:smooth val="0"/>
        <c:axId val="2131048576"/>
        <c:axId val="2032711568"/>
      </c:lineChart>
      <c:catAx>
        <c:axId val="213104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2711568"/>
        <c:crosses val="autoZero"/>
        <c:auto val="1"/>
        <c:lblAlgn val="ctr"/>
        <c:lblOffset val="100"/>
        <c:noMultiLvlLbl val="0"/>
      </c:catAx>
      <c:valAx>
        <c:axId val="2032711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SAIFI (Interruptions)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1048576"/>
        <c:crosses val="autoZero"/>
        <c:crossBetween val="midCat"/>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ln>
      <a:solidFill>
        <a:srgbClr val="000000"/>
      </a:solidFill>
    </a:ln>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2019 CAIDI Values Excluding MED</a:t>
            </a:r>
          </a:p>
        </c:rich>
      </c:tx>
      <c:overlay val="0"/>
      <c:spPr>
        <a:noFill/>
        <a:ln>
          <a:noFill/>
        </a:ln>
        <a:effectLst/>
      </c:spPr>
    </c:title>
    <c:autoTitleDeleted val="0"/>
    <c:plotArea>
      <c:layout>
        <c:manualLayout>
          <c:layoutTarget val="inner"/>
          <c:xMode val="edge"/>
          <c:yMode val="edge"/>
          <c:x val="8.383839870483481E-2"/>
          <c:y val="0.25415688366755024"/>
          <c:w val="0.73113337468330475"/>
          <c:h val="0.54073069451172862"/>
        </c:manualLayout>
      </c:layout>
      <c:barChart>
        <c:barDir val="col"/>
        <c:grouping val="clustered"/>
        <c:varyColors val="0"/>
        <c:ser>
          <c:idx val="0"/>
          <c:order val="0"/>
          <c:tx>
            <c:strRef>
              <c:f>'2019 CA IOU vs Nat''l &amp; SW'!$B$61</c:f>
              <c:strCache>
                <c:ptCount val="1"/>
                <c:pt idx="0">
                  <c:v>CAIDI (No MED)</c:v>
                </c:pt>
              </c:strCache>
            </c:strRef>
          </c:tx>
          <c:spPr>
            <a:solidFill>
              <a:schemeClr val="accent5">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SW'!$A$62:$A$69</c:f>
              <c:strCache>
                <c:ptCount val="7"/>
                <c:pt idx="1">
                  <c:v>PG&amp;E</c:v>
                </c:pt>
                <c:pt idx="2">
                  <c:v>SCE</c:v>
                </c:pt>
                <c:pt idx="3">
                  <c:v>SDG&amp;E</c:v>
                </c:pt>
                <c:pt idx="4">
                  <c:v>BVES</c:v>
                </c:pt>
                <c:pt idx="5">
                  <c:v>Liberty</c:v>
                </c:pt>
                <c:pt idx="6">
                  <c:v>PacifiCorp</c:v>
                </c:pt>
              </c:strCache>
            </c:strRef>
          </c:cat>
          <c:val>
            <c:numRef>
              <c:f>'2019 CA IOU vs Nat''l &amp; SW'!$B$62:$B$69</c:f>
              <c:numCache>
                <c:formatCode>General</c:formatCode>
                <c:ptCount val="8"/>
                <c:pt idx="1">
                  <c:v>116.5</c:v>
                </c:pt>
                <c:pt idx="2">
                  <c:v>104.8</c:v>
                </c:pt>
                <c:pt idx="3">
                  <c:v>115.2</c:v>
                </c:pt>
                <c:pt idx="4">
                  <c:v>127.4</c:v>
                </c:pt>
                <c:pt idx="5">
                  <c:v>115.2</c:v>
                </c:pt>
                <c:pt idx="6">
                  <c:v>127</c:v>
                </c:pt>
              </c:numCache>
            </c:numRef>
          </c:val>
          <c:extLst>
            <c:ext xmlns:c16="http://schemas.microsoft.com/office/drawing/2014/chart" uri="{C3380CC4-5D6E-409C-BE32-E72D297353CC}">
              <c16:uniqueId val="{00000000-AA36-4130-9E5F-885BB143BBC4}"/>
            </c:ext>
          </c:extLst>
        </c:ser>
        <c:dLbls>
          <c:showLegendKey val="0"/>
          <c:showVal val="0"/>
          <c:showCatName val="0"/>
          <c:showSerName val="0"/>
          <c:showPercent val="0"/>
          <c:showBubbleSize val="0"/>
        </c:dLbls>
        <c:gapWidth val="219"/>
        <c:axId val="2131048576"/>
        <c:axId val="2032711568"/>
      </c:barChart>
      <c:lineChart>
        <c:grouping val="standard"/>
        <c:varyColors val="0"/>
        <c:ser>
          <c:idx val="1"/>
          <c:order val="1"/>
          <c:tx>
            <c:strRef>
              <c:f>'2019 CA IOU vs Nat''l &amp; SW'!$C$61</c:f>
              <c:strCache>
                <c:ptCount val="1"/>
                <c:pt idx="0">
                  <c:v>Nat'l Avg (No MED)</c:v>
                </c:pt>
              </c:strCache>
            </c:strRef>
          </c:tx>
          <c:spPr>
            <a:ln w="19050" cap="rnd">
              <a:solidFill>
                <a:srgbClr val="FF000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AA36-4130-9E5F-885BB143BBC4}"/>
                </c:ext>
              </c:extLst>
            </c:dLbl>
            <c:dLbl>
              <c:idx val="1"/>
              <c:delete val="1"/>
              <c:extLst>
                <c:ext xmlns:c15="http://schemas.microsoft.com/office/drawing/2012/chart" uri="{CE6537A1-D6FC-4f65-9D91-7224C49458BB}"/>
                <c:ext xmlns:c16="http://schemas.microsoft.com/office/drawing/2014/chart" uri="{C3380CC4-5D6E-409C-BE32-E72D297353CC}">
                  <c16:uniqueId val="{00000002-AA36-4130-9E5F-885BB143BBC4}"/>
                </c:ext>
              </c:extLst>
            </c:dLbl>
            <c:dLbl>
              <c:idx val="2"/>
              <c:delete val="1"/>
              <c:extLst>
                <c:ext xmlns:c15="http://schemas.microsoft.com/office/drawing/2012/chart" uri="{CE6537A1-D6FC-4f65-9D91-7224C49458BB}"/>
                <c:ext xmlns:c16="http://schemas.microsoft.com/office/drawing/2014/chart" uri="{C3380CC4-5D6E-409C-BE32-E72D297353CC}">
                  <c16:uniqueId val="{00000003-AA36-4130-9E5F-885BB143BBC4}"/>
                </c:ext>
              </c:extLst>
            </c:dLbl>
            <c:dLbl>
              <c:idx val="3"/>
              <c:delete val="1"/>
              <c:extLst>
                <c:ext xmlns:c15="http://schemas.microsoft.com/office/drawing/2012/chart" uri="{CE6537A1-D6FC-4f65-9D91-7224C49458BB}"/>
                <c:ext xmlns:c16="http://schemas.microsoft.com/office/drawing/2014/chart" uri="{C3380CC4-5D6E-409C-BE32-E72D297353CC}">
                  <c16:uniqueId val="{00000004-AA36-4130-9E5F-885BB143BBC4}"/>
                </c:ext>
              </c:extLst>
            </c:dLbl>
            <c:dLbl>
              <c:idx val="4"/>
              <c:delete val="1"/>
              <c:extLst>
                <c:ext xmlns:c15="http://schemas.microsoft.com/office/drawing/2012/chart" uri="{CE6537A1-D6FC-4f65-9D91-7224C49458BB}"/>
                <c:ext xmlns:c16="http://schemas.microsoft.com/office/drawing/2014/chart" uri="{C3380CC4-5D6E-409C-BE32-E72D297353CC}">
                  <c16:uniqueId val="{00000005-AA36-4130-9E5F-885BB143BBC4}"/>
                </c:ext>
              </c:extLst>
            </c:dLbl>
            <c:dLbl>
              <c:idx val="5"/>
              <c:delete val="1"/>
              <c:extLst>
                <c:ext xmlns:c15="http://schemas.microsoft.com/office/drawing/2012/chart" uri="{CE6537A1-D6FC-4f65-9D91-7224C49458BB}"/>
                <c:ext xmlns:c16="http://schemas.microsoft.com/office/drawing/2014/chart" uri="{C3380CC4-5D6E-409C-BE32-E72D297353CC}">
                  <c16:uniqueId val="{00000006-AA36-4130-9E5F-885BB143BBC4}"/>
                </c:ext>
              </c:extLst>
            </c:dLbl>
            <c:dLbl>
              <c:idx val="6"/>
              <c:delete val="1"/>
              <c:extLst>
                <c:ext xmlns:c15="http://schemas.microsoft.com/office/drawing/2012/chart" uri="{CE6537A1-D6FC-4f65-9D91-7224C49458BB}"/>
                <c:ext xmlns:c16="http://schemas.microsoft.com/office/drawing/2014/chart" uri="{C3380CC4-5D6E-409C-BE32-E72D297353CC}">
                  <c16:uniqueId val="{00000007-AA36-4130-9E5F-885BB143BBC4}"/>
                </c:ext>
              </c:extLst>
            </c:dLbl>
            <c:dLbl>
              <c:idx val="7"/>
              <c:layout>
                <c:manualLayout>
                  <c:x val="1.984126984126984E-3"/>
                  <c:y val="8.5470085470085375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AA36-4130-9E5F-885BB143BB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SW'!$A$62:$A$69</c:f>
              <c:strCache>
                <c:ptCount val="7"/>
                <c:pt idx="1">
                  <c:v>PG&amp;E</c:v>
                </c:pt>
                <c:pt idx="2">
                  <c:v>SCE</c:v>
                </c:pt>
                <c:pt idx="3">
                  <c:v>SDG&amp;E</c:v>
                </c:pt>
                <c:pt idx="4">
                  <c:v>BVES</c:v>
                </c:pt>
                <c:pt idx="5">
                  <c:v>Liberty</c:v>
                </c:pt>
                <c:pt idx="6">
                  <c:v>PacifiCorp</c:v>
                </c:pt>
              </c:strCache>
            </c:strRef>
          </c:cat>
          <c:val>
            <c:numRef>
              <c:f>'2019 CA IOU vs Nat''l &amp; SW'!$C$62:$C$69</c:f>
              <c:numCache>
                <c:formatCode>General</c:formatCode>
                <c:ptCount val="8"/>
                <c:pt idx="0">
                  <c:v>104.4</c:v>
                </c:pt>
                <c:pt idx="1">
                  <c:v>104.4</c:v>
                </c:pt>
                <c:pt idx="2">
                  <c:v>104.4</c:v>
                </c:pt>
                <c:pt idx="3">
                  <c:v>104.4</c:v>
                </c:pt>
                <c:pt idx="4">
                  <c:v>104.4</c:v>
                </c:pt>
                <c:pt idx="5">
                  <c:v>104.4</c:v>
                </c:pt>
                <c:pt idx="6">
                  <c:v>104.4</c:v>
                </c:pt>
                <c:pt idx="7">
                  <c:v>104.4</c:v>
                </c:pt>
              </c:numCache>
            </c:numRef>
          </c:val>
          <c:smooth val="0"/>
          <c:extLst>
            <c:ext xmlns:c16="http://schemas.microsoft.com/office/drawing/2014/chart" uri="{C3380CC4-5D6E-409C-BE32-E72D297353CC}">
              <c16:uniqueId val="{00000009-AA36-4130-9E5F-885BB143BBC4}"/>
            </c:ext>
          </c:extLst>
        </c:ser>
        <c:ser>
          <c:idx val="2"/>
          <c:order val="2"/>
          <c:tx>
            <c:strRef>
              <c:f>'2019 CA IOU vs Nat''l &amp; SW'!$D$61</c:f>
              <c:strCache>
                <c:ptCount val="1"/>
                <c:pt idx="0">
                  <c:v>SW States Avg (No MED)</c:v>
                </c:pt>
              </c:strCache>
            </c:strRef>
          </c:tx>
          <c:spPr>
            <a:ln w="19050" cap="rnd">
              <a:solidFill>
                <a:schemeClr val="accent6">
                  <a:lumMod val="75000"/>
                </a:schemeClr>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AA36-4130-9E5F-885BB143BBC4}"/>
                </c:ext>
              </c:extLst>
            </c:dLbl>
            <c:dLbl>
              <c:idx val="1"/>
              <c:delete val="1"/>
              <c:extLst>
                <c:ext xmlns:c15="http://schemas.microsoft.com/office/drawing/2012/chart" uri="{CE6537A1-D6FC-4f65-9D91-7224C49458BB}"/>
                <c:ext xmlns:c16="http://schemas.microsoft.com/office/drawing/2014/chart" uri="{C3380CC4-5D6E-409C-BE32-E72D297353CC}">
                  <c16:uniqueId val="{0000000B-AA36-4130-9E5F-885BB143BBC4}"/>
                </c:ext>
              </c:extLst>
            </c:dLbl>
            <c:dLbl>
              <c:idx val="2"/>
              <c:delete val="1"/>
              <c:extLst>
                <c:ext xmlns:c15="http://schemas.microsoft.com/office/drawing/2012/chart" uri="{CE6537A1-D6FC-4f65-9D91-7224C49458BB}"/>
                <c:ext xmlns:c16="http://schemas.microsoft.com/office/drawing/2014/chart" uri="{C3380CC4-5D6E-409C-BE32-E72D297353CC}">
                  <c16:uniqueId val="{0000000C-AA36-4130-9E5F-885BB143BBC4}"/>
                </c:ext>
              </c:extLst>
            </c:dLbl>
            <c:dLbl>
              <c:idx val="3"/>
              <c:delete val="1"/>
              <c:extLst>
                <c:ext xmlns:c15="http://schemas.microsoft.com/office/drawing/2012/chart" uri="{CE6537A1-D6FC-4f65-9D91-7224C49458BB}"/>
                <c:ext xmlns:c16="http://schemas.microsoft.com/office/drawing/2014/chart" uri="{C3380CC4-5D6E-409C-BE32-E72D297353CC}">
                  <c16:uniqueId val="{0000000D-AA36-4130-9E5F-885BB143BBC4}"/>
                </c:ext>
              </c:extLst>
            </c:dLbl>
            <c:dLbl>
              <c:idx val="4"/>
              <c:delete val="1"/>
              <c:extLst>
                <c:ext xmlns:c15="http://schemas.microsoft.com/office/drawing/2012/chart" uri="{CE6537A1-D6FC-4f65-9D91-7224C49458BB}"/>
                <c:ext xmlns:c16="http://schemas.microsoft.com/office/drawing/2014/chart" uri="{C3380CC4-5D6E-409C-BE32-E72D297353CC}">
                  <c16:uniqueId val="{0000000E-AA36-4130-9E5F-885BB143BBC4}"/>
                </c:ext>
              </c:extLst>
            </c:dLbl>
            <c:dLbl>
              <c:idx val="5"/>
              <c:delete val="1"/>
              <c:extLst>
                <c:ext xmlns:c15="http://schemas.microsoft.com/office/drawing/2012/chart" uri="{CE6537A1-D6FC-4f65-9D91-7224C49458BB}"/>
                <c:ext xmlns:c16="http://schemas.microsoft.com/office/drawing/2014/chart" uri="{C3380CC4-5D6E-409C-BE32-E72D297353CC}">
                  <c16:uniqueId val="{0000000F-AA36-4130-9E5F-885BB143BBC4}"/>
                </c:ext>
              </c:extLst>
            </c:dLbl>
            <c:dLbl>
              <c:idx val="6"/>
              <c:delete val="1"/>
              <c:extLst>
                <c:ext xmlns:c15="http://schemas.microsoft.com/office/drawing/2012/chart" uri="{CE6537A1-D6FC-4f65-9D91-7224C49458BB}"/>
                <c:ext xmlns:c16="http://schemas.microsoft.com/office/drawing/2014/chart" uri="{C3380CC4-5D6E-409C-BE32-E72D297353CC}">
                  <c16:uniqueId val="{00000010-AA36-4130-9E5F-885BB143BBC4}"/>
                </c:ext>
              </c:extLst>
            </c:dLbl>
            <c:dLbl>
              <c:idx val="7"/>
              <c:layout>
                <c:manualLayout>
                  <c:x val="0"/>
                  <c:y val="-0.11470489265764856"/>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AA36-4130-9E5F-885BB143BB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SW'!$A$62:$A$69</c:f>
              <c:strCache>
                <c:ptCount val="7"/>
                <c:pt idx="1">
                  <c:v>PG&amp;E</c:v>
                </c:pt>
                <c:pt idx="2">
                  <c:v>SCE</c:v>
                </c:pt>
                <c:pt idx="3">
                  <c:v>SDG&amp;E</c:v>
                </c:pt>
                <c:pt idx="4">
                  <c:v>BVES</c:v>
                </c:pt>
                <c:pt idx="5">
                  <c:v>Liberty</c:v>
                </c:pt>
                <c:pt idx="6">
                  <c:v>PacifiCorp</c:v>
                </c:pt>
              </c:strCache>
            </c:strRef>
          </c:cat>
          <c:val>
            <c:numRef>
              <c:f>'2019 CA IOU vs Nat''l &amp; SW'!$D$62:$D$69</c:f>
              <c:numCache>
                <c:formatCode>General</c:formatCode>
                <c:ptCount val="8"/>
                <c:pt idx="0">
                  <c:v>121.1</c:v>
                </c:pt>
                <c:pt idx="1">
                  <c:v>121.1</c:v>
                </c:pt>
                <c:pt idx="2">
                  <c:v>121.1</c:v>
                </c:pt>
                <c:pt idx="3">
                  <c:v>121.1</c:v>
                </c:pt>
                <c:pt idx="4">
                  <c:v>121.1</c:v>
                </c:pt>
                <c:pt idx="5">
                  <c:v>121.1</c:v>
                </c:pt>
                <c:pt idx="6">
                  <c:v>121.1</c:v>
                </c:pt>
                <c:pt idx="7">
                  <c:v>121.1</c:v>
                </c:pt>
              </c:numCache>
            </c:numRef>
          </c:val>
          <c:smooth val="0"/>
          <c:extLst>
            <c:ext xmlns:c16="http://schemas.microsoft.com/office/drawing/2014/chart" uri="{C3380CC4-5D6E-409C-BE32-E72D297353CC}">
              <c16:uniqueId val="{00000012-AA36-4130-9E5F-885BB143BBC4}"/>
            </c:ext>
          </c:extLst>
        </c:ser>
        <c:dLbls>
          <c:showLegendKey val="0"/>
          <c:showVal val="0"/>
          <c:showCatName val="0"/>
          <c:showSerName val="0"/>
          <c:showPercent val="0"/>
          <c:showBubbleSize val="0"/>
        </c:dLbls>
        <c:marker val="1"/>
        <c:smooth val="0"/>
        <c:axId val="2131048576"/>
        <c:axId val="2032711568"/>
      </c:lineChart>
      <c:catAx>
        <c:axId val="213104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2711568"/>
        <c:crosses val="autoZero"/>
        <c:auto val="1"/>
        <c:lblAlgn val="ctr"/>
        <c:lblOffset val="100"/>
        <c:noMultiLvlLbl val="0"/>
      </c:catAx>
      <c:valAx>
        <c:axId val="2032711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CAIDI (Minutes)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1048576"/>
        <c:crosses val="autoZero"/>
        <c:crossBetween val="midCat"/>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ln>
      <a:solidFill>
        <a:srgbClr val="000000"/>
      </a:solidFill>
    </a:ln>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2019 CAIDI Values Including MED</a:t>
            </a:r>
          </a:p>
        </c:rich>
      </c:tx>
      <c:overlay val="0"/>
      <c:spPr>
        <a:noFill/>
        <a:ln>
          <a:noFill/>
        </a:ln>
        <a:effectLst/>
      </c:spPr>
    </c:title>
    <c:autoTitleDeleted val="0"/>
    <c:plotArea>
      <c:layout>
        <c:manualLayout>
          <c:layoutTarget val="inner"/>
          <c:xMode val="edge"/>
          <c:yMode val="edge"/>
          <c:x val="8.383839870483481E-2"/>
          <c:y val="0.25415688366755024"/>
          <c:w val="0.73113337468330475"/>
          <c:h val="0.54073069451172862"/>
        </c:manualLayout>
      </c:layout>
      <c:barChart>
        <c:barDir val="col"/>
        <c:grouping val="clustered"/>
        <c:varyColors val="0"/>
        <c:ser>
          <c:idx val="0"/>
          <c:order val="0"/>
          <c:tx>
            <c:strRef>
              <c:f>'2019 CA IOU vs Nat''l &amp; SW'!$F$61</c:f>
              <c:strCache>
                <c:ptCount val="1"/>
                <c:pt idx="0">
                  <c:v>CAIDI (w/ MED)</c:v>
                </c:pt>
              </c:strCache>
            </c:strRef>
          </c:tx>
          <c:spPr>
            <a:solidFill>
              <a:schemeClr val="accent5">
                <a:lumMod val="60000"/>
                <a:lumOff val="40000"/>
              </a:schemeClr>
            </a:solidFill>
            <a:ln>
              <a:noFill/>
            </a:ln>
            <a:effectLst/>
          </c:spPr>
          <c:invertIfNegative val="0"/>
          <c:dLbls>
            <c:dLbl>
              <c:idx val="1"/>
              <c:layout>
                <c:manualLayout>
                  <c:x val="-3.637524116577141E-17"/>
                  <c:y val="0.1691319234134194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80-452B-B003-B2F597FB9E87}"/>
                </c:ext>
              </c:extLst>
            </c:dLbl>
            <c:dLbl>
              <c:idx val="2"/>
              <c:layout>
                <c:manualLayout>
                  <c:x val="-3.263573039172014E-17"/>
                  <c:y val="-0.1416465111471084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80-452B-B003-B2F597FB9E87}"/>
                </c:ext>
              </c:extLst>
            </c:dLbl>
            <c:dLbl>
              <c:idx val="3"/>
              <c:layout>
                <c:manualLayout>
                  <c:x val="0"/>
                  <c:y val="-0.131040048302766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80-452B-B003-B2F597FB9E87}"/>
                </c:ext>
              </c:extLst>
            </c:dLbl>
            <c:dLbl>
              <c:idx val="4"/>
              <c:layout>
                <c:manualLayout>
                  <c:x val="-1.7801513128615279E-3"/>
                  <c:y val="-0.1749609713178832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80-452B-B003-B2F597FB9E87}"/>
                </c:ext>
              </c:extLst>
            </c:dLbl>
            <c:dLbl>
              <c:idx val="5"/>
              <c:layout>
                <c:manualLayout>
                  <c:x val="0"/>
                  <c:y val="-0.1584916897393036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80-452B-B003-B2F597FB9E87}"/>
                </c:ext>
              </c:extLst>
            </c:dLbl>
            <c:dLbl>
              <c:idx val="6"/>
              <c:layout>
                <c:manualLayout>
                  <c:x val="1.7801513128615932E-3"/>
                  <c:y val="-3.12617100729827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80-452B-B003-B2F597FB9E87}"/>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SW'!$E$62:$E$69</c:f>
              <c:strCache>
                <c:ptCount val="7"/>
                <c:pt idx="1">
                  <c:v>PG&amp;E</c:v>
                </c:pt>
                <c:pt idx="2">
                  <c:v>SCE</c:v>
                </c:pt>
                <c:pt idx="3">
                  <c:v>SDG&amp;E</c:v>
                </c:pt>
                <c:pt idx="4">
                  <c:v>BVES</c:v>
                </c:pt>
                <c:pt idx="5">
                  <c:v>Liberty</c:v>
                </c:pt>
                <c:pt idx="6">
                  <c:v>PacifiCorp</c:v>
                </c:pt>
              </c:strCache>
            </c:strRef>
          </c:cat>
          <c:val>
            <c:numRef>
              <c:f>'2019 CA IOU vs Nat''l &amp; SW'!$F$62:$F$69</c:f>
              <c:numCache>
                <c:formatCode>General</c:formatCode>
                <c:ptCount val="8"/>
                <c:pt idx="1">
                  <c:v>728.5</c:v>
                </c:pt>
                <c:pt idx="2">
                  <c:v>171.17</c:v>
                </c:pt>
                <c:pt idx="3">
                  <c:v>192.38</c:v>
                </c:pt>
                <c:pt idx="4">
                  <c:v>127.4</c:v>
                </c:pt>
                <c:pt idx="5">
                  <c:v>140.72999999999999</c:v>
                </c:pt>
                <c:pt idx="6">
                  <c:v>340</c:v>
                </c:pt>
              </c:numCache>
            </c:numRef>
          </c:val>
          <c:extLst>
            <c:ext xmlns:c16="http://schemas.microsoft.com/office/drawing/2014/chart" uri="{C3380CC4-5D6E-409C-BE32-E72D297353CC}">
              <c16:uniqueId val="{00000006-5B80-452B-B003-B2F597FB9E87}"/>
            </c:ext>
          </c:extLst>
        </c:ser>
        <c:dLbls>
          <c:showLegendKey val="0"/>
          <c:showVal val="0"/>
          <c:showCatName val="0"/>
          <c:showSerName val="0"/>
          <c:showPercent val="0"/>
          <c:showBubbleSize val="0"/>
        </c:dLbls>
        <c:gapWidth val="219"/>
        <c:axId val="2131048576"/>
        <c:axId val="2032711568"/>
      </c:barChart>
      <c:lineChart>
        <c:grouping val="standard"/>
        <c:varyColors val="0"/>
        <c:ser>
          <c:idx val="1"/>
          <c:order val="1"/>
          <c:tx>
            <c:strRef>
              <c:f>'2019 CA IOU vs Nat''l &amp; SW'!$G$61</c:f>
              <c:strCache>
                <c:ptCount val="1"/>
                <c:pt idx="0">
                  <c:v>Nat'l Avg (w/ MED)</c:v>
                </c:pt>
              </c:strCache>
            </c:strRef>
          </c:tx>
          <c:spPr>
            <a:ln w="19050" cap="rnd">
              <a:solidFill>
                <a:srgbClr val="FF000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5B80-452B-B003-B2F597FB9E87}"/>
                </c:ext>
              </c:extLst>
            </c:dLbl>
            <c:dLbl>
              <c:idx val="1"/>
              <c:delete val="1"/>
              <c:extLst>
                <c:ext xmlns:c15="http://schemas.microsoft.com/office/drawing/2012/chart" uri="{CE6537A1-D6FC-4f65-9D91-7224C49458BB}"/>
                <c:ext xmlns:c16="http://schemas.microsoft.com/office/drawing/2014/chart" uri="{C3380CC4-5D6E-409C-BE32-E72D297353CC}">
                  <c16:uniqueId val="{00000008-5B80-452B-B003-B2F597FB9E87}"/>
                </c:ext>
              </c:extLst>
            </c:dLbl>
            <c:dLbl>
              <c:idx val="2"/>
              <c:delete val="1"/>
              <c:extLst>
                <c:ext xmlns:c15="http://schemas.microsoft.com/office/drawing/2012/chart" uri="{CE6537A1-D6FC-4f65-9D91-7224C49458BB}"/>
                <c:ext xmlns:c16="http://schemas.microsoft.com/office/drawing/2014/chart" uri="{C3380CC4-5D6E-409C-BE32-E72D297353CC}">
                  <c16:uniqueId val="{00000009-5B80-452B-B003-B2F597FB9E87}"/>
                </c:ext>
              </c:extLst>
            </c:dLbl>
            <c:dLbl>
              <c:idx val="3"/>
              <c:delete val="1"/>
              <c:extLst>
                <c:ext xmlns:c15="http://schemas.microsoft.com/office/drawing/2012/chart" uri="{CE6537A1-D6FC-4f65-9D91-7224C49458BB}"/>
                <c:ext xmlns:c16="http://schemas.microsoft.com/office/drawing/2014/chart" uri="{C3380CC4-5D6E-409C-BE32-E72D297353CC}">
                  <c16:uniqueId val="{0000000A-5B80-452B-B003-B2F597FB9E87}"/>
                </c:ext>
              </c:extLst>
            </c:dLbl>
            <c:dLbl>
              <c:idx val="4"/>
              <c:delete val="1"/>
              <c:extLst>
                <c:ext xmlns:c15="http://schemas.microsoft.com/office/drawing/2012/chart" uri="{CE6537A1-D6FC-4f65-9D91-7224C49458BB}"/>
                <c:ext xmlns:c16="http://schemas.microsoft.com/office/drawing/2014/chart" uri="{C3380CC4-5D6E-409C-BE32-E72D297353CC}">
                  <c16:uniqueId val="{0000000B-5B80-452B-B003-B2F597FB9E87}"/>
                </c:ext>
              </c:extLst>
            </c:dLbl>
            <c:dLbl>
              <c:idx val="5"/>
              <c:delete val="1"/>
              <c:extLst>
                <c:ext xmlns:c15="http://schemas.microsoft.com/office/drawing/2012/chart" uri="{CE6537A1-D6FC-4f65-9D91-7224C49458BB}"/>
                <c:ext xmlns:c16="http://schemas.microsoft.com/office/drawing/2014/chart" uri="{C3380CC4-5D6E-409C-BE32-E72D297353CC}">
                  <c16:uniqueId val="{0000000C-5B80-452B-B003-B2F597FB9E87}"/>
                </c:ext>
              </c:extLst>
            </c:dLbl>
            <c:dLbl>
              <c:idx val="6"/>
              <c:delete val="1"/>
              <c:extLst>
                <c:ext xmlns:c15="http://schemas.microsoft.com/office/drawing/2012/chart" uri="{CE6537A1-D6FC-4f65-9D91-7224C49458BB}"/>
                <c:ext xmlns:c16="http://schemas.microsoft.com/office/drawing/2014/chart" uri="{C3380CC4-5D6E-409C-BE32-E72D297353CC}">
                  <c16:uniqueId val="{0000000D-5B80-452B-B003-B2F597FB9E87}"/>
                </c:ext>
              </c:extLst>
            </c:dLbl>
            <c:dLbl>
              <c:idx val="7"/>
              <c:layout>
                <c:manualLayout>
                  <c:x val="0"/>
                  <c:y val="9.6153846153846256E-2"/>
                </c:manualLayout>
              </c:layout>
              <c:tx>
                <c:rich>
                  <a:bodyPr/>
                  <a:lstStyle/>
                  <a:p>
                    <a:fld id="{EC09FD1B-6F0D-40EB-9D0C-9DB5E1E88FBB}" type="SERIESNAME">
                      <a:rPr lang="en-US"/>
                      <a:pPr/>
                      <a:t>[SERIES NAME]</a:t>
                    </a:fld>
                    <a:r>
                      <a:rPr lang="en-US" baseline="0"/>
                      <a:t>,</a:t>
                    </a:r>
                  </a:p>
                  <a:p>
                    <a:fld id="{30D88AC3-5277-4AD5-BAA3-19C27F08C574}"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5B80-452B-B003-B2F597FB9E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SW'!$E$62:$E$69</c:f>
              <c:strCache>
                <c:ptCount val="7"/>
                <c:pt idx="1">
                  <c:v>PG&amp;E</c:v>
                </c:pt>
                <c:pt idx="2">
                  <c:v>SCE</c:v>
                </c:pt>
                <c:pt idx="3">
                  <c:v>SDG&amp;E</c:v>
                </c:pt>
                <c:pt idx="4">
                  <c:v>BVES</c:v>
                </c:pt>
                <c:pt idx="5">
                  <c:v>Liberty</c:v>
                </c:pt>
                <c:pt idx="6">
                  <c:v>PacifiCorp</c:v>
                </c:pt>
              </c:strCache>
            </c:strRef>
          </c:cat>
          <c:val>
            <c:numRef>
              <c:f>'2019 CA IOU vs Nat''l &amp; SW'!$G$62:$G$69</c:f>
              <c:numCache>
                <c:formatCode>General</c:formatCode>
                <c:ptCount val="8"/>
                <c:pt idx="0">
                  <c:v>149.1</c:v>
                </c:pt>
                <c:pt idx="1">
                  <c:v>149.1</c:v>
                </c:pt>
                <c:pt idx="2">
                  <c:v>149.1</c:v>
                </c:pt>
                <c:pt idx="3">
                  <c:v>149.1</c:v>
                </c:pt>
                <c:pt idx="4">
                  <c:v>149.1</c:v>
                </c:pt>
                <c:pt idx="5">
                  <c:v>149.1</c:v>
                </c:pt>
                <c:pt idx="6">
                  <c:v>149.1</c:v>
                </c:pt>
                <c:pt idx="7">
                  <c:v>149.1</c:v>
                </c:pt>
              </c:numCache>
            </c:numRef>
          </c:val>
          <c:smooth val="0"/>
          <c:extLst>
            <c:ext xmlns:c16="http://schemas.microsoft.com/office/drawing/2014/chart" uri="{C3380CC4-5D6E-409C-BE32-E72D297353CC}">
              <c16:uniqueId val="{0000000F-5B80-452B-B003-B2F597FB9E87}"/>
            </c:ext>
          </c:extLst>
        </c:ser>
        <c:ser>
          <c:idx val="2"/>
          <c:order val="2"/>
          <c:tx>
            <c:strRef>
              <c:f>'2019 CA IOU vs Nat''l &amp; SW'!$H$61</c:f>
              <c:strCache>
                <c:ptCount val="1"/>
                <c:pt idx="0">
                  <c:v>SW States Avg (w/ MED)</c:v>
                </c:pt>
              </c:strCache>
            </c:strRef>
          </c:tx>
          <c:spPr>
            <a:ln w="19050" cap="rnd">
              <a:solidFill>
                <a:schemeClr val="accent6">
                  <a:lumMod val="75000"/>
                </a:schemeClr>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0-5B80-452B-B003-B2F597FB9E87}"/>
                </c:ext>
              </c:extLst>
            </c:dLbl>
            <c:dLbl>
              <c:idx val="1"/>
              <c:delete val="1"/>
              <c:extLst>
                <c:ext xmlns:c15="http://schemas.microsoft.com/office/drawing/2012/chart" uri="{CE6537A1-D6FC-4f65-9D91-7224C49458BB}"/>
                <c:ext xmlns:c16="http://schemas.microsoft.com/office/drawing/2014/chart" uri="{C3380CC4-5D6E-409C-BE32-E72D297353CC}">
                  <c16:uniqueId val="{00000011-5B80-452B-B003-B2F597FB9E87}"/>
                </c:ext>
              </c:extLst>
            </c:dLbl>
            <c:dLbl>
              <c:idx val="2"/>
              <c:delete val="1"/>
              <c:extLst>
                <c:ext xmlns:c15="http://schemas.microsoft.com/office/drawing/2012/chart" uri="{CE6537A1-D6FC-4f65-9D91-7224C49458BB}"/>
                <c:ext xmlns:c16="http://schemas.microsoft.com/office/drawing/2014/chart" uri="{C3380CC4-5D6E-409C-BE32-E72D297353CC}">
                  <c16:uniqueId val="{00000012-5B80-452B-B003-B2F597FB9E87}"/>
                </c:ext>
              </c:extLst>
            </c:dLbl>
            <c:dLbl>
              <c:idx val="3"/>
              <c:delete val="1"/>
              <c:extLst>
                <c:ext xmlns:c15="http://schemas.microsoft.com/office/drawing/2012/chart" uri="{CE6537A1-D6FC-4f65-9D91-7224C49458BB}"/>
                <c:ext xmlns:c16="http://schemas.microsoft.com/office/drawing/2014/chart" uri="{C3380CC4-5D6E-409C-BE32-E72D297353CC}">
                  <c16:uniqueId val="{00000013-5B80-452B-B003-B2F597FB9E87}"/>
                </c:ext>
              </c:extLst>
            </c:dLbl>
            <c:dLbl>
              <c:idx val="4"/>
              <c:delete val="1"/>
              <c:extLst>
                <c:ext xmlns:c15="http://schemas.microsoft.com/office/drawing/2012/chart" uri="{CE6537A1-D6FC-4f65-9D91-7224C49458BB}"/>
                <c:ext xmlns:c16="http://schemas.microsoft.com/office/drawing/2014/chart" uri="{C3380CC4-5D6E-409C-BE32-E72D297353CC}">
                  <c16:uniqueId val="{00000014-5B80-452B-B003-B2F597FB9E87}"/>
                </c:ext>
              </c:extLst>
            </c:dLbl>
            <c:dLbl>
              <c:idx val="5"/>
              <c:delete val="1"/>
              <c:extLst>
                <c:ext xmlns:c15="http://schemas.microsoft.com/office/drawing/2012/chart" uri="{CE6537A1-D6FC-4f65-9D91-7224C49458BB}"/>
                <c:ext xmlns:c16="http://schemas.microsoft.com/office/drawing/2014/chart" uri="{C3380CC4-5D6E-409C-BE32-E72D297353CC}">
                  <c16:uniqueId val="{00000015-5B80-452B-B003-B2F597FB9E87}"/>
                </c:ext>
              </c:extLst>
            </c:dLbl>
            <c:dLbl>
              <c:idx val="6"/>
              <c:delete val="1"/>
              <c:extLst>
                <c:ext xmlns:c15="http://schemas.microsoft.com/office/drawing/2012/chart" uri="{CE6537A1-D6FC-4f65-9D91-7224C49458BB}"/>
                <c:ext xmlns:c16="http://schemas.microsoft.com/office/drawing/2014/chart" uri="{C3380CC4-5D6E-409C-BE32-E72D297353CC}">
                  <c16:uniqueId val="{00000016-5B80-452B-B003-B2F597FB9E87}"/>
                </c:ext>
              </c:extLst>
            </c:dLbl>
            <c:dLbl>
              <c:idx val="7"/>
              <c:layout>
                <c:manualLayout>
                  <c:x val="-1.4550096466308564E-16"/>
                  <c:y val="-0.12055151759876179"/>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5B80-452B-B003-B2F597FB9E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CA IOU vs Nat''l &amp; SW'!$E$62:$E$69</c:f>
              <c:strCache>
                <c:ptCount val="7"/>
                <c:pt idx="1">
                  <c:v>PG&amp;E</c:v>
                </c:pt>
                <c:pt idx="2">
                  <c:v>SCE</c:v>
                </c:pt>
                <c:pt idx="3">
                  <c:v>SDG&amp;E</c:v>
                </c:pt>
                <c:pt idx="4">
                  <c:v>BVES</c:v>
                </c:pt>
                <c:pt idx="5">
                  <c:v>Liberty</c:v>
                </c:pt>
                <c:pt idx="6">
                  <c:v>PacifiCorp</c:v>
                </c:pt>
              </c:strCache>
            </c:strRef>
          </c:cat>
          <c:val>
            <c:numRef>
              <c:f>'2019 CA IOU vs Nat''l &amp; SW'!$H$62:$H$69</c:f>
              <c:numCache>
                <c:formatCode>General</c:formatCode>
                <c:ptCount val="8"/>
                <c:pt idx="0">
                  <c:v>190.7</c:v>
                </c:pt>
                <c:pt idx="1">
                  <c:v>190.7</c:v>
                </c:pt>
                <c:pt idx="2">
                  <c:v>190.7</c:v>
                </c:pt>
                <c:pt idx="3">
                  <c:v>190.7</c:v>
                </c:pt>
                <c:pt idx="4">
                  <c:v>190.7</c:v>
                </c:pt>
                <c:pt idx="5">
                  <c:v>190.7</c:v>
                </c:pt>
                <c:pt idx="6">
                  <c:v>190.7</c:v>
                </c:pt>
                <c:pt idx="7">
                  <c:v>190.7</c:v>
                </c:pt>
              </c:numCache>
            </c:numRef>
          </c:val>
          <c:smooth val="0"/>
          <c:extLst>
            <c:ext xmlns:c16="http://schemas.microsoft.com/office/drawing/2014/chart" uri="{C3380CC4-5D6E-409C-BE32-E72D297353CC}">
              <c16:uniqueId val="{00000018-5B80-452B-B003-B2F597FB9E87}"/>
            </c:ext>
          </c:extLst>
        </c:ser>
        <c:dLbls>
          <c:showLegendKey val="0"/>
          <c:showVal val="0"/>
          <c:showCatName val="0"/>
          <c:showSerName val="0"/>
          <c:showPercent val="0"/>
          <c:showBubbleSize val="0"/>
        </c:dLbls>
        <c:marker val="1"/>
        <c:smooth val="0"/>
        <c:axId val="2131048576"/>
        <c:axId val="2032711568"/>
      </c:lineChart>
      <c:catAx>
        <c:axId val="213104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2711568"/>
        <c:crosses val="autoZero"/>
        <c:auto val="1"/>
        <c:lblAlgn val="ctr"/>
        <c:lblOffset val="100"/>
        <c:noMultiLvlLbl val="0"/>
      </c:catAx>
      <c:valAx>
        <c:axId val="2032711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CAIDI (Minutes)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1048576"/>
        <c:crosses val="autoZero"/>
        <c:crossBetween val="midCat"/>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ln>
      <a:solidFill>
        <a:srgbClr val="000000"/>
      </a:solidFill>
    </a:ln>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2019 PG&amp;E AIDI</a:t>
            </a:r>
            <a:r>
              <a:rPr lang="en-US" baseline="0"/>
              <a:t> and CAIDI by Division (Sorted by AIDI)</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'PG&amp;E Division Metrics 2019'!$M$5</c:f>
              <c:strCache>
                <c:ptCount val="1"/>
                <c:pt idx="0">
                  <c:v>AIDI (No MED)</c:v>
                </c:pt>
              </c:strCache>
            </c:strRef>
          </c:tx>
          <c:spPr>
            <a:solidFill>
              <a:schemeClr val="accent1"/>
            </a:solidFill>
            <a:ln>
              <a:noFill/>
            </a:ln>
            <a:effectLst/>
          </c:spPr>
          <c:invertIfNegative val="0"/>
          <c:cat>
            <c:strRef>
              <c:f>'PG&amp;E Division Metrics 2019'!$L$6:$L$25</c:f>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f>'PG&amp;E Division Metrics 2019'!$M$6:$M$25</c:f>
              <c:numCache>
                <c:formatCode>General</c:formatCode>
                <c:ptCount val="20"/>
                <c:pt idx="0">
                  <c:v>56.8</c:v>
                </c:pt>
                <c:pt idx="1">
                  <c:v>65.8</c:v>
                </c:pt>
                <c:pt idx="2">
                  <c:v>78.8</c:v>
                </c:pt>
                <c:pt idx="3">
                  <c:v>78.8</c:v>
                </c:pt>
                <c:pt idx="4">
                  <c:v>81.5</c:v>
                </c:pt>
                <c:pt idx="5">
                  <c:v>84.5</c:v>
                </c:pt>
                <c:pt idx="6">
                  <c:v>88.5</c:v>
                </c:pt>
                <c:pt idx="7">
                  <c:v>91.3</c:v>
                </c:pt>
                <c:pt idx="8">
                  <c:v>98.9</c:v>
                </c:pt>
                <c:pt idx="9">
                  <c:v>106.6</c:v>
                </c:pt>
                <c:pt idx="10">
                  <c:v>145.80000000000001</c:v>
                </c:pt>
                <c:pt idx="11">
                  <c:v>148.19999999999999</c:v>
                </c:pt>
                <c:pt idx="12">
                  <c:v>150.69999999999999</c:v>
                </c:pt>
                <c:pt idx="13">
                  <c:v>160.69999999999999</c:v>
                </c:pt>
                <c:pt idx="14">
                  <c:v>167.5</c:v>
                </c:pt>
                <c:pt idx="15">
                  <c:v>175.4</c:v>
                </c:pt>
                <c:pt idx="16">
                  <c:v>203.6</c:v>
                </c:pt>
                <c:pt idx="17">
                  <c:v>205</c:v>
                </c:pt>
                <c:pt idx="18">
                  <c:v>274.60000000000002</c:v>
                </c:pt>
                <c:pt idx="19">
                  <c:v>117.7</c:v>
                </c:pt>
              </c:numCache>
            </c:numRef>
          </c:val>
          <c:extLst>
            <c:ext xmlns:c16="http://schemas.microsoft.com/office/drawing/2014/chart" uri="{C3380CC4-5D6E-409C-BE32-E72D297353CC}">
              <c16:uniqueId val="{00000000-9F06-4A46-9214-8C9A1865C5C2}"/>
            </c:ext>
          </c:extLst>
        </c:ser>
        <c:ser>
          <c:idx val="1"/>
          <c:order val="1"/>
          <c:tx>
            <c:strRef>
              <c:f>'PG&amp;E Division Metrics 2019'!$N$5</c:f>
              <c:strCache>
                <c:ptCount val="1"/>
                <c:pt idx="0">
                  <c:v>AIDI (w/ MED)</c:v>
                </c:pt>
              </c:strCache>
            </c:strRef>
          </c:tx>
          <c:spPr>
            <a:solidFill>
              <a:schemeClr val="accent2"/>
            </a:solidFill>
            <a:ln>
              <a:noFill/>
            </a:ln>
            <a:effectLst/>
          </c:spPr>
          <c:invertIfNegative val="0"/>
          <c:cat>
            <c:strRef>
              <c:f>'PG&amp;E Division Metrics 2019'!$L$6:$L$25</c:f>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f>'PG&amp;E Division Metrics 2019'!$N$6:$N$25</c:f>
              <c:numCache>
                <c:formatCode>General</c:formatCode>
                <c:ptCount val="20"/>
                <c:pt idx="0">
                  <c:v>71.599999999999994</c:v>
                </c:pt>
                <c:pt idx="1">
                  <c:v>295</c:v>
                </c:pt>
                <c:pt idx="2">
                  <c:v>612.70000000000005</c:v>
                </c:pt>
                <c:pt idx="3">
                  <c:v>120.7</c:v>
                </c:pt>
                <c:pt idx="4">
                  <c:v>275.7</c:v>
                </c:pt>
                <c:pt idx="5">
                  <c:v>462.4</c:v>
                </c:pt>
                <c:pt idx="6">
                  <c:v>734.9</c:v>
                </c:pt>
                <c:pt idx="7">
                  <c:v>406</c:v>
                </c:pt>
                <c:pt idx="8">
                  <c:v>670.8</c:v>
                </c:pt>
                <c:pt idx="9">
                  <c:v>162</c:v>
                </c:pt>
                <c:pt idx="10">
                  <c:v>3874.4</c:v>
                </c:pt>
                <c:pt idx="11">
                  <c:v>3518.1</c:v>
                </c:pt>
                <c:pt idx="12">
                  <c:v>225.9</c:v>
                </c:pt>
                <c:pt idx="13">
                  <c:v>1400.6</c:v>
                </c:pt>
                <c:pt idx="14">
                  <c:v>5831.1</c:v>
                </c:pt>
                <c:pt idx="15">
                  <c:v>1580.3</c:v>
                </c:pt>
                <c:pt idx="16">
                  <c:v>1296.8</c:v>
                </c:pt>
                <c:pt idx="17">
                  <c:v>4913.6000000000004</c:v>
                </c:pt>
                <c:pt idx="18">
                  <c:v>6899.9</c:v>
                </c:pt>
                <c:pt idx="19">
                  <c:v>1365.1</c:v>
                </c:pt>
              </c:numCache>
            </c:numRef>
          </c:val>
          <c:extLst>
            <c:ext xmlns:c16="http://schemas.microsoft.com/office/drawing/2014/chart" uri="{C3380CC4-5D6E-409C-BE32-E72D297353CC}">
              <c16:uniqueId val="{00000001-9F06-4A46-9214-8C9A1865C5C2}"/>
            </c:ext>
          </c:extLst>
        </c:ser>
        <c:ser>
          <c:idx val="2"/>
          <c:order val="2"/>
          <c:tx>
            <c:strRef>
              <c:f>'PG&amp;E Division Metrics 2019'!$O$5</c:f>
              <c:strCache>
                <c:ptCount val="1"/>
                <c:pt idx="0">
                  <c:v>CAIDI (No MED)</c:v>
                </c:pt>
              </c:strCache>
            </c:strRef>
          </c:tx>
          <c:spPr>
            <a:solidFill>
              <a:schemeClr val="accent3"/>
            </a:solidFill>
            <a:ln>
              <a:noFill/>
            </a:ln>
            <a:effectLst/>
          </c:spPr>
          <c:invertIfNegative val="0"/>
          <c:cat>
            <c:strRef>
              <c:f>'PG&amp;E Division Metrics 2019'!$L$6:$L$25</c:f>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f>'PG&amp;E Division Metrics 2019'!$O$6:$O$25</c:f>
              <c:numCache>
                <c:formatCode>General</c:formatCode>
                <c:ptCount val="20"/>
                <c:pt idx="0">
                  <c:v>92.4</c:v>
                </c:pt>
                <c:pt idx="1">
                  <c:v>98.4</c:v>
                </c:pt>
                <c:pt idx="2">
                  <c:v>84.3</c:v>
                </c:pt>
                <c:pt idx="3">
                  <c:v>95.2</c:v>
                </c:pt>
                <c:pt idx="4">
                  <c:v>109.1</c:v>
                </c:pt>
                <c:pt idx="5">
                  <c:v>99</c:v>
                </c:pt>
                <c:pt idx="6">
                  <c:v>108.4</c:v>
                </c:pt>
                <c:pt idx="7">
                  <c:v>104.6</c:v>
                </c:pt>
                <c:pt idx="8">
                  <c:v>114.3</c:v>
                </c:pt>
                <c:pt idx="9">
                  <c:v>96.8</c:v>
                </c:pt>
                <c:pt idx="10">
                  <c:v>136.19999999999999</c:v>
                </c:pt>
                <c:pt idx="11">
                  <c:v>112.9</c:v>
                </c:pt>
                <c:pt idx="12">
                  <c:v>126.8</c:v>
                </c:pt>
                <c:pt idx="13">
                  <c:v>109.2</c:v>
                </c:pt>
                <c:pt idx="14">
                  <c:v>145.6</c:v>
                </c:pt>
                <c:pt idx="15">
                  <c:v>137.4</c:v>
                </c:pt>
                <c:pt idx="16">
                  <c:v>138.5</c:v>
                </c:pt>
                <c:pt idx="17">
                  <c:v>136.1</c:v>
                </c:pt>
                <c:pt idx="18">
                  <c:v>167.5</c:v>
                </c:pt>
                <c:pt idx="19">
                  <c:v>116.5</c:v>
                </c:pt>
              </c:numCache>
            </c:numRef>
          </c:val>
          <c:extLst>
            <c:ext xmlns:c16="http://schemas.microsoft.com/office/drawing/2014/chart" uri="{C3380CC4-5D6E-409C-BE32-E72D297353CC}">
              <c16:uniqueId val="{00000002-9F06-4A46-9214-8C9A1865C5C2}"/>
            </c:ext>
          </c:extLst>
        </c:ser>
        <c:ser>
          <c:idx val="3"/>
          <c:order val="3"/>
          <c:tx>
            <c:strRef>
              <c:f>'PG&amp;E Division Metrics 2019'!$P$5</c:f>
              <c:strCache>
                <c:ptCount val="1"/>
                <c:pt idx="0">
                  <c:v>CAIDI (w/ MED)</c:v>
                </c:pt>
              </c:strCache>
            </c:strRef>
          </c:tx>
          <c:spPr>
            <a:solidFill>
              <a:schemeClr val="accent4"/>
            </a:solidFill>
            <a:ln>
              <a:noFill/>
            </a:ln>
            <a:effectLst/>
          </c:spPr>
          <c:invertIfNegative val="0"/>
          <c:cat>
            <c:strRef>
              <c:f>'PG&amp;E Division Metrics 2019'!$L$6:$L$25</c:f>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f>'PG&amp;E Division Metrics 2019'!$P$6:$P$25</c:f>
              <c:numCache>
                <c:formatCode>General</c:formatCode>
                <c:ptCount val="20"/>
                <c:pt idx="0">
                  <c:v>99.7</c:v>
                </c:pt>
                <c:pt idx="1">
                  <c:v>311.8</c:v>
                </c:pt>
                <c:pt idx="2">
                  <c:v>382.7</c:v>
                </c:pt>
                <c:pt idx="3">
                  <c:v>121.4</c:v>
                </c:pt>
                <c:pt idx="4">
                  <c:v>254.6</c:v>
                </c:pt>
                <c:pt idx="5">
                  <c:v>343.3</c:v>
                </c:pt>
                <c:pt idx="6">
                  <c:v>472</c:v>
                </c:pt>
                <c:pt idx="7">
                  <c:v>292.7</c:v>
                </c:pt>
                <c:pt idx="8">
                  <c:v>397.9</c:v>
                </c:pt>
                <c:pt idx="9">
                  <c:v>122.2</c:v>
                </c:pt>
                <c:pt idx="10">
                  <c:v>1524.8</c:v>
                </c:pt>
                <c:pt idx="11">
                  <c:v>1105.8</c:v>
                </c:pt>
                <c:pt idx="12">
                  <c:v>147.69999999999999</c:v>
                </c:pt>
                <c:pt idx="13">
                  <c:v>527.5</c:v>
                </c:pt>
                <c:pt idx="14">
                  <c:v>1420.4</c:v>
                </c:pt>
                <c:pt idx="15">
                  <c:v>667.8</c:v>
                </c:pt>
                <c:pt idx="16">
                  <c:v>501.6</c:v>
                </c:pt>
                <c:pt idx="17">
                  <c:v>1236.8</c:v>
                </c:pt>
                <c:pt idx="18">
                  <c:v>1572.3</c:v>
                </c:pt>
                <c:pt idx="19">
                  <c:v>728.5</c:v>
                </c:pt>
              </c:numCache>
            </c:numRef>
          </c:val>
          <c:extLst>
            <c:ext xmlns:c16="http://schemas.microsoft.com/office/drawing/2014/chart" uri="{C3380CC4-5D6E-409C-BE32-E72D297353CC}">
              <c16:uniqueId val="{00000003-9F06-4A46-9214-8C9A1865C5C2}"/>
            </c:ext>
          </c:extLst>
        </c:ser>
        <c:dLbls>
          <c:showLegendKey val="0"/>
          <c:showVal val="0"/>
          <c:showCatName val="0"/>
          <c:showSerName val="0"/>
          <c:showPercent val="0"/>
          <c:showBubbleSize val="0"/>
        </c:dLbls>
        <c:gapWidth val="219"/>
        <c:axId val="1887899055"/>
        <c:axId val="1885181359"/>
        <c:extLst>
          <c:ext xmlns:c15="http://schemas.microsoft.com/office/drawing/2012/chart" uri="{02D57815-91ED-43cb-92C2-25804820EDAC}">
            <c15:filteredBarSeries>
              <c15:ser>
                <c:idx val="4"/>
                <c:order val="4"/>
                <c:tx>
                  <c:strRef>
                    <c:extLst>
                      <c:ext uri="{02D57815-91ED-43cb-92C2-25804820EDAC}">
                        <c15:formulaRef>
                          <c15:sqref>'PG&amp;E Division Metrics 2019'!$Q$5</c15:sqref>
                        </c15:formulaRef>
                      </c:ext>
                    </c:extLst>
                    <c:strCache>
                      <c:ptCount val="1"/>
                      <c:pt idx="0">
                        <c:v>AIFI (No MED)</c:v>
                      </c:pt>
                    </c:strCache>
                  </c:strRef>
                </c:tx>
                <c:spPr>
                  <a:solidFill>
                    <a:schemeClr val="accent5"/>
                  </a:solidFill>
                  <a:ln>
                    <a:noFill/>
                  </a:ln>
                  <a:effectLst/>
                </c:spPr>
                <c:invertIfNegative val="0"/>
                <c:cat>
                  <c:strRef>
                    <c:extLst>
                      <c:ext uri="{02D57815-91ED-43cb-92C2-25804820EDAC}">
                        <c15:formulaRef>
                          <c15:sqref>'PG&amp;E Division Metrics 2019'!$L$6:$L$25</c15:sqref>
                        </c15:formulaRef>
                      </c:ext>
                    </c:extLst>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extLst>
                      <c:ext uri="{02D57815-91ED-43cb-92C2-25804820EDAC}">
                        <c15:formulaRef>
                          <c15:sqref>'PG&amp;E Division Metrics 2019'!$Q$6:$Q$25</c15:sqref>
                        </c15:formulaRef>
                      </c:ext>
                    </c:extLst>
                    <c:numCache>
                      <c:formatCode>General</c:formatCode>
                      <c:ptCount val="20"/>
                      <c:pt idx="0">
                        <c:v>0.61399999999999999</c:v>
                      </c:pt>
                      <c:pt idx="1">
                        <c:v>0.66900000000000004</c:v>
                      </c:pt>
                      <c:pt idx="2">
                        <c:v>0.93500000000000005</c:v>
                      </c:pt>
                      <c:pt idx="3">
                        <c:v>0.82799999999999996</c:v>
                      </c:pt>
                      <c:pt idx="4">
                        <c:v>0.747</c:v>
                      </c:pt>
                      <c:pt idx="5">
                        <c:v>0.85399999999999998</c:v>
                      </c:pt>
                      <c:pt idx="6">
                        <c:v>0.81599999999999995</c:v>
                      </c:pt>
                      <c:pt idx="7">
                        <c:v>0.873</c:v>
                      </c:pt>
                      <c:pt idx="8">
                        <c:v>0.86599999999999999</c:v>
                      </c:pt>
                      <c:pt idx="9">
                        <c:v>1.101</c:v>
                      </c:pt>
                      <c:pt idx="10">
                        <c:v>1.071</c:v>
                      </c:pt>
                      <c:pt idx="11">
                        <c:v>1.3120000000000001</c:v>
                      </c:pt>
                      <c:pt idx="12">
                        <c:v>1.1879999999999999</c:v>
                      </c:pt>
                      <c:pt idx="13">
                        <c:v>1.472</c:v>
                      </c:pt>
                      <c:pt idx="14">
                        <c:v>1.151</c:v>
                      </c:pt>
                      <c:pt idx="15">
                        <c:v>1.276</c:v>
                      </c:pt>
                      <c:pt idx="16">
                        <c:v>1.47</c:v>
                      </c:pt>
                      <c:pt idx="17">
                        <c:v>1.506</c:v>
                      </c:pt>
                      <c:pt idx="18">
                        <c:v>1.64</c:v>
                      </c:pt>
                      <c:pt idx="19">
                        <c:v>1.01</c:v>
                      </c:pt>
                    </c:numCache>
                  </c:numRef>
                </c:val>
                <c:extLst>
                  <c:ext xmlns:c16="http://schemas.microsoft.com/office/drawing/2014/chart" uri="{C3380CC4-5D6E-409C-BE32-E72D297353CC}">
                    <c16:uniqueId val="{00000004-9F06-4A46-9214-8C9A1865C5C2}"/>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'PG&amp;E Division Metrics 2019'!$R$5</c15:sqref>
                        </c15:formulaRef>
                      </c:ext>
                    </c:extLst>
                    <c:strCache>
                      <c:ptCount val="1"/>
                      <c:pt idx="0">
                        <c:v>AIFI (w/ MED)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'PG&amp;E Division Metrics 2019'!$L$6:$L$25</c15:sqref>
                        </c15:formulaRef>
                      </c:ext>
                    </c:extLst>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extLst xmlns:c15="http://schemas.microsoft.com/office/drawing/2012/chart">
                      <c:ext xmlns:c15="http://schemas.microsoft.com/office/drawing/2012/chart" uri="{02D57815-91ED-43cb-92C2-25804820EDAC}">
                        <c15:formulaRef>
                          <c15:sqref>'PG&amp;E Division Metrics 2019'!$R$6:$R$25</c15:sqref>
                        </c15:formulaRef>
                      </c:ext>
                    </c:extLst>
                    <c:numCache>
                      <c:formatCode>General</c:formatCode>
                      <c:ptCount val="20"/>
                      <c:pt idx="0">
                        <c:v>0.71799999999999997</c:v>
                      </c:pt>
                      <c:pt idx="1">
                        <c:v>0.94799999999999995</c:v>
                      </c:pt>
                      <c:pt idx="2">
                        <c:v>1.601</c:v>
                      </c:pt>
                      <c:pt idx="3">
                        <c:v>0.99399999999999999</c:v>
                      </c:pt>
                      <c:pt idx="4">
                        <c:v>1.083</c:v>
                      </c:pt>
                      <c:pt idx="5">
                        <c:v>1.347</c:v>
                      </c:pt>
                      <c:pt idx="6">
                        <c:v>1.5569999999999999</c:v>
                      </c:pt>
                      <c:pt idx="7">
                        <c:v>1.387</c:v>
                      </c:pt>
                      <c:pt idx="8">
                        <c:v>1.6859999999999999</c:v>
                      </c:pt>
                      <c:pt idx="9">
                        <c:v>1.325</c:v>
                      </c:pt>
                      <c:pt idx="10">
                        <c:v>2.5409999999999999</c:v>
                      </c:pt>
                      <c:pt idx="11">
                        <c:v>3.1819999999999999</c:v>
                      </c:pt>
                      <c:pt idx="12">
                        <c:v>1.532</c:v>
                      </c:pt>
                      <c:pt idx="13">
                        <c:v>2.6549999999999998</c:v>
                      </c:pt>
                      <c:pt idx="14">
                        <c:v>4.1050000000000004</c:v>
                      </c:pt>
                      <c:pt idx="15">
                        <c:v>2.3660000000000001</c:v>
                      </c:pt>
                      <c:pt idx="16">
                        <c:v>2.585</c:v>
                      </c:pt>
                      <c:pt idx="17">
                        <c:v>3.9729999999999999</c:v>
                      </c:pt>
                      <c:pt idx="18">
                        <c:v>4.3879999999999999</c:v>
                      </c:pt>
                      <c:pt idx="19">
                        <c:v>1.8740000000000001</c:v>
                      </c:pt>
                    </c:numCache>
                  </c:numRef>
                </c:val>
                <c:extLst xmlns:c15="http://schemas.microsoft.com/office/drawing/2012/chart">
                  <c:ext xmlns:c16="http://schemas.microsoft.com/office/drawing/2014/chart" uri="{C3380CC4-5D6E-409C-BE32-E72D297353CC}">
                    <c16:uniqueId val="{00000005-9F06-4A46-9214-8C9A1865C5C2}"/>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'PG&amp;E Division Metrics 2019'!$S$5</c15:sqref>
                        </c15:formulaRef>
                      </c:ext>
                    </c:extLst>
                    <c:strCache>
                      <c:ptCount val="1"/>
                      <c:pt idx="0">
                        <c:v>MAIFI (No MED)</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'PG&amp;E Division Metrics 2019'!$L$6:$L$25</c15:sqref>
                        </c15:formulaRef>
                      </c:ext>
                    </c:extLst>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extLst xmlns:c15="http://schemas.microsoft.com/office/drawing/2012/chart">
                      <c:ext xmlns:c15="http://schemas.microsoft.com/office/drawing/2012/chart" uri="{02D57815-91ED-43cb-92C2-25804820EDAC}">
                        <c15:formulaRef>
                          <c15:sqref>'PG&amp;E Division Metrics 2019'!$S$6:$S$25</c15:sqref>
                        </c15:formulaRef>
                      </c:ext>
                    </c:extLst>
                    <c:numCache>
                      <c:formatCode>General</c:formatCode>
                      <c:ptCount val="20"/>
                      <c:pt idx="0">
                        <c:v>0.25800000000000001</c:v>
                      </c:pt>
                      <c:pt idx="1">
                        <c:v>0.69099999999999995</c:v>
                      </c:pt>
                      <c:pt idx="2">
                        <c:v>1.212</c:v>
                      </c:pt>
                      <c:pt idx="3">
                        <c:v>1.4770000000000001</c:v>
                      </c:pt>
                      <c:pt idx="4">
                        <c:v>1.2589999999999999</c:v>
                      </c:pt>
                      <c:pt idx="5">
                        <c:v>0.95599999999999996</c:v>
                      </c:pt>
                      <c:pt idx="6">
                        <c:v>0.98299999999999998</c:v>
                      </c:pt>
                      <c:pt idx="7">
                        <c:v>1.657</c:v>
                      </c:pt>
                      <c:pt idx="8">
                        <c:v>1.5740000000000001</c:v>
                      </c:pt>
                      <c:pt idx="9">
                        <c:v>1.7430000000000001</c:v>
                      </c:pt>
                      <c:pt idx="10">
                        <c:v>1.2330000000000001</c:v>
                      </c:pt>
                      <c:pt idx="11">
                        <c:v>1.647</c:v>
                      </c:pt>
                      <c:pt idx="12">
                        <c:v>0.78900000000000003</c:v>
                      </c:pt>
                      <c:pt idx="13">
                        <c:v>1.603</c:v>
                      </c:pt>
                      <c:pt idx="14">
                        <c:v>1.482</c:v>
                      </c:pt>
                      <c:pt idx="15">
                        <c:v>1.1299999999999999</c:v>
                      </c:pt>
                      <c:pt idx="16">
                        <c:v>2.2290000000000001</c:v>
                      </c:pt>
                      <c:pt idx="17">
                        <c:v>1.458</c:v>
                      </c:pt>
                      <c:pt idx="18">
                        <c:v>1.8340000000000001</c:v>
                      </c:pt>
                      <c:pt idx="19">
                        <c:v>1.2689999999999999</c:v>
                      </c:pt>
                    </c:numCache>
                  </c:numRef>
                </c:val>
                <c:extLst xmlns:c15="http://schemas.microsoft.com/office/drawing/2012/chart">
                  <c:ext xmlns:c16="http://schemas.microsoft.com/office/drawing/2014/chart" uri="{C3380CC4-5D6E-409C-BE32-E72D297353CC}">
                    <c16:uniqueId val="{00000006-9F06-4A46-9214-8C9A1865C5C2}"/>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'PG&amp;E Division Metrics 2019'!$T$5</c15:sqref>
                        </c15:formulaRef>
                      </c:ext>
                    </c:extLst>
                    <c:strCache>
                      <c:ptCount val="1"/>
                      <c:pt idx="0">
                        <c:v>MAIFI (w/ MED)</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'PG&amp;E Division Metrics 2019'!$L$6:$L$25</c15:sqref>
                        </c15:formulaRef>
                      </c:ext>
                    </c:extLst>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extLst xmlns:c15="http://schemas.microsoft.com/office/drawing/2012/chart">
                      <c:ext xmlns:c15="http://schemas.microsoft.com/office/drawing/2012/chart" uri="{02D57815-91ED-43cb-92C2-25804820EDAC}">
                        <c15:formulaRef>
                          <c15:sqref>'PG&amp;E Division Metrics 2019'!$T$6:$T$25</c15:sqref>
                        </c15:formulaRef>
                      </c:ext>
                    </c:extLst>
                    <c:numCache>
                      <c:formatCode>General</c:formatCode>
                      <c:ptCount val="20"/>
                      <c:pt idx="0">
                        <c:v>0.36299999999999999</c:v>
                      </c:pt>
                      <c:pt idx="1">
                        <c:v>0.93700000000000006</c:v>
                      </c:pt>
                      <c:pt idx="2">
                        <c:v>1.855</c:v>
                      </c:pt>
                      <c:pt idx="3">
                        <c:v>1.6950000000000001</c:v>
                      </c:pt>
                      <c:pt idx="4">
                        <c:v>1.4279999999999999</c:v>
                      </c:pt>
                      <c:pt idx="5">
                        <c:v>1.216</c:v>
                      </c:pt>
                      <c:pt idx="6">
                        <c:v>1.6459999999999999</c:v>
                      </c:pt>
                      <c:pt idx="7">
                        <c:v>2.008</c:v>
                      </c:pt>
                      <c:pt idx="8">
                        <c:v>2.3490000000000002</c:v>
                      </c:pt>
                      <c:pt idx="9">
                        <c:v>2.0790000000000002</c:v>
                      </c:pt>
                      <c:pt idx="10">
                        <c:v>1.661</c:v>
                      </c:pt>
                      <c:pt idx="11">
                        <c:v>2.2719999999999998</c:v>
                      </c:pt>
                      <c:pt idx="12">
                        <c:v>1.1339999999999999</c:v>
                      </c:pt>
                      <c:pt idx="13">
                        <c:v>2.6859999999999999</c:v>
                      </c:pt>
                      <c:pt idx="14">
                        <c:v>2.5449999999999999</c:v>
                      </c:pt>
                      <c:pt idx="15">
                        <c:v>1.9039999999999999</c:v>
                      </c:pt>
                      <c:pt idx="16">
                        <c:v>3.1509999999999998</c:v>
                      </c:pt>
                      <c:pt idx="17">
                        <c:v>2.5009999999999999</c:v>
                      </c:pt>
                      <c:pt idx="18">
                        <c:v>2.407</c:v>
                      </c:pt>
                      <c:pt idx="19">
                        <c:v>1.78</c:v>
                      </c:pt>
                    </c:numCache>
                  </c:numRef>
                </c:val>
                <c:extLst xmlns:c15="http://schemas.microsoft.com/office/drawing/2012/chart">
                  <c:ext xmlns:c16="http://schemas.microsoft.com/office/drawing/2014/chart" uri="{C3380CC4-5D6E-409C-BE32-E72D297353CC}">
                    <c16:uniqueId val="{00000007-9F06-4A46-9214-8C9A1865C5C2}"/>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'PG&amp;E Division Metrics 2019'!$Y$5</c15:sqref>
                        </c15:formulaRef>
                      </c:ext>
                    </c:extLst>
                    <c:strCache>
                      <c:ptCount val="1"/>
                      <c:pt idx="0">
                        <c:v>AIFI (No MED)</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'PG&amp;E Division Metrics 2019'!$L$6:$L$25</c15:sqref>
                        </c15:formulaRef>
                      </c:ext>
                    </c:extLst>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extLst xmlns:c15="http://schemas.microsoft.com/office/drawing/2012/chart">
                      <c:ext xmlns:c15="http://schemas.microsoft.com/office/drawing/2012/chart" uri="{02D57815-91ED-43cb-92C2-25804820EDAC}">
                        <c15:formulaRef>
                          <c15:sqref>'PG&amp;E Division Metrics 2019'!$Y$6:$Y$25</c15:sqref>
                        </c15:formulaRef>
                      </c:ext>
                    </c:extLst>
                    <c:numCache>
                      <c:formatCode>General</c:formatCode>
                      <c:ptCount val="20"/>
                      <c:pt idx="0">
                        <c:v>0.61399999999999999</c:v>
                      </c:pt>
                      <c:pt idx="1">
                        <c:v>0.66900000000000004</c:v>
                      </c:pt>
                      <c:pt idx="2">
                        <c:v>0.93500000000000005</c:v>
                      </c:pt>
                      <c:pt idx="3">
                        <c:v>0.82799999999999996</c:v>
                      </c:pt>
                      <c:pt idx="4">
                        <c:v>0.747</c:v>
                      </c:pt>
                      <c:pt idx="5">
                        <c:v>0.85399999999999998</c:v>
                      </c:pt>
                      <c:pt idx="6">
                        <c:v>0.81599999999999995</c:v>
                      </c:pt>
                      <c:pt idx="7">
                        <c:v>0.873</c:v>
                      </c:pt>
                      <c:pt idx="8">
                        <c:v>0.86599999999999999</c:v>
                      </c:pt>
                      <c:pt idx="9">
                        <c:v>1.101</c:v>
                      </c:pt>
                      <c:pt idx="10">
                        <c:v>1.071</c:v>
                      </c:pt>
                      <c:pt idx="11">
                        <c:v>1.3120000000000001</c:v>
                      </c:pt>
                      <c:pt idx="12">
                        <c:v>1.1879999999999999</c:v>
                      </c:pt>
                      <c:pt idx="13">
                        <c:v>1.472</c:v>
                      </c:pt>
                      <c:pt idx="14">
                        <c:v>1.151</c:v>
                      </c:pt>
                      <c:pt idx="15">
                        <c:v>1.276</c:v>
                      </c:pt>
                      <c:pt idx="16">
                        <c:v>1.47</c:v>
                      </c:pt>
                      <c:pt idx="17">
                        <c:v>1.506</c:v>
                      </c:pt>
                      <c:pt idx="18">
                        <c:v>1.64</c:v>
                      </c:pt>
                      <c:pt idx="19">
                        <c:v>1.01</c:v>
                      </c:pt>
                    </c:numCache>
                  </c:numRef>
                </c:val>
                <c:extLst xmlns:c15="http://schemas.microsoft.com/office/drawing/2012/chart">
                  <c:ext xmlns:c16="http://schemas.microsoft.com/office/drawing/2014/chart" uri="{C3380CC4-5D6E-409C-BE32-E72D297353CC}">
                    <c16:uniqueId val="{0000002E-9F06-4A46-9214-8C9A1865C5C2}"/>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'PG&amp;E Division Metrics 2019'!$Z$5</c15:sqref>
                        </c15:formulaRef>
                      </c:ext>
                    </c:extLst>
                    <c:strCache>
                      <c:ptCount val="1"/>
                      <c:pt idx="0">
                        <c:v>AIFI (w/ MED)</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'PG&amp;E Division Metrics 2019'!$L$6:$L$25</c15:sqref>
                        </c15:formulaRef>
                      </c:ext>
                    </c:extLst>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extLst xmlns:c15="http://schemas.microsoft.com/office/drawing/2012/chart">
                      <c:ext xmlns:c15="http://schemas.microsoft.com/office/drawing/2012/chart" uri="{02D57815-91ED-43cb-92C2-25804820EDAC}">
                        <c15:formulaRef>
                          <c15:sqref>'PG&amp;E Division Metrics 2019'!$Z$6:$Z$25</c15:sqref>
                        </c15:formulaRef>
                      </c:ext>
                    </c:extLst>
                    <c:numCache>
                      <c:formatCode>General</c:formatCode>
                      <c:ptCount val="20"/>
                      <c:pt idx="0">
                        <c:v>0.71799999999999997</c:v>
                      </c:pt>
                      <c:pt idx="1">
                        <c:v>0.94799999999999995</c:v>
                      </c:pt>
                      <c:pt idx="2">
                        <c:v>1.601</c:v>
                      </c:pt>
                      <c:pt idx="3">
                        <c:v>0.99399999999999999</c:v>
                      </c:pt>
                      <c:pt idx="4">
                        <c:v>1.083</c:v>
                      </c:pt>
                      <c:pt idx="5">
                        <c:v>1.347</c:v>
                      </c:pt>
                      <c:pt idx="6">
                        <c:v>1.5569999999999999</c:v>
                      </c:pt>
                      <c:pt idx="7">
                        <c:v>1.387</c:v>
                      </c:pt>
                      <c:pt idx="8">
                        <c:v>1.6859999999999999</c:v>
                      </c:pt>
                      <c:pt idx="9">
                        <c:v>1.325</c:v>
                      </c:pt>
                      <c:pt idx="10">
                        <c:v>2.5409999999999999</c:v>
                      </c:pt>
                      <c:pt idx="11">
                        <c:v>3.1819999999999999</c:v>
                      </c:pt>
                      <c:pt idx="12">
                        <c:v>1.532</c:v>
                      </c:pt>
                      <c:pt idx="13">
                        <c:v>2.6549999999999998</c:v>
                      </c:pt>
                      <c:pt idx="14">
                        <c:v>4.1050000000000004</c:v>
                      </c:pt>
                      <c:pt idx="15">
                        <c:v>2.3660000000000001</c:v>
                      </c:pt>
                      <c:pt idx="16">
                        <c:v>2.585</c:v>
                      </c:pt>
                      <c:pt idx="17">
                        <c:v>3.9729999999999999</c:v>
                      </c:pt>
                      <c:pt idx="18">
                        <c:v>4.3879999999999999</c:v>
                      </c:pt>
                      <c:pt idx="19">
                        <c:v>1.8740000000000001</c:v>
                      </c:pt>
                    </c:numCache>
                  </c:numRef>
                </c:val>
                <c:extLst xmlns:c15="http://schemas.microsoft.com/office/drawing/2012/chart">
                  <c:ext xmlns:c16="http://schemas.microsoft.com/office/drawing/2014/chart" uri="{C3380CC4-5D6E-409C-BE32-E72D297353CC}">
                    <c16:uniqueId val="{0000002F-9F06-4A46-9214-8C9A1865C5C2}"/>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'PG&amp;E Division Metrics 2019'!$AA$5</c15:sqref>
                        </c15:formulaRef>
                      </c:ext>
                    </c:extLst>
                    <c:strCache>
                      <c:ptCount val="1"/>
                      <c:pt idx="0">
                        <c:v>MAIFI (No MED)</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'PG&amp;E Division Metrics 2019'!$L$6:$L$25</c15:sqref>
                        </c15:formulaRef>
                      </c:ext>
                    </c:extLst>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extLst xmlns:c15="http://schemas.microsoft.com/office/drawing/2012/chart">
                      <c:ext xmlns:c15="http://schemas.microsoft.com/office/drawing/2012/chart" uri="{02D57815-91ED-43cb-92C2-25804820EDAC}">
                        <c15:formulaRef>
                          <c15:sqref>'PG&amp;E Division Metrics 2019'!$AA$6:$AA$25</c15:sqref>
                        </c15:formulaRef>
                      </c:ext>
                    </c:extLst>
                    <c:numCache>
                      <c:formatCode>General</c:formatCode>
                      <c:ptCount val="20"/>
                      <c:pt idx="0">
                        <c:v>0.25800000000000001</c:v>
                      </c:pt>
                      <c:pt idx="1">
                        <c:v>0.69099999999999995</c:v>
                      </c:pt>
                      <c:pt idx="2">
                        <c:v>1.212</c:v>
                      </c:pt>
                      <c:pt idx="3">
                        <c:v>1.4770000000000001</c:v>
                      </c:pt>
                      <c:pt idx="4">
                        <c:v>1.2589999999999999</c:v>
                      </c:pt>
                      <c:pt idx="5">
                        <c:v>0.95599999999999996</c:v>
                      </c:pt>
                      <c:pt idx="6">
                        <c:v>0.98299999999999998</c:v>
                      </c:pt>
                      <c:pt idx="7">
                        <c:v>1.657</c:v>
                      </c:pt>
                      <c:pt idx="8">
                        <c:v>1.5740000000000001</c:v>
                      </c:pt>
                      <c:pt idx="9">
                        <c:v>1.7430000000000001</c:v>
                      </c:pt>
                      <c:pt idx="10">
                        <c:v>1.2330000000000001</c:v>
                      </c:pt>
                      <c:pt idx="11">
                        <c:v>1.647</c:v>
                      </c:pt>
                      <c:pt idx="12">
                        <c:v>0.78900000000000003</c:v>
                      </c:pt>
                      <c:pt idx="13">
                        <c:v>1.603</c:v>
                      </c:pt>
                      <c:pt idx="14">
                        <c:v>1.482</c:v>
                      </c:pt>
                      <c:pt idx="15">
                        <c:v>1.1299999999999999</c:v>
                      </c:pt>
                      <c:pt idx="16">
                        <c:v>2.2290000000000001</c:v>
                      </c:pt>
                      <c:pt idx="17">
                        <c:v>1.458</c:v>
                      </c:pt>
                      <c:pt idx="18">
                        <c:v>1.8340000000000001</c:v>
                      </c:pt>
                      <c:pt idx="19">
                        <c:v>1.2689999999999999</c:v>
                      </c:pt>
                    </c:numCache>
                  </c:numRef>
                </c:val>
                <c:extLst xmlns:c15="http://schemas.microsoft.com/office/drawing/2012/chart">
                  <c:ext xmlns:c16="http://schemas.microsoft.com/office/drawing/2014/chart" uri="{C3380CC4-5D6E-409C-BE32-E72D297353CC}">
                    <c16:uniqueId val="{00000030-9F06-4A46-9214-8C9A1865C5C2}"/>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'PG&amp;E Division Metrics 2019'!$AB$5</c15:sqref>
                        </c15:formulaRef>
                      </c:ext>
                    </c:extLst>
                    <c:strCache>
                      <c:ptCount val="1"/>
                      <c:pt idx="0">
                        <c:v>MAIFI (w/ MED)</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'PG&amp;E Division Metrics 2019'!$L$6:$L$25</c15:sqref>
                        </c15:formulaRef>
                      </c:ext>
                    </c:extLst>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extLst xmlns:c15="http://schemas.microsoft.com/office/drawing/2012/chart">
                      <c:ext xmlns:c15="http://schemas.microsoft.com/office/drawing/2012/chart" uri="{02D57815-91ED-43cb-92C2-25804820EDAC}">
                        <c15:formulaRef>
                          <c15:sqref>'PG&amp;E Division Metrics 2019'!$AB$6:$AB$25</c15:sqref>
                        </c15:formulaRef>
                      </c:ext>
                    </c:extLst>
                    <c:numCache>
                      <c:formatCode>General</c:formatCode>
                      <c:ptCount val="20"/>
                      <c:pt idx="0">
                        <c:v>0.36299999999999999</c:v>
                      </c:pt>
                      <c:pt idx="1">
                        <c:v>0.93700000000000006</c:v>
                      </c:pt>
                      <c:pt idx="2">
                        <c:v>1.855</c:v>
                      </c:pt>
                      <c:pt idx="3">
                        <c:v>1.6950000000000001</c:v>
                      </c:pt>
                      <c:pt idx="4">
                        <c:v>1.4279999999999999</c:v>
                      </c:pt>
                      <c:pt idx="5">
                        <c:v>1.216</c:v>
                      </c:pt>
                      <c:pt idx="6">
                        <c:v>1.6459999999999999</c:v>
                      </c:pt>
                      <c:pt idx="7">
                        <c:v>2.008</c:v>
                      </c:pt>
                      <c:pt idx="8">
                        <c:v>2.3490000000000002</c:v>
                      </c:pt>
                      <c:pt idx="9">
                        <c:v>2.0790000000000002</c:v>
                      </c:pt>
                      <c:pt idx="10">
                        <c:v>1.661</c:v>
                      </c:pt>
                      <c:pt idx="11">
                        <c:v>2.2719999999999998</c:v>
                      </c:pt>
                      <c:pt idx="12">
                        <c:v>1.1339999999999999</c:v>
                      </c:pt>
                      <c:pt idx="13">
                        <c:v>2.6859999999999999</c:v>
                      </c:pt>
                      <c:pt idx="14">
                        <c:v>2.5449999999999999</c:v>
                      </c:pt>
                      <c:pt idx="15">
                        <c:v>1.9039999999999999</c:v>
                      </c:pt>
                      <c:pt idx="16">
                        <c:v>3.1509999999999998</c:v>
                      </c:pt>
                      <c:pt idx="17">
                        <c:v>2.5009999999999999</c:v>
                      </c:pt>
                      <c:pt idx="18">
                        <c:v>2.407</c:v>
                      </c:pt>
                      <c:pt idx="19">
                        <c:v>1.78</c:v>
                      </c:pt>
                    </c:numCache>
                  </c:numRef>
                </c:val>
                <c:extLst xmlns:c15="http://schemas.microsoft.com/office/drawing/2012/chart">
                  <c:ext xmlns:c16="http://schemas.microsoft.com/office/drawing/2014/chart" uri="{C3380CC4-5D6E-409C-BE32-E72D297353CC}">
                    <c16:uniqueId val="{00000031-9F06-4A46-9214-8C9A1865C5C2}"/>
                  </c:ext>
                </c:extLst>
              </c15:ser>
            </c15:filteredBarSeries>
          </c:ext>
        </c:extLst>
      </c:barChart>
      <c:barChart>
        <c:barDir val="col"/>
        <c:grouping val="clustered"/>
        <c:varyColors val="0"/>
        <c:dLbls>
          <c:showLegendKey val="0"/>
          <c:showVal val="0"/>
          <c:showCatName val="0"/>
          <c:showSerName val="0"/>
          <c:showPercent val="0"/>
          <c:showBubbleSize val="0"/>
        </c:dLbls>
        <c:gapWidth val="219"/>
        <c:axId val="2018852367"/>
        <c:axId val="1844940975"/>
        <c:extLst>
          <c:ext xmlns:c15="http://schemas.microsoft.com/office/drawing/2012/chart" uri="{02D57815-91ED-43cb-92C2-25804820EDAC}">
            <c15:filteredBarSeries>
              <c15:ser>
                <c:idx val="8"/>
                <c:order val="8"/>
                <c:tx>
                  <c:strRef>
                    <c:extLst>
                      <c:ext uri="{02D57815-91ED-43cb-92C2-25804820EDAC}">
                        <c15:formulaRef>
                          <c15:sqref>'PG&amp;E Division Metrics 2019'!$U$5</c15:sqref>
                        </c15:formulaRef>
                      </c:ext>
                    </c:extLst>
                    <c:strCache>
                      <c:ptCount val="1"/>
                      <c:pt idx="0">
                        <c:v>AIDI (No MED)</c:v>
                      </c:pt>
                    </c:strCache>
                  </c:strRef>
                </c:tx>
                <c:spPr>
                  <a:solidFill>
                    <a:schemeClr val="accent1"/>
                  </a:solidFill>
                  <a:ln>
                    <a:noFill/>
                  </a:ln>
                  <a:effectLst/>
                </c:spPr>
                <c:invertIfNegative val="0"/>
                <c:cat>
                  <c:strRef>
                    <c:extLst>
                      <c:ext uri="{02D57815-91ED-43cb-92C2-25804820EDAC}">
                        <c15:formulaRef>
                          <c15:sqref>'PG&amp;E Division Metrics 2019'!$L$6:$L$25</c15:sqref>
                        </c15:formulaRef>
                      </c:ext>
                    </c:extLst>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extLst>
                      <c:ext uri="{02D57815-91ED-43cb-92C2-25804820EDAC}">
                        <c15:formulaRef>
                          <c15:sqref>'PG&amp;E Division Metrics 2019'!$U$6:$U$25</c15:sqref>
                        </c15:formulaRef>
                      </c:ext>
                    </c:extLst>
                    <c:numCache>
                      <c:formatCode>General</c:formatCode>
                      <c:ptCount val="20"/>
                      <c:pt idx="0">
                        <c:v>56.8</c:v>
                      </c:pt>
                      <c:pt idx="1">
                        <c:v>65.8</c:v>
                      </c:pt>
                      <c:pt idx="2">
                        <c:v>78.8</c:v>
                      </c:pt>
                      <c:pt idx="3">
                        <c:v>78.8</c:v>
                      </c:pt>
                      <c:pt idx="4">
                        <c:v>81.5</c:v>
                      </c:pt>
                      <c:pt idx="5">
                        <c:v>84.5</c:v>
                      </c:pt>
                      <c:pt idx="6">
                        <c:v>88.5</c:v>
                      </c:pt>
                      <c:pt idx="7">
                        <c:v>91.3</c:v>
                      </c:pt>
                      <c:pt idx="8">
                        <c:v>98.9</c:v>
                      </c:pt>
                      <c:pt idx="9">
                        <c:v>106.6</c:v>
                      </c:pt>
                      <c:pt idx="10">
                        <c:v>145.80000000000001</c:v>
                      </c:pt>
                      <c:pt idx="11">
                        <c:v>148.19999999999999</c:v>
                      </c:pt>
                      <c:pt idx="12">
                        <c:v>150.69999999999999</c:v>
                      </c:pt>
                      <c:pt idx="13">
                        <c:v>160.69999999999999</c:v>
                      </c:pt>
                      <c:pt idx="14">
                        <c:v>167.5</c:v>
                      </c:pt>
                      <c:pt idx="15">
                        <c:v>175.4</c:v>
                      </c:pt>
                      <c:pt idx="16">
                        <c:v>203.6</c:v>
                      </c:pt>
                      <c:pt idx="17">
                        <c:v>205</c:v>
                      </c:pt>
                      <c:pt idx="18">
                        <c:v>274.60000000000002</c:v>
                      </c:pt>
                      <c:pt idx="19">
                        <c:v>117.7</c:v>
                      </c:pt>
                    </c:numCache>
                  </c:numRef>
                </c:val>
                <c:extLst>
                  <c:ext xmlns:c16="http://schemas.microsoft.com/office/drawing/2014/chart" uri="{C3380CC4-5D6E-409C-BE32-E72D297353CC}">
                    <c16:uniqueId val="{00000008-9F06-4A46-9214-8C9A1865C5C2}"/>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'PG&amp;E Division Metrics 2019'!$V$5</c15:sqref>
                        </c15:formulaRef>
                      </c:ext>
                    </c:extLst>
                    <c:strCache>
                      <c:ptCount val="1"/>
                      <c:pt idx="0">
                        <c:v>AIDI (w/ MED)</c:v>
                      </c:pt>
                    </c:strCache>
                  </c:strRef>
                </c:tx>
                <c:spPr>
                  <a:solidFill>
                    <a:schemeClr val="accent2"/>
                  </a:solidFill>
                  <a:ln>
                    <a:noFill/>
                  </a:ln>
                  <a:effectLst/>
                </c:spPr>
                <c:invertIfNegative val="0"/>
                <c:dPt>
                  <c:idx val="10"/>
                  <c:invertIfNegative val="0"/>
                  <c:bubble3D val="0"/>
                  <c:spPr>
                    <a:gradFill>
                      <a:gsLst>
                        <a:gs pos="0">
                          <a:schemeClr val="accent1">
                            <a:lumMod val="5000"/>
                            <a:lumOff val="95000"/>
                          </a:schemeClr>
                        </a:gs>
                        <a:gs pos="15000">
                          <a:schemeClr val="accent2"/>
                        </a:gs>
                        <a:gs pos="100000">
                          <a:schemeClr val="accent2"/>
                        </a:gs>
                        <a:gs pos="100000">
                          <a:schemeClr val="accent1">
                            <a:lumMod val="30000"/>
                            <a:lumOff val="70000"/>
                          </a:schemeClr>
                        </a:gs>
                      </a:gsLst>
                      <a:lin ang="5400000" scaled="1"/>
                    </a:gradFill>
                    <a:ln>
                      <a:noFill/>
                    </a:ln>
                    <a:effectLst/>
                  </c:spPr>
                  <c:extLst xmlns:c15="http://schemas.microsoft.com/office/drawing/2012/chart">
                    <c:ext xmlns:c16="http://schemas.microsoft.com/office/drawing/2014/chart" uri="{C3380CC4-5D6E-409C-BE32-E72D297353CC}">
                      <c16:uniqueId val="{0000000A-9F06-4A46-9214-8C9A1865C5C2}"/>
                    </c:ext>
                  </c:extLst>
                </c:dPt>
                <c:dPt>
                  <c:idx val="11"/>
                  <c:invertIfNegative val="0"/>
                  <c:bubble3D val="0"/>
                  <c:spPr>
                    <a:gradFill>
                      <a:gsLst>
                        <a:gs pos="0">
                          <a:schemeClr val="accent1">
                            <a:lumMod val="5000"/>
                            <a:lumOff val="95000"/>
                          </a:schemeClr>
                        </a:gs>
                        <a:gs pos="15000">
                          <a:schemeClr val="accent2"/>
                        </a:gs>
                        <a:gs pos="100000">
                          <a:schemeClr val="accent2"/>
                        </a:gs>
                        <a:gs pos="100000">
                          <a:schemeClr val="accent1">
                            <a:lumMod val="30000"/>
                            <a:lumOff val="70000"/>
                          </a:schemeClr>
                        </a:gs>
                      </a:gsLst>
                      <a:lin ang="5400000" scaled="1"/>
                    </a:gradFill>
                    <a:ln>
                      <a:noFill/>
                    </a:ln>
                    <a:effectLst/>
                  </c:spPr>
                  <c:extLst xmlns:c15="http://schemas.microsoft.com/office/drawing/2012/chart">
                    <c:ext xmlns:c16="http://schemas.microsoft.com/office/drawing/2014/chart" uri="{C3380CC4-5D6E-409C-BE32-E72D297353CC}">
                      <c16:uniqueId val="{0000000C-9F06-4A46-9214-8C9A1865C5C2}"/>
                    </c:ext>
                  </c:extLst>
                </c:dPt>
                <c:dPt>
                  <c:idx val="12"/>
                  <c:invertIfNegative val="0"/>
                  <c:bubble3D val="0"/>
                  <c:spPr>
                    <a:gradFill>
                      <a:gsLst>
                        <a:gs pos="0">
                          <a:schemeClr val="accent1">
                            <a:lumMod val="5000"/>
                            <a:lumOff val="95000"/>
                          </a:schemeClr>
                        </a:gs>
                        <a:gs pos="15000">
                          <a:schemeClr val="accent2"/>
                        </a:gs>
                        <a:gs pos="100000">
                          <a:schemeClr val="accent2"/>
                        </a:gs>
                        <a:gs pos="100000">
                          <a:schemeClr val="accent1">
                            <a:lumMod val="30000"/>
                            <a:lumOff val="70000"/>
                          </a:schemeClr>
                        </a:gs>
                      </a:gsLst>
                      <a:lin ang="5400000" scaled="1"/>
                    </a:gradFill>
                    <a:ln>
                      <a:noFill/>
                    </a:ln>
                    <a:effectLst/>
                  </c:spPr>
                  <c:extLst xmlns:c15="http://schemas.microsoft.com/office/drawing/2012/chart">
                    <c:ext xmlns:c16="http://schemas.microsoft.com/office/drawing/2014/chart" uri="{C3380CC4-5D6E-409C-BE32-E72D297353CC}">
                      <c16:uniqueId val="{0000000E-9F06-4A46-9214-8C9A1865C5C2}"/>
                    </c:ext>
                  </c:extLst>
                </c:dPt>
                <c:dPt>
                  <c:idx val="13"/>
                  <c:invertIfNegative val="0"/>
                  <c:bubble3D val="0"/>
                  <c:spPr>
                    <a:gradFill>
                      <a:gsLst>
                        <a:gs pos="0">
                          <a:srgbClr val="ED7D31">
                            <a:alpha val="0"/>
                          </a:srgbClr>
                        </a:gs>
                        <a:gs pos="15000">
                          <a:schemeClr val="accent2"/>
                        </a:gs>
                        <a:gs pos="83000">
                          <a:schemeClr val="accent2"/>
                        </a:gs>
                        <a:gs pos="100000">
                          <a:schemeClr val="accent2"/>
                        </a:gs>
                      </a:gsLst>
                      <a:lin ang="5400000" scaled="1"/>
                    </a:gradFill>
                    <a:ln>
                      <a:noFill/>
                    </a:ln>
                    <a:effectLst/>
                  </c:spPr>
                  <c:extLst xmlns:c15="http://schemas.microsoft.com/office/drawing/2012/chart">
                    <c:ext xmlns:c16="http://schemas.microsoft.com/office/drawing/2014/chart" uri="{C3380CC4-5D6E-409C-BE32-E72D297353CC}">
                      <c16:uniqueId val="{00000010-9F06-4A46-9214-8C9A1865C5C2}"/>
                    </c:ext>
                  </c:extLst>
                </c:dPt>
                <c:dPt>
                  <c:idx val="14"/>
                  <c:invertIfNegative val="0"/>
                  <c:bubble3D val="0"/>
                  <c:spPr>
                    <a:gradFill>
                      <a:gsLst>
                        <a:gs pos="0">
                          <a:schemeClr val="accent1">
                            <a:lumMod val="5000"/>
                            <a:lumOff val="95000"/>
                          </a:schemeClr>
                        </a:gs>
                        <a:gs pos="15000">
                          <a:schemeClr val="accent2"/>
                        </a:gs>
                        <a:gs pos="100000">
                          <a:schemeClr val="accent2"/>
                        </a:gs>
                        <a:gs pos="100000">
                          <a:schemeClr val="accent1">
                            <a:lumMod val="30000"/>
                            <a:lumOff val="70000"/>
                          </a:schemeClr>
                        </a:gs>
                      </a:gsLst>
                      <a:lin ang="5400000" scaled="1"/>
                    </a:gradFill>
                    <a:ln>
                      <a:noFill/>
                    </a:ln>
                    <a:effectLst/>
                  </c:spPr>
                  <c:extLst xmlns:c15="http://schemas.microsoft.com/office/drawing/2012/chart">
                    <c:ext xmlns:c16="http://schemas.microsoft.com/office/drawing/2014/chart" uri="{C3380CC4-5D6E-409C-BE32-E72D297353CC}">
                      <c16:uniqueId val="{00000012-9F06-4A46-9214-8C9A1865C5C2}"/>
                    </c:ext>
                  </c:extLst>
                </c:dPt>
                <c:dPt>
                  <c:idx val="15"/>
                  <c:invertIfNegative val="0"/>
                  <c:bubble3D val="0"/>
                  <c:spPr>
                    <a:gradFill>
                      <a:gsLst>
                        <a:gs pos="0">
                          <a:schemeClr val="accent1">
                            <a:lumMod val="5000"/>
                            <a:lumOff val="95000"/>
                          </a:schemeClr>
                        </a:gs>
                        <a:gs pos="15000">
                          <a:schemeClr val="accent2"/>
                        </a:gs>
                        <a:gs pos="100000">
                          <a:schemeClr val="accent2"/>
                        </a:gs>
                        <a:gs pos="100000">
                          <a:schemeClr val="accent1">
                            <a:lumMod val="30000"/>
                            <a:lumOff val="70000"/>
                          </a:schemeClr>
                        </a:gs>
                      </a:gsLst>
                      <a:lin ang="5400000" scaled="1"/>
                    </a:gradFill>
                    <a:ln>
                      <a:noFill/>
                    </a:ln>
                    <a:effectLst/>
                  </c:spPr>
                  <c:extLst xmlns:c15="http://schemas.microsoft.com/office/drawing/2012/chart">
                    <c:ext xmlns:c16="http://schemas.microsoft.com/office/drawing/2014/chart" uri="{C3380CC4-5D6E-409C-BE32-E72D297353CC}">
                      <c16:uniqueId val="{00000014-9F06-4A46-9214-8C9A1865C5C2}"/>
                    </c:ext>
                  </c:extLst>
                </c:dPt>
                <c:dPt>
                  <c:idx val="16"/>
                  <c:invertIfNegative val="0"/>
                  <c:bubble3D val="0"/>
                  <c:spPr>
                    <a:gradFill>
                      <a:gsLst>
                        <a:gs pos="0">
                          <a:schemeClr val="accent1">
                            <a:lumMod val="5000"/>
                            <a:lumOff val="95000"/>
                          </a:schemeClr>
                        </a:gs>
                        <a:gs pos="15000">
                          <a:schemeClr val="accent2"/>
                        </a:gs>
                        <a:gs pos="100000">
                          <a:schemeClr val="accent2"/>
                        </a:gs>
                        <a:gs pos="100000">
                          <a:schemeClr val="accent1">
                            <a:lumMod val="30000"/>
                            <a:lumOff val="70000"/>
                          </a:schemeClr>
                        </a:gs>
                      </a:gsLst>
                      <a:lin ang="5400000" scaled="1"/>
                    </a:gradFill>
                    <a:ln>
                      <a:noFill/>
                    </a:ln>
                    <a:effectLst/>
                  </c:spPr>
                  <c:extLst xmlns:c15="http://schemas.microsoft.com/office/drawing/2012/chart">
                    <c:ext xmlns:c16="http://schemas.microsoft.com/office/drawing/2014/chart" uri="{C3380CC4-5D6E-409C-BE32-E72D297353CC}">
                      <c16:uniqueId val="{00000016-9F06-4A46-9214-8C9A1865C5C2}"/>
                    </c:ext>
                  </c:extLst>
                </c:dPt>
                <c:dPt>
                  <c:idx val="17"/>
                  <c:invertIfNegative val="0"/>
                  <c:bubble3D val="0"/>
                  <c:spPr>
                    <a:gradFill>
                      <a:gsLst>
                        <a:gs pos="0">
                          <a:schemeClr val="accent1">
                            <a:lumMod val="5000"/>
                            <a:lumOff val="95000"/>
                          </a:schemeClr>
                        </a:gs>
                        <a:gs pos="15000">
                          <a:schemeClr val="accent2"/>
                        </a:gs>
                        <a:gs pos="100000">
                          <a:schemeClr val="accent2"/>
                        </a:gs>
                        <a:gs pos="100000">
                          <a:schemeClr val="accent1">
                            <a:lumMod val="30000"/>
                            <a:lumOff val="70000"/>
                          </a:schemeClr>
                        </a:gs>
                      </a:gsLst>
                      <a:lin ang="5400000" scaled="1"/>
                    </a:gradFill>
                    <a:ln>
                      <a:noFill/>
                    </a:ln>
                    <a:effectLst/>
                  </c:spPr>
                  <c:extLst xmlns:c15="http://schemas.microsoft.com/office/drawing/2012/chart">
                    <c:ext xmlns:c16="http://schemas.microsoft.com/office/drawing/2014/chart" uri="{C3380CC4-5D6E-409C-BE32-E72D297353CC}">
                      <c16:uniqueId val="{00000018-9F06-4A46-9214-8C9A1865C5C2}"/>
                    </c:ext>
                  </c:extLst>
                </c:dPt>
                <c:dPt>
                  <c:idx val="18"/>
                  <c:invertIfNegative val="0"/>
                  <c:bubble3D val="0"/>
                  <c:spPr>
                    <a:gradFill>
                      <a:gsLst>
                        <a:gs pos="0">
                          <a:schemeClr val="accent1">
                            <a:lumMod val="5000"/>
                            <a:lumOff val="95000"/>
                          </a:schemeClr>
                        </a:gs>
                        <a:gs pos="15000">
                          <a:schemeClr val="accent2"/>
                        </a:gs>
                        <a:gs pos="100000">
                          <a:schemeClr val="accent2"/>
                        </a:gs>
                        <a:gs pos="100000">
                          <a:schemeClr val="accent1">
                            <a:lumMod val="30000"/>
                            <a:lumOff val="70000"/>
                          </a:schemeClr>
                        </a:gs>
                      </a:gsLst>
                      <a:lin ang="5400000" scaled="1"/>
                    </a:gradFill>
                    <a:ln>
                      <a:noFill/>
                    </a:ln>
                    <a:effectLst/>
                  </c:spPr>
                  <c:extLst xmlns:c15="http://schemas.microsoft.com/office/drawing/2012/chart">
                    <c:ext xmlns:c16="http://schemas.microsoft.com/office/drawing/2014/chart" uri="{C3380CC4-5D6E-409C-BE32-E72D297353CC}">
                      <c16:uniqueId val="{0000001A-9F06-4A46-9214-8C9A1865C5C2}"/>
                    </c:ext>
                  </c:extLst>
                </c:dPt>
                <c:dPt>
                  <c:idx val="19"/>
                  <c:invertIfNegative val="0"/>
                  <c:bubble3D val="0"/>
                  <c:spPr>
                    <a:gradFill>
                      <a:gsLst>
                        <a:gs pos="0">
                          <a:schemeClr val="accent1">
                            <a:lumMod val="5000"/>
                            <a:lumOff val="95000"/>
                          </a:schemeClr>
                        </a:gs>
                        <a:gs pos="15000">
                          <a:schemeClr val="accent2"/>
                        </a:gs>
                        <a:gs pos="100000">
                          <a:schemeClr val="accent2"/>
                        </a:gs>
                        <a:gs pos="100000">
                          <a:schemeClr val="accent1">
                            <a:lumMod val="30000"/>
                            <a:lumOff val="70000"/>
                          </a:schemeClr>
                        </a:gs>
                      </a:gsLst>
                      <a:lin ang="5400000" scaled="1"/>
                    </a:gradFill>
                    <a:ln>
                      <a:noFill/>
                    </a:ln>
                    <a:effectLst/>
                  </c:spPr>
                  <c:extLst xmlns:c15="http://schemas.microsoft.com/office/drawing/2012/chart">
                    <c:ext xmlns:c16="http://schemas.microsoft.com/office/drawing/2014/chart" uri="{C3380CC4-5D6E-409C-BE32-E72D297353CC}">
                      <c16:uniqueId val="{0000001C-9F06-4A46-9214-8C9A1865C5C2}"/>
                    </c:ext>
                  </c:extLst>
                </c:dPt>
                <c:cat>
                  <c:strRef>
                    <c:extLst xmlns:c15="http://schemas.microsoft.com/office/drawing/2012/chart">
                      <c:ext xmlns:c15="http://schemas.microsoft.com/office/drawing/2012/chart" uri="{02D57815-91ED-43cb-92C2-25804820EDAC}">
                        <c15:formulaRef>
                          <c15:sqref>'PG&amp;E Division Metrics 2019'!$L$6:$L$25</c15:sqref>
                        </c15:formulaRef>
                      </c:ext>
                    </c:extLst>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extLst xmlns:c15="http://schemas.microsoft.com/office/drawing/2012/chart">
                      <c:ext xmlns:c15="http://schemas.microsoft.com/office/drawing/2012/chart" uri="{02D57815-91ED-43cb-92C2-25804820EDAC}">
                        <c15:formulaRef>
                          <c15:sqref>'PG&amp;E Division Metrics 2019'!$V$6:$V$25</c15:sqref>
                        </c15:formulaRef>
                      </c:ext>
                    </c:extLst>
                    <c:numCache>
                      <c:formatCode>General</c:formatCode>
                      <c:ptCount val="20"/>
                      <c:pt idx="0">
                        <c:v>71.599999999999994</c:v>
                      </c:pt>
                      <c:pt idx="1">
                        <c:v>295</c:v>
                      </c:pt>
                      <c:pt idx="2">
                        <c:v>612.70000000000005</c:v>
                      </c:pt>
                      <c:pt idx="3">
                        <c:v>120.7</c:v>
                      </c:pt>
                      <c:pt idx="4">
                        <c:v>275.7</c:v>
                      </c:pt>
                      <c:pt idx="5">
                        <c:v>462.4</c:v>
                      </c:pt>
                      <c:pt idx="6">
                        <c:v>734.9</c:v>
                      </c:pt>
                      <c:pt idx="7">
                        <c:v>406</c:v>
                      </c:pt>
                      <c:pt idx="8">
                        <c:v>670.8</c:v>
                      </c:pt>
                      <c:pt idx="9">
                        <c:v>162</c:v>
                      </c:pt>
                      <c:pt idx="10">
                        <c:v>1000</c:v>
                      </c:pt>
                      <c:pt idx="11">
                        <c:v>1000</c:v>
                      </c:pt>
                      <c:pt idx="12">
                        <c:v>225.9</c:v>
                      </c:pt>
                      <c:pt idx="13">
                        <c:v>1000</c:v>
                      </c:pt>
                      <c:pt idx="14">
                        <c:v>1000</c:v>
                      </c:pt>
                      <c:pt idx="15">
                        <c:v>1000</c:v>
                      </c:pt>
                      <c:pt idx="16">
                        <c:v>1000</c:v>
                      </c:pt>
                      <c:pt idx="17">
                        <c:v>1000</c:v>
                      </c:pt>
                      <c:pt idx="18">
                        <c:v>1000</c:v>
                      </c:pt>
                      <c:pt idx="19">
                        <c:v>1000</c:v>
                      </c:pt>
                    </c:numCache>
                  </c:numRef>
                </c:val>
                <c:extLst xmlns:c15="http://schemas.microsoft.com/office/drawing/2012/chart">
                  <c:ext xmlns:c16="http://schemas.microsoft.com/office/drawing/2014/chart" uri="{C3380CC4-5D6E-409C-BE32-E72D297353CC}">
                    <c16:uniqueId val="{0000001D-9F06-4A46-9214-8C9A1865C5C2}"/>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'PG&amp;E Division Metrics 2019'!$W$5</c15:sqref>
                        </c15:formulaRef>
                      </c:ext>
                    </c:extLst>
                    <c:strCache>
                      <c:ptCount val="1"/>
                      <c:pt idx="0">
                        <c:v>CAIDI (No MED)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'PG&amp;E Division Metrics 2019'!$L$6:$L$25</c15:sqref>
                        </c15:formulaRef>
                      </c:ext>
                    </c:extLst>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extLst xmlns:c15="http://schemas.microsoft.com/office/drawing/2012/chart">
                      <c:ext xmlns:c15="http://schemas.microsoft.com/office/drawing/2012/chart" uri="{02D57815-91ED-43cb-92C2-25804820EDAC}">
                        <c15:formulaRef>
                          <c15:sqref>'PG&amp;E Division Metrics 2019'!$W$6:$W$25</c15:sqref>
                        </c15:formulaRef>
                      </c:ext>
                    </c:extLst>
                    <c:numCache>
                      <c:formatCode>General</c:formatCode>
                      <c:ptCount val="20"/>
                      <c:pt idx="0">
                        <c:v>92.4</c:v>
                      </c:pt>
                      <c:pt idx="1">
                        <c:v>98.4</c:v>
                      </c:pt>
                      <c:pt idx="2">
                        <c:v>84.3</c:v>
                      </c:pt>
                      <c:pt idx="3">
                        <c:v>95.2</c:v>
                      </c:pt>
                      <c:pt idx="4">
                        <c:v>109.1</c:v>
                      </c:pt>
                      <c:pt idx="5">
                        <c:v>99</c:v>
                      </c:pt>
                      <c:pt idx="6">
                        <c:v>108.4</c:v>
                      </c:pt>
                      <c:pt idx="7">
                        <c:v>104.6</c:v>
                      </c:pt>
                      <c:pt idx="8">
                        <c:v>114.3</c:v>
                      </c:pt>
                      <c:pt idx="9">
                        <c:v>96.8</c:v>
                      </c:pt>
                      <c:pt idx="10">
                        <c:v>136.19999999999999</c:v>
                      </c:pt>
                      <c:pt idx="11">
                        <c:v>112.9</c:v>
                      </c:pt>
                      <c:pt idx="12">
                        <c:v>126.8</c:v>
                      </c:pt>
                      <c:pt idx="13">
                        <c:v>109.2</c:v>
                      </c:pt>
                      <c:pt idx="14">
                        <c:v>145.6</c:v>
                      </c:pt>
                      <c:pt idx="15">
                        <c:v>137.4</c:v>
                      </c:pt>
                      <c:pt idx="16">
                        <c:v>138.5</c:v>
                      </c:pt>
                      <c:pt idx="17">
                        <c:v>136.1</c:v>
                      </c:pt>
                      <c:pt idx="18">
                        <c:v>167.5</c:v>
                      </c:pt>
                      <c:pt idx="19">
                        <c:v>116.5</c:v>
                      </c:pt>
                    </c:numCache>
                  </c:numRef>
                </c:val>
                <c:extLst xmlns:c15="http://schemas.microsoft.com/office/drawing/2012/chart">
                  <c:ext xmlns:c16="http://schemas.microsoft.com/office/drawing/2014/chart" uri="{C3380CC4-5D6E-409C-BE32-E72D297353CC}">
                    <c16:uniqueId val="{0000001E-9F06-4A46-9214-8C9A1865C5C2}"/>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'PG&amp;E Division Metrics 2019'!$X$5</c15:sqref>
                        </c15:formulaRef>
                      </c:ext>
                    </c:extLst>
                    <c:strCache>
                      <c:ptCount val="1"/>
                      <c:pt idx="0">
                        <c:v>CAIDI (w/ MED)</c:v>
                      </c:pt>
                    </c:strCache>
                  </c:strRef>
                </c:tx>
                <c:spPr>
                  <a:solidFill>
                    <a:schemeClr val="accent4"/>
                  </a:solidFill>
                  <a:ln>
                    <a:noFill/>
                  </a:ln>
                  <a:effectLst/>
                </c:spPr>
                <c:invertIfNegative val="0"/>
                <c:dPt>
                  <c:idx val="10"/>
                  <c:invertIfNegative val="0"/>
                  <c:bubble3D val="0"/>
                  <c:spPr>
                    <a:gradFill>
                      <a:gsLst>
                        <a:gs pos="0">
                          <a:schemeClr val="accent4">
                            <a:alpha val="0"/>
                          </a:schemeClr>
                        </a:gs>
                        <a:gs pos="15000">
                          <a:schemeClr val="accent4"/>
                        </a:gs>
                        <a:gs pos="100000">
                          <a:schemeClr val="accent4"/>
                        </a:gs>
                      </a:gsLst>
                      <a:lin ang="5400000" scaled="1"/>
                    </a:gradFill>
                    <a:ln>
                      <a:noFill/>
                    </a:ln>
                    <a:effectLst/>
                  </c:spPr>
                  <c:extLst xmlns:c15="http://schemas.microsoft.com/office/drawing/2012/chart">
                    <c:ext xmlns:c16="http://schemas.microsoft.com/office/drawing/2014/chart" uri="{C3380CC4-5D6E-409C-BE32-E72D297353CC}">
                      <c16:uniqueId val="{00000020-9F06-4A46-9214-8C9A1865C5C2}"/>
                    </c:ext>
                  </c:extLst>
                </c:dPt>
                <c:dPt>
                  <c:idx val="11"/>
                  <c:invertIfNegative val="0"/>
                  <c:bubble3D val="0"/>
                  <c:spPr>
                    <a:gradFill>
                      <a:gsLst>
                        <a:gs pos="0">
                          <a:schemeClr val="accent4">
                            <a:alpha val="0"/>
                          </a:schemeClr>
                        </a:gs>
                        <a:gs pos="15000">
                          <a:schemeClr val="accent4"/>
                        </a:gs>
                        <a:gs pos="100000">
                          <a:schemeClr val="accent4"/>
                        </a:gs>
                      </a:gsLst>
                      <a:lin ang="5400000" scaled="1"/>
                    </a:gradFill>
                    <a:ln>
                      <a:noFill/>
                    </a:ln>
                    <a:effectLst/>
                  </c:spPr>
                  <c:extLst xmlns:c15="http://schemas.microsoft.com/office/drawing/2012/chart">
                    <c:ext xmlns:c16="http://schemas.microsoft.com/office/drawing/2014/chart" uri="{C3380CC4-5D6E-409C-BE32-E72D297353CC}">
                      <c16:uniqueId val="{00000022-9F06-4A46-9214-8C9A1865C5C2}"/>
                    </c:ext>
                  </c:extLst>
                </c:dPt>
                <c:dPt>
                  <c:idx val="12"/>
                  <c:invertIfNegative val="0"/>
                  <c:bubble3D val="0"/>
                  <c:spPr>
                    <a:solidFill>
                      <a:schemeClr val="accent4"/>
                    </a:solidFill>
                    <a:ln>
                      <a:noFill/>
                    </a:ln>
                    <a:effectLst/>
                  </c:spPr>
                  <c:extLst xmlns:c15="http://schemas.microsoft.com/office/drawing/2012/chart">
                    <c:ext xmlns:c16="http://schemas.microsoft.com/office/drawing/2014/chart" uri="{C3380CC4-5D6E-409C-BE32-E72D297353CC}">
                      <c16:uniqueId val="{00000024-9F06-4A46-9214-8C9A1865C5C2}"/>
                    </c:ext>
                  </c:extLst>
                </c:dPt>
                <c:dPt>
                  <c:idx val="14"/>
                  <c:invertIfNegative val="0"/>
                  <c:bubble3D val="0"/>
                  <c:spPr>
                    <a:gradFill>
                      <a:gsLst>
                        <a:gs pos="0">
                          <a:schemeClr val="accent4">
                            <a:alpha val="0"/>
                          </a:schemeClr>
                        </a:gs>
                        <a:gs pos="15000">
                          <a:schemeClr val="accent4"/>
                        </a:gs>
                        <a:gs pos="100000">
                          <a:schemeClr val="accent4"/>
                        </a:gs>
                      </a:gsLst>
                      <a:lin ang="5400000" scaled="1"/>
                    </a:gradFill>
                    <a:ln>
                      <a:noFill/>
                    </a:ln>
                    <a:effectLst/>
                  </c:spPr>
                  <c:extLst xmlns:c15="http://schemas.microsoft.com/office/drawing/2012/chart">
                    <c:ext xmlns:c16="http://schemas.microsoft.com/office/drawing/2014/chart" uri="{C3380CC4-5D6E-409C-BE32-E72D297353CC}">
                      <c16:uniqueId val="{00000026-9F06-4A46-9214-8C9A1865C5C2}"/>
                    </c:ext>
                  </c:extLst>
                </c:dPt>
                <c:dPt>
                  <c:idx val="15"/>
                  <c:invertIfNegative val="0"/>
                  <c:bubble3D val="0"/>
                  <c:spPr>
                    <a:solidFill>
                      <a:schemeClr val="accent4"/>
                    </a:solidFill>
                    <a:ln>
                      <a:noFill/>
                    </a:ln>
                    <a:effectLst/>
                  </c:spPr>
                  <c:extLst xmlns:c15="http://schemas.microsoft.com/office/drawing/2012/chart">
                    <c:ext xmlns:c16="http://schemas.microsoft.com/office/drawing/2014/chart" uri="{C3380CC4-5D6E-409C-BE32-E72D297353CC}">
                      <c16:uniqueId val="{00000028-9F06-4A46-9214-8C9A1865C5C2}"/>
                    </c:ext>
                  </c:extLst>
                </c:dPt>
                <c:dPt>
                  <c:idx val="17"/>
                  <c:invertIfNegative val="0"/>
                  <c:bubble3D val="0"/>
                  <c:spPr>
                    <a:gradFill>
                      <a:gsLst>
                        <a:gs pos="0">
                          <a:schemeClr val="accent4">
                            <a:alpha val="0"/>
                          </a:schemeClr>
                        </a:gs>
                        <a:gs pos="15000">
                          <a:schemeClr val="accent4"/>
                        </a:gs>
                        <a:gs pos="100000">
                          <a:schemeClr val="accent4"/>
                        </a:gs>
                      </a:gsLst>
                      <a:lin ang="5400000" scaled="1"/>
                    </a:gradFill>
                    <a:ln>
                      <a:noFill/>
                    </a:ln>
                    <a:effectLst/>
                  </c:spPr>
                  <c:extLst xmlns:c15="http://schemas.microsoft.com/office/drawing/2012/chart">
                    <c:ext xmlns:c16="http://schemas.microsoft.com/office/drawing/2014/chart" uri="{C3380CC4-5D6E-409C-BE32-E72D297353CC}">
                      <c16:uniqueId val="{0000002A-9F06-4A46-9214-8C9A1865C5C2}"/>
                    </c:ext>
                  </c:extLst>
                </c:dPt>
                <c:dPt>
                  <c:idx val="18"/>
                  <c:invertIfNegative val="0"/>
                  <c:bubble3D val="0"/>
                  <c:spPr>
                    <a:gradFill>
                      <a:gsLst>
                        <a:gs pos="0">
                          <a:schemeClr val="accent4">
                            <a:alpha val="0"/>
                          </a:schemeClr>
                        </a:gs>
                        <a:gs pos="15000">
                          <a:schemeClr val="accent4"/>
                        </a:gs>
                        <a:gs pos="100000">
                          <a:schemeClr val="accent4"/>
                        </a:gs>
                      </a:gsLst>
                      <a:lin ang="5400000" scaled="1"/>
                    </a:gradFill>
                    <a:ln>
                      <a:noFill/>
                    </a:ln>
                    <a:effectLst/>
                  </c:spPr>
                  <c:extLst xmlns:c15="http://schemas.microsoft.com/office/drawing/2012/chart">
                    <c:ext xmlns:c16="http://schemas.microsoft.com/office/drawing/2014/chart" uri="{C3380CC4-5D6E-409C-BE32-E72D297353CC}">
                      <c16:uniqueId val="{0000002C-9F06-4A46-9214-8C9A1865C5C2}"/>
                    </c:ext>
                  </c:extLst>
                </c:dPt>
                <c:cat>
                  <c:strRef>
                    <c:extLst xmlns:c15="http://schemas.microsoft.com/office/drawing/2012/chart">
                      <c:ext xmlns:c15="http://schemas.microsoft.com/office/drawing/2012/chart" uri="{02D57815-91ED-43cb-92C2-25804820EDAC}">
                        <c15:formulaRef>
                          <c15:sqref>'PG&amp;E Division Metrics 2019'!$L$6:$L$25</c15:sqref>
                        </c15:formulaRef>
                      </c:ext>
                    </c:extLst>
                    <c:strCache>
                      <c:ptCount val="20"/>
                      <c:pt idx="0">
                        <c:v>San Francisco</c:v>
                      </c:pt>
                      <c:pt idx="1">
                        <c:v>Mission</c:v>
                      </c:pt>
                      <c:pt idx="2">
                        <c:v>Diablo</c:v>
                      </c:pt>
                      <c:pt idx="3">
                        <c:v>Fresno</c:v>
                      </c:pt>
                      <c:pt idx="4">
                        <c:v>San Jose</c:v>
                      </c:pt>
                      <c:pt idx="5">
                        <c:v>East Bay</c:v>
                      </c:pt>
                      <c:pt idx="6">
                        <c:v>Peninsula</c:v>
                      </c:pt>
                      <c:pt idx="7">
                        <c:v>De Anza</c:v>
                      </c:pt>
                      <c:pt idx="8">
                        <c:v>Sacramento</c:v>
                      </c:pt>
                      <c:pt idx="9">
                        <c:v>Kern</c:v>
                      </c:pt>
                      <c:pt idx="10">
                        <c:v>Sonoma</c:v>
                      </c:pt>
                      <c:pt idx="11">
                        <c:v>North Bay</c:v>
                      </c:pt>
                      <c:pt idx="12">
                        <c:v>Los Padres</c:v>
                      </c:pt>
                      <c:pt idx="13">
                        <c:v>Yosemite</c:v>
                      </c:pt>
                      <c:pt idx="14">
                        <c:v>Sierra</c:v>
                      </c:pt>
                      <c:pt idx="15">
                        <c:v>Stockton</c:v>
                      </c:pt>
                      <c:pt idx="16">
                        <c:v>Central Coast</c:v>
                      </c:pt>
                      <c:pt idx="17">
                        <c:v>North Valley</c:v>
                      </c:pt>
                      <c:pt idx="18">
                        <c:v>Humboldt</c:v>
                      </c:pt>
                      <c:pt idx="19">
                        <c:v>System</c:v>
                      </c:pt>
                    </c:strCache>
                  </c:strRef>
                </c:cat>
                <c:val>
                  <c:numRef>
                    <c:extLst xmlns:c15="http://schemas.microsoft.com/office/drawing/2012/chart">
                      <c:ext xmlns:c15="http://schemas.microsoft.com/office/drawing/2012/chart" uri="{02D57815-91ED-43cb-92C2-25804820EDAC}">
                        <c15:formulaRef>
                          <c15:sqref>'PG&amp;E Division Metrics 2019'!$X$6:$X$25</c15:sqref>
                        </c15:formulaRef>
                      </c:ext>
                    </c:extLst>
                    <c:numCache>
                      <c:formatCode>General</c:formatCode>
                      <c:ptCount val="20"/>
                      <c:pt idx="0">
                        <c:v>99.7</c:v>
                      </c:pt>
                      <c:pt idx="1">
                        <c:v>311.8</c:v>
                      </c:pt>
                      <c:pt idx="2">
                        <c:v>382.7</c:v>
                      </c:pt>
                      <c:pt idx="3">
                        <c:v>121.4</c:v>
                      </c:pt>
                      <c:pt idx="4">
                        <c:v>254.6</c:v>
                      </c:pt>
                      <c:pt idx="5">
                        <c:v>343.3</c:v>
                      </c:pt>
                      <c:pt idx="6">
                        <c:v>472</c:v>
                      </c:pt>
                      <c:pt idx="7">
                        <c:v>292.7</c:v>
                      </c:pt>
                      <c:pt idx="8">
                        <c:v>397.9</c:v>
                      </c:pt>
                      <c:pt idx="9">
                        <c:v>122.2</c:v>
                      </c:pt>
                      <c:pt idx="10">
                        <c:v>1000</c:v>
                      </c:pt>
                      <c:pt idx="11">
                        <c:v>1000</c:v>
                      </c:pt>
                      <c:pt idx="12">
                        <c:v>147.69999999999999</c:v>
                      </c:pt>
                      <c:pt idx="13">
                        <c:v>527.5</c:v>
                      </c:pt>
                      <c:pt idx="14">
                        <c:v>1000</c:v>
                      </c:pt>
                      <c:pt idx="15">
                        <c:v>667.8</c:v>
                      </c:pt>
                      <c:pt idx="16">
                        <c:v>501.6</c:v>
                      </c:pt>
                      <c:pt idx="17">
                        <c:v>1000</c:v>
                      </c:pt>
                      <c:pt idx="18">
                        <c:v>1000</c:v>
                      </c:pt>
                      <c:pt idx="19">
                        <c:v>728.5</c:v>
                      </c:pt>
                    </c:numCache>
                  </c:numRef>
                </c:val>
                <c:extLst xmlns:c15="http://schemas.microsoft.com/office/drawing/2012/chart">
                  <c:ext xmlns:c16="http://schemas.microsoft.com/office/drawing/2014/chart" uri="{C3380CC4-5D6E-409C-BE32-E72D297353CC}">
                    <c16:uniqueId val="{0000002D-9F06-4A46-9214-8C9A1865C5C2}"/>
                  </c:ext>
                </c:extLst>
              </c15:ser>
            </c15:filteredBarSeries>
          </c:ext>
        </c:extLst>
      </c:barChart>
      <c:catAx>
        <c:axId val="1887899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5181359"/>
        <c:crosses val="autoZero"/>
        <c:auto val="0"/>
        <c:lblAlgn val="ctr"/>
        <c:lblOffset val="100"/>
        <c:noMultiLvlLbl val="0"/>
      </c:catAx>
      <c:valAx>
        <c:axId val="1885181359"/>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kern="1200" baseline="0">
                    <a:solidFill>
                      <a:srgbClr val="595959"/>
                    </a:solidFill>
                    <a:effectLst/>
                    <a:latin typeface="Calibri" panose="020F0502020204030204" pitchFamily="34" charset="0"/>
                  </a:rPr>
                  <a:t>Interruption Duration (Minutes)</a:t>
                </a:r>
                <a:endParaRPr lang="en-US">
                  <a:effectLst/>
                </a:endParaRPr>
              </a:p>
            </c:rich>
          </c:tx>
          <c:layout>
            <c:manualLayout>
              <c:xMode val="edge"/>
              <c:yMode val="edge"/>
              <c:x val="1.1871637221462004E-2"/>
              <c:y val="0.315097248618702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t;-1]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7899055"/>
        <c:crosses val="autoZero"/>
        <c:crossBetween val="between"/>
      </c:valAx>
      <c:valAx>
        <c:axId val="1844940975"/>
        <c:scaling>
          <c:orientation val="minMax"/>
          <c:max val="2000"/>
        </c:scaling>
        <c:delete val="1"/>
        <c:axPos val="l"/>
        <c:numFmt formatCode="[&lt;1100]0;;;" sourceLinked="0"/>
        <c:majorTickMark val="out"/>
        <c:minorTickMark val="none"/>
        <c:tickLblPos val="nextTo"/>
        <c:crossAx val="2018852367"/>
        <c:crosses val="autoZero"/>
        <c:crossBetween val="between"/>
        <c:majorUnit val="100"/>
      </c:valAx>
      <c:catAx>
        <c:axId val="2018852367"/>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Division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184494097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41172F-2EF6-4755-9EC2-1C12742D8F01}"/>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6B4D561-9606-4781-B903-8F2041633C23}"/>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1CC68889-0301-4D07-A433-B0498B313F44}" type="datetimeFigureOut">
              <a:rPr lang="en-US" smtClean="0"/>
              <a:t>10/27/2021</a:t>
            </a:fld>
            <a:endParaRPr lang="en-US"/>
          </a:p>
        </p:txBody>
      </p:sp>
      <p:sp>
        <p:nvSpPr>
          <p:cNvPr id="4" name="Footer Placeholder 3">
            <a:extLst>
              <a:ext uri="{FF2B5EF4-FFF2-40B4-BE49-F238E27FC236}">
                <a16:creationId xmlns:a16="http://schemas.microsoft.com/office/drawing/2014/main" id="{315FBCD8-6AAF-46F2-8097-B7763A2872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E34AD8-64B2-4015-9013-B5E8B0A8E9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F97561-999D-480D-A411-EB5F4E21AFC5}" type="slidenum">
              <a:rPr lang="en-US" smtClean="0"/>
              <a:t>‹#›</a:t>
            </a:fld>
            <a:endParaRPr lang="en-US"/>
          </a:p>
        </p:txBody>
      </p:sp>
    </p:spTree>
    <p:extLst>
      <p:ext uri="{BB962C8B-B14F-4D97-AF65-F5344CB8AC3E}">
        <p14:creationId xmlns:p14="http://schemas.microsoft.com/office/powerpoint/2010/main" val="3736548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a:t>
            </a:fld>
            <a:endParaRPr lang="en-US"/>
          </a:p>
        </p:txBody>
      </p:sp>
    </p:spTree>
    <p:extLst>
      <p:ext uri="{BB962C8B-B14F-4D97-AF65-F5344CB8AC3E}">
        <p14:creationId xmlns:p14="http://schemas.microsoft.com/office/powerpoint/2010/main" val="181381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Reliability indices are defined statistically based solely on outage duration and customer counts, which at less granular levels can obscure regional variations. Furthermore, utility transmission and distribution systems in California are massive, meaning that system level metrics can potentially account for thousands of miles of infrastructure (see below, data as of 2018 not including undergrounded infrastructure).</a:t>
            </a:r>
          </a:p>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7</a:t>
            </a:fld>
            <a:endParaRPr lang="en-US"/>
          </a:p>
        </p:txBody>
      </p:sp>
    </p:spTree>
    <p:extLst>
      <p:ext uri="{BB962C8B-B14F-4D97-AF65-F5344CB8AC3E}">
        <p14:creationId xmlns:p14="http://schemas.microsoft.com/office/powerpoint/2010/main" val="2840040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October 27,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October 27,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October 27,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October 27,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October 27,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October 27,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October 27,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October 27,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October 27,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October 27,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October 27,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October 27,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October 27,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October 27,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October 27,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October 27,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October 27,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October 27,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October 27,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October 27,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October 27,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October 27,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October 27,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October 27,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October 27,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October 27,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October 27,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October 27,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October 27,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October 27,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October 27,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October 27,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October 27,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October 27,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October 27,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October 27,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October 27,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October 27,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October 27,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October 27,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October 27,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October 27,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October 27,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October 27,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October 27,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October 27,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October 27,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October 27,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October 27,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October 27,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October 27,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October 27,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October 27,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October 27,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October 27,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October 27,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October 27,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October 27,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October 27,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October 27,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October 27,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October 27,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October 27,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October 27,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October 27,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hyperlink" Target="https://www.cpuc.ca.gov/general.aspx?id=4529"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mischievous_penguins?utm_source=unsplash&amp;utm_medium=referral&amp;utm_content=creditCopyText"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unsplash.com/s/photos/electricity?utm_source=unsplash&amp;utm_medium=referral&amp;utm_content=creditCopyText"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ge.com/en_US/residential/outages/planning-and-preparedness/safety-and-preparedness/grid-reliability/electric-reliability-reports/electric-reliability-reports.page"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hyperlink" Target="https://unsplash.com/s/photos/electricity?utm_source=unsplash&amp;utm_medium=referral&amp;utm_content=creditCopyText" TargetMode="External"/><Relationship Id="rId4" Type="http://schemas.openxmlformats.org/officeDocument/2006/relationships/hyperlink" Target="https://unsplash.com/@graphem?utm_source=unsplash&amp;utm_medium=referral&amp;utm_content=creditCopyTex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unsplash.com/@edvinjohansson?utm_source=unsplash&amp;utm_medium=referral&amp;utm_content=creditCopyText"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s://unsplash.com/s/photos/electricity?utm_source=unsplash&amp;utm_medium=referral&amp;utm_content=creditCopyText"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publicpowerorg?utm_source=unsplash&amp;utm_medium=referral&amp;utm_content=creditCopyText"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unsplash.com/s/photos/electricity?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609600" y="2075954"/>
            <a:ext cx="10590306" cy="1150574"/>
          </a:xfrm>
        </p:spPr>
        <p:txBody>
          <a:bodyPr>
            <a:noAutofit/>
          </a:bodyPr>
          <a:lstStyle/>
          <a:p>
            <a:r>
              <a:rPr lang="en-US" dirty="0">
                <a:latin typeface="Times New Roman" panose="02020603050405020304" pitchFamily="18" charset="0"/>
                <a:ea typeface="Calibri" panose="020F0502020204030204" pitchFamily="34" charset="0"/>
                <a:cs typeface="Calibri" panose="020F0502020204030204" pitchFamily="34" charset="0"/>
              </a:rPr>
              <a:t>Electric System Reliability</a:t>
            </a:r>
            <a:br>
              <a:rPr lang="en-US" sz="4400" dirty="0">
                <a:effectLst/>
                <a:latin typeface="Bookman"/>
                <a:ea typeface="Calibri" panose="020F0502020204030204" pitchFamily="34" charset="0"/>
                <a:cs typeface="Calibri" panose="020F0502020204030204" pitchFamily="34" charset="0"/>
              </a:rPr>
            </a:br>
            <a:endParaRPr lang="en-US" dirty="0"/>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609600" y="2803592"/>
            <a:ext cx="9601200" cy="2603786"/>
          </a:xfrm>
        </p:spPr>
        <p:txBody>
          <a:bodyPr>
            <a:noAutofit/>
          </a:bodyPr>
          <a:lstStyle/>
          <a:p>
            <a:pPr marR="0" lvl="0">
              <a:lnSpc>
                <a:spcPct val="150000"/>
              </a:lnSpc>
              <a:spcBef>
                <a:spcPts val="0"/>
              </a:spcBef>
              <a:spcAft>
                <a:spcPts val="0"/>
              </a:spcAft>
            </a:pPr>
            <a:r>
              <a:rPr lang="en-US" sz="1800" dirty="0">
                <a:effectLst/>
                <a:latin typeface="Bookman"/>
                <a:ea typeface="Calibri" panose="020F0502020204030204" pitchFamily="34" charset="0"/>
                <a:cs typeface="Calibri" panose="020F0502020204030204" pitchFamily="34" charset="0"/>
              </a:rPr>
              <a:t>CPUC Energy Division</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a:t>
            </a:fld>
            <a:endParaRPr lang="en-US"/>
          </a:p>
        </p:txBody>
      </p:sp>
      <p:sp>
        <p:nvSpPr>
          <p:cNvPr id="5" name="TextBox 4">
            <a:extLst>
              <a:ext uri="{FF2B5EF4-FFF2-40B4-BE49-F238E27FC236}">
                <a16:creationId xmlns:a16="http://schemas.microsoft.com/office/drawing/2014/main" id="{F772ECC6-F362-4FAB-A660-2488EFA394B1}"/>
              </a:ext>
            </a:extLst>
          </p:cNvPr>
          <p:cNvSpPr txBox="1"/>
          <p:nvPr/>
        </p:nvSpPr>
        <p:spPr>
          <a:xfrm>
            <a:off x="5410200" y="5799838"/>
            <a:ext cx="6464299" cy="704616"/>
          </a:xfrm>
          <a:prstGeom prst="rect">
            <a:avLst/>
          </a:prstGeom>
          <a:solidFill>
            <a:schemeClr val="bg1"/>
          </a:solidFill>
        </p:spPr>
        <p:txBody>
          <a:bodyPr wrap="square" rtlCol="0">
            <a:spAutoFit/>
          </a:bodyPr>
          <a:lstStyle/>
          <a:p>
            <a:pPr algn="r">
              <a:lnSpc>
                <a:spcPts val="2500"/>
              </a:lnSpc>
            </a:pPr>
            <a:r>
              <a:rPr lang="en-US" dirty="0">
                <a:latin typeface="Times New Roman" panose="02020603050405020304" pitchFamily="18" charset="0"/>
                <a:cs typeface="Times New Roman" panose="02020603050405020304" pitchFamily="18" charset="0"/>
              </a:rPr>
              <a:t>Julian Enis, Resiliency and Microgrids</a:t>
            </a:r>
          </a:p>
          <a:p>
            <a:pPr algn="r">
              <a:lnSpc>
                <a:spcPts val="2500"/>
              </a:lnSpc>
            </a:pPr>
            <a:r>
              <a:rPr lang="en-US" dirty="0">
                <a:latin typeface="Times New Roman" panose="02020603050405020304" pitchFamily="18" charset="0"/>
                <a:cs typeface="Times New Roman" panose="02020603050405020304" pitchFamily="18" charset="0"/>
              </a:rPr>
              <a:t>February 17, 2021</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How Utilities Use Electric Reliability Metrics</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indent="0">
              <a:buNone/>
            </a:pPr>
            <a:r>
              <a:rPr lang="en-US" sz="2000" dirty="0"/>
              <a:t>The following is an example of how the utilities use this data to prioritize investments. PG&amp;E presented these examples as a part of their annual meeting on the 2018 reliability metrics.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lgn="ctr">
              <a:buNone/>
            </a:pPr>
            <a:r>
              <a:rPr lang="en-US" sz="1600" dirty="0"/>
              <a:t>Source: PG&amp;E, An Inside Look at Electric Reliability, 2018 Electric Reliability Report</a:t>
            </a:r>
          </a:p>
          <a:p>
            <a:pPr marL="0" indent="0" algn="ctr">
              <a:buNone/>
            </a:pPr>
            <a:r>
              <a:rPr lang="en-US" sz="1600" dirty="0"/>
              <a:t>Presentation given in Stockton, CA</a:t>
            </a:r>
          </a:p>
          <a:p>
            <a:pPr marL="0" lvl="0" indent="0" fontAlgn="ctr">
              <a:buNone/>
            </a:pPr>
            <a:endParaRPr lang="en-US" sz="2000" dirty="0"/>
          </a:p>
          <a:p>
            <a:pPr marL="0" lvl="0" indent="0" fontAlgn="ctr">
              <a:buNone/>
            </a:pPr>
            <a:endParaRPr lang="en-US" sz="2000" dirty="0"/>
          </a:p>
          <a:p>
            <a:pPr marL="0" lvl="0" indent="0" fontAlgn="ctr">
              <a:buNone/>
            </a:pPr>
            <a:endParaRPr lang="en-US" sz="2000" dirty="0"/>
          </a:p>
          <a:p>
            <a:pPr marL="0" lvl="0" indent="0" fontAlgn="ctr">
              <a:buNone/>
            </a:pPr>
            <a:endParaRPr lang="en-US" sz="2000" dirty="0"/>
          </a:p>
          <a:p>
            <a:pPr marL="0" lvl="0" indent="0" fontAlgn="ctr">
              <a:buNone/>
            </a:pPr>
            <a:endParaRPr lang="en-US" sz="2000" dirty="0"/>
          </a:p>
          <a:p>
            <a:pPr marL="0" lvl="0" indent="0" fontAlgn="ctr">
              <a:buNone/>
            </a:pPr>
            <a:endParaRPr lang="en-US" sz="2000" dirty="0"/>
          </a:p>
          <a:p>
            <a:pPr marL="0" indent="0" algn="ctr">
              <a:buNone/>
            </a:pPr>
            <a:endParaRPr lang="en-US" sz="12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10</a:t>
            </a:fld>
            <a:endParaRPr lang="en-US">
              <a:solidFill>
                <a:srgbClr val="000000"/>
              </a:solidFill>
              <a:latin typeface="Arial"/>
            </a:endParaRPr>
          </a:p>
        </p:txBody>
      </p:sp>
      <p:pic>
        <p:nvPicPr>
          <p:cNvPr id="4" name="Picture 3">
            <a:extLst>
              <a:ext uri="{FF2B5EF4-FFF2-40B4-BE49-F238E27FC236}">
                <a16:creationId xmlns:a16="http://schemas.microsoft.com/office/drawing/2014/main" id="{88B59E5C-B7EE-40A1-A371-96218FA14675}"/>
              </a:ext>
            </a:extLst>
          </p:cNvPr>
          <p:cNvPicPr>
            <a:picLocks noChangeAspect="1"/>
          </p:cNvPicPr>
          <p:nvPr/>
        </p:nvPicPr>
        <p:blipFill>
          <a:blip r:embed="rId2"/>
          <a:stretch>
            <a:fillRect/>
          </a:stretch>
        </p:blipFill>
        <p:spPr>
          <a:xfrm>
            <a:off x="2579334" y="2338033"/>
            <a:ext cx="7191375" cy="3000375"/>
          </a:xfrm>
          <a:prstGeom prst="rect">
            <a:avLst/>
          </a:prstGeom>
        </p:spPr>
      </p:pic>
    </p:spTree>
    <p:extLst>
      <p:ext uri="{BB962C8B-B14F-4D97-AF65-F5344CB8AC3E}">
        <p14:creationId xmlns:p14="http://schemas.microsoft.com/office/powerpoint/2010/main" val="166377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noAutofit/>
          </a:bodyPr>
          <a:lstStyle/>
          <a:p>
            <a:r>
              <a:rPr lang="en-US" dirty="0"/>
              <a:t>What are the utilities required to report to CPUC?</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p:txBody>
          <a:bodyPr>
            <a:noAutofit/>
          </a:bodyPr>
          <a:lstStyle/>
          <a:p>
            <a:r>
              <a:rPr lang="en-US" dirty="0"/>
              <a:t>Annual reporting requirements laid out by Commission Decision.</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11</a:t>
            </a:fld>
            <a:endParaRPr lang="en-US"/>
          </a:p>
        </p:txBody>
      </p:sp>
    </p:spTree>
    <p:extLst>
      <p:ext uri="{BB962C8B-B14F-4D97-AF65-F5344CB8AC3E}">
        <p14:creationId xmlns:p14="http://schemas.microsoft.com/office/powerpoint/2010/main" val="103527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Regulatory and Reporting Standards</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5"/>
            <a:ext cx="10972800" cy="5125155"/>
          </a:xfrm>
        </p:spPr>
        <p:txBody>
          <a:bodyPr>
            <a:normAutofit fontScale="92500" lnSpcReduction="10000"/>
          </a:bodyPr>
          <a:lstStyle/>
          <a:p>
            <a:r>
              <a:rPr lang="en-US" sz="2200" dirty="0"/>
              <a:t>D.96-09-045: Reliability Standard and Reporting</a:t>
            </a:r>
          </a:p>
          <a:p>
            <a:pPr lvl="1"/>
            <a:r>
              <a:rPr lang="en-US" sz="2000" dirty="0">
                <a:ea typeface="Times New Roman" panose="02020603050405020304" pitchFamily="18" charset="0"/>
                <a:cs typeface="Times New Roman" panose="02020603050405020304" pitchFamily="18" charset="0"/>
              </a:rPr>
              <a:t>R</a:t>
            </a:r>
            <a:r>
              <a:rPr lang="en-US" sz="2000" dirty="0">
                <a:effectLst/>
                <a:ea typeface="Times New Roman" panose="02020603050405020304" pitchFamily="18" charset="0"/>
                <a:cs typeface="Times New Roman" panose="02020603050405020304" pitchFamily="18" charset="0"/>
              </a:rPr>
              <a:t>ecording and reporting requirements for frequency and duration of system outages, circuits that persistently perform poorly, and accidents affecting reliability.</a:t>
            </a:r>
          </a:p>
          <a:p>
            <a:pPr marL="339725" lvl="1" indent="0">
              <a:buNone/>
            </a:pPr>
            <a:endParaRPr lang="en-US" sz="2000" dirty="0">
              <a:effectLst/>
              <a:ea typeface="Times New Roman" panose="02020603050405020304" pitchFamily="18" charset="0"/>
              <a:cs typeface="Times New Roman" panose="02020603050405020304" pitchFamily="18" charset="0"/>
            </a:endParaRPr>
          </a:p>
          <a:p>
            <a:r>
              <a:rPr lang="en-US" sz="2200" dirty="0"/>
              <a:t>D.00-05-022: GO 166, Standard 12</a:t>
            </a:r>
          </a:p>
          <a:p>
            <a:pPr lvl="1"/>
            <a:r>
              <a:rPr lang="en-US" sz="2000" dirty="0"/>
              <a:t>Defined Major Events and set a restoration time benchmark (CAIDI of 570 minutes).</a:t>
            </a:r>
          </a:p>
          <a:p>
            <a:pPr marL="339725" lvl="1" indent="0">
              <a:buNone/>
            </a:pPr>
            <a:endParaRPr lang="en-US" sz="2000" dirty="0"/>
          </a:p>
          <a:p>
            <a:r>
              <a:rPr lang="en-US" sz="2200" dirty="0"/>
              <a:t>Advice Letters Adopting IEEE 1366 Definition of Major Event Days (2011)</a:t>
            </a:r>
          </a:p>
          <a:p>
            <a:pPr lvl="1"/>
            <a:r>
              <a:rPr lang="en-US" sz="2000" dirty="0"/>
              <a:t>Utilities could exclude days that exceeded the MED threshold from calculations.</a:t>
            </a:r>
          </a:p>
          <a:p>
            <a:pPr marL="339725" lvl="1" indent="0">
              <a:buNone/>
            </a:pPr>
            <a:endParaRPr lang="en-US" sz="2000" dirty="0"/>
          </a:p>
          <a:p>
            <a:r>
              <a:rPr lang="en-US" sz="2200" dirty="0"/>
              <a:t>D.16-01-008: Reliability Reporting Standard for CA Utilities</a:t>
            </a:r>
          </a:p>
          <a:p>
            <a:pPr lvl="1"/>
            <a:r>
              <a:rPr lang="en-US" sz="2000" dirty="0"/>
              <a:t>Appendix B of this Decision contains an annual reporting template and specifies comprehensive reporting requirements, including division level and historical performance. The Decision also requires the utilities to hold an annual workshop on electric system reliability and make circuit level reliability data available upon request to the public.</a:t>
            </a:r>
          </a:p>
          <a:p>
            <a:pPr marL="0" indent="0">
              <a:spcBef>
                <a:spcPts val="600"/>
              </a:spcBef>
              <a:buNone/>
            </a:pPr>
            <a:endParaRPr lang="en-US" sz="1300" dirty="0"/>
          </a:p>
          <a:p>
            <a:pPr marL="0" indent="0">
              <a:spcBef>
                <a:spcPts val="600"/>
              </a:spcBef>
              <a:buNone/>
            </a:pPr>
            <a:r>
              <a:rPr lang="en-US" sz="1300" dirty="0"/>
              <a:t>CAIDI = Customer Average Interruption Duration Index; MED = Major Event day</a:t>
            </a:r>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12</a:t>
            </a:fld>
            <a:endParaRPr lang="en-US">
              <a:solidFill>
                <a:srgbClr val="000000"/>
              </a:solidFill>
              <a:latin typeface="Arial"/>
            </a:endParaRPr>
          </a:p>
        </p:txBody>
      </p:sp>
    </p:spTree>
    <p:extLst>
      <p:ext uri="{BB962C8B-B14F-4D97-AF65-F5344CB8AC3E}">
        <p14:creationId xmlns:p14="http://schemas.microsoft.com/office/powerpoint/2010/main" val="119169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Annual Reporting Requirements</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indent="0">
              <a:buNone/>
            </a:pPr>
            <a:r>
              <a:rPr lang="en-US" dirty="0"/>
              <a:t>Annual reliability reporting is required from PG&amp;E, SCE, SDG&amp;E, Bear Valley Electric Service, PacifiCorp, and Liberty Utilities/</a:t>
            </a:r>
            <a:r>
              <a:rPr lang="en-US" dirty="0" err="1"/>
              <a:t>CalPeco</a:t>
            </a:r>
            <a:r>
              <a:rPr lang="en-US" dirty="0"/>
              <a:t> Electric. Reports from 1997 to the present can be found here: </a:t>
            </a:r>
            <a:r>
              <a:rPr lang="en-US" dirty="0">
                <a:hlinkClick r:id="rId2"/>
              </a:rPr>
              <a:t>https://www.cpuc.ca.gov/general.aspx?id=4529</a:t>
            </a:r>
            <a:r>
              <a:rPr lang="en-US" dirty="0"/>
              <a:t>.</a:t>
            </a:r>
          </a:p>
          <a:p>
            <a:endParaRPr lang="en-US" sz="2000" dirty="0"/>
          </a:p>
          <a:p>
            <a:pPr marL="0" lvl="0" indent="0" fontAlgn="ctr">
              <a:buNone/>
            </a:pPr>
            <a:r>
              <a:rPr lang="en-US" sz="2000" dirty="0"/>
              <a:t> </a:t>
            </a:r>
          </a:p>
          <a:p>
            <a:pPr marL="0" indent="0">
              <a:buNone/>
            </a:pPr>
            <a:endParaRPr lang="en-US" sz="2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13</a:t>
            </a:fld>
            <a:endParaRPr lang="en-US">
              <a:solidFill>
                <a:srgbClr val="000000"/>
              </a:solidFill>
              <a:latin typeface="Arial"/>
            </a:endParaRPr>
          </a:p>
        </p:txBody>
      </p:sp>
      <p:pic>
        <p:nvPicPr>
          <p:cNvPr id="4" name="Picture 3" descr="Text&#10;&#10;Description automatically generated">
            <a:extLst>
              <a:ext uri="{FF2B5EF4-FFF2-40B4-BE49-F238E27FC236}">
                <a16:creationId xmlns:a16="http://schemas.microsoft.com/office/drawing/2014/main" id="{1657BF9E-732E-4F72-944A-342643B4D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683" y="3297659"/>
            <a:ext cx="1849862" cy="984604"/>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D9D5EE9D-4DF7-4E64-A64A-0BDCB359E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430" y="3105008"/>
            <a:ext cx="2332727" cy="1312159"/>
          </a:xfrm>
          <a:prstGeom prst="rect">
            <a:avLst/>
          </a:prstGeom>
        </p:spPr>
      </p:pic>
      <p:pic>
        <p:nvPicPr>
          <p:cNvPr id="1026" name="Picture 2" descr="SDGE | San Diego Gas &amp; Electric">
            <a:extLst>
              <a:ext uri="{FF2B5EF4-FFF2-40B4-BE49-F238E27FC236}">
                <a16:creationId xmlns:a16="http://schemas.microsoft.com/office/drawing/2014/main" id="{CB5AB84F-F4D7-4248-A617-928322076C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8209" y="3180181"/>
            <a:ext cx="1901251" cy="11020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drawing of a cartoon character&#10;&#10;Description automatically generated">
            <a:extLst>
              <a:ext uri="{FF2B5EF4-FFF2-40B4-BE49-F238E27FC236}">
                <a16:creationId xmlns:a16="http://schemas.microsoft.com/office/drawing/2014/main" id="{55599DCC-7AE5-4D42-A302-D7D0C5290D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2900" y="4876750"/>
            <a:ext cx="2183695" cy="891412"/>
          </a:xfrm>
          <a:prstGeom prst="rect">
            <a:avLst/>
          </a:prstGeom>
        </p:spPr>
      </p:pic>
      <p:pic>
        <p:nvPicPr>
          <p:cNvPr id="1028" name="Picture 4" descr="PacifiCorp | LinkedIn">
            <a:extLst>
              <a:ext uri="{FF2B5EF4-FFF2-40B4-BE49-F238E27FC236}">
                <a16:creationId xmlns:a16="http://schemas.microsoft.com/office/drawing/2014/main" id="{AF017E49-A163-4EE6-BE4A-3CB65E4063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6632" y="428226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TILITY SUPPLIER DIVERSITY PROGRAM Liberty Utilities (CalPeco Electric) LLC  2018 ANNUAL REPORT AND 2019 PLAN">
            <a:extLst>
              <a:ext uri="{FF2B5EF4-FFF2-40B4-BE49-F238E27FC236}">
                <a16:creationId xmlns:a16="http://schemas.microsoft.com/office/drawing/2014/main" id="{CE4FBAB0-5F1A-4882-8DAC-35AECFBA82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0343" y="4566683"/>
            <a:ext cx="1391186" cy="120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49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noAutofit/>
          </a:bodyPr>
          <a:lstStyle/>
          <a:p>
            <a:r>
              <a:rPr lang="en-US" dirty="0"/>
              <a:t>How do the California utilities compare to the rest of the US?</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p:txBody>
          <a:bodyPr>
            <a:noAutofit/>
          </a:bodyPr>
          <a:lstStyle/>
          <a:p>
            <a:r>
              <a:rPr lang="en-US" dirty="0"/>
              <a:t>A broader perspective on reliability.</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14</a:t>
            </a:fld>
            <a:endParaRPr lang="en-US"/>
          </a:p>
        </p:txBody>
      </p:sp>
    </p:spTree>
    <p:extLst>
      <p:ext uri="{BB962C8B-B14F-4D97-AF65-F5344CB8AC3E}">
        <p14:creationId xmlns:p14="http://schemas.microsoft.com/office/powerpoint/2010/main" val="851171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Reliability Metrics and Utility Performance</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indent="0">
              <a:lnSpc>
                <a:spcPct val="110000"/>
              </a:lnSpc>
              <a:buNone/>
            </a:pPr>
            <a:r>
              <a:rPr lang="en-US" sz="2200" dirty="0"/>
              <a:t>Reliability data can be shown in many ways, each of which can tell a different, and sometimes conflicting, part of the story about a utility’s performance. A large amount of reliability data from the reports each year needs to be parsed and distilled to glean useful insights. The following is illustrative of the difficulty and uncertainty of this task:</a:t>
            </a:r>
          </a:p>
          <a:p>
            <a:pPr marL="0" indent="0">
              <a:lnSpc>
                <a:spcPct val="110000"/>
              </a:lnSpc>
              <a:buNone/>
            </a:pPr>
            <a:endParaRPr lang="en-US" sz="2200" dirty="0"/>
          </a:p>
          <a:p>
            <a:pPr marL="0" indent="0">
              <a:lnSpc>
                <a:spcPct val="110000"/>
              </a:lnSpc>
              <a:buNone/>
            </a:pPr>
            <a:endParaRPr lang="en-US" sz="2200" dirty="0"/>
          </a:p>
          <a:p>
            <a:pPr marL="0" indent="0">
              <a:lnSpc>
                <a:spcPct val="110000"/>
              </a:lnSpc>
              <a:buNone/>
            </a:pPr>
            <a:endParaRPr lang="en-US" sz="22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15</a:t>
            </a:fld>
            <a:endParaRPr lang="en-US">
              <a:solidFill>
                <a:srgbClr val="000000"/>
              </a:solidFill>
              <a:latin typeface="Arial"/>
            </a:endParaRPr>
          </a:p>
        </p:txBody>
      </p:sp>
      <p:graphicFrame>
        <p:nvGraphicFramePr>
          <p:cNvPr id="2" name="Table 3">
            <a:extLst>
              <a:ext uri="{FF2B5EF4-FFF2-40B4-BE49-F238E27FC236}">
                <a16:creationId xmlns:a16="http://schemas.microsoft.com/office/drawing/2014/main" id="{01E462D2-22EA-49BC-B30E-3A203C1F35AE}"/>
              </a:ext>
            </a:extLst>
          </p:cNvPr>
          <p:cNvGraphicFramePr>
            <a:graphicFrameLocks noGrp="1"/>
          </p:cNvGraphicFramePr>
          <p:nvPr>
            <p:extLst>
              <p:ext uri="{D42A27DB-BD31-4B8C-83A1-F6EECF244321}">
                <p14:modId xmlns:p14="http://schemas.microsoft.com/office/powerpoint/2010/main" val="3408901502"/>
              </p:ext>
            </p:extLst>
          </p:nvPr>
        </p:nvGraphicFramePr>
        <p:xfrm>
          <a:off x="1805802" y="3429000"/>
          <a:ext cx="8580396" cy="2468880"/>
        </p:xfrm>
        <a:graphic>
          <a:graphicData uri="http://schemas.openxmlformats.org/drawingml/2006/table">
            <a:tbl>
              <a:tblPr firstRow="1" bandRow="1">
                <a:tableStyleId>{5C22544A-7EE6-4342-B048-85BDC9FD1C3A}</a:tableStyleId>
              </a:tblPr>
              <a:tblGrid>
                <a:gridCol w="1807061">
                  <a:extLst>
                    <a:ext uri="{9D8B030D-6E8A-4147-A177-3AD203B41FA5}">
                      <a16:colId xmlns:a16="http://schemas.microsoft.com/office/drawing/2014/main" val="2653663661"/>
                    </a:ext>
                  </a:extLst>
                </a:gridCol>
                <a:gridCol w="1354667">
                  <a:extLst>
                    <a:ext uri="{9D8B030D-6E8A-4147-A177-3AD203B41FA5}">
                      <a16:colId xmlns:a16="http://schemas.microsoft.com/office/drawing/2014/main" val="1412131494"/>
                    </a:ext>
                  </a:extLst>
                </a:gridCol>
                <a:gridCol w="1354667">
                  <a:extLst>
                    <a:ext uri="{9D8B030D-6E8A-4147-A177-3AD203B41FA5}">
                      <a16:colId xmlns:a16="http://schemas.microsoft.com/office/drawing/2014/main" val="407156760"/>
                    </a:ext>
                  </a:extLst>
                </a:gridCol>
                <a:gridCol w="1354667">
                  <a:extLst>
                    <a:ext uri="{9D8B030D-6E8A-4147-A177-3AD203B41FA5}">
                      <a16:colId xmlns:a16="http://schemas.microsoft.com/office/drawing/2014/main" val="938935573"/>
                    </a:ext>
                  </a:extLst>
                </a:gridCol>
                <a:gridCol w="1354667">
                  <a:extLst>
                    <a:ext uri="{9D8B030D-6E8A-4147-A177-3AD203B41FA5}">
                      <a16:colId xmlns:a16="http://schemas.microsoft.com/office/drawing/2014/main" val="4044432410"/>
                    </a:ext>
                  </a:extLst>
                </a:gridCol>
                <a:gridCol w="1354667">
                  <a:extLst>
                    <a:ext uri="{9D8B030D-6E8A-4147-A177-3AD203B41FA5}">
                      <a16:colId xmlns:a16="http://schemas.microsoft.com/office/drawing/2014/main" val="4110622208"/>
                    </a:ext>
                  </a:extLst>
                </a:gridCol>
              </a:tblGrid>
              <a:tr h="1049748">
                <a:tc>
                  <a:txBody>
                    <a:bodyPr/>
                    <a:lstStyle/>
                    <a:p>
                      <a:pPr algn="ctr"/>
                      <a:endParaRPr lang="en-US" dirty="0"/>
                    </a:p>
                  </a:txBody>
                  <a:tcPr anchor="ctr"/>
                </a:tc>
                <a:tc>
                  <a:txBody>
                    <a:bodyPr/>
                    <a:lstStyle/>
                    <a:p>
                      <a:pPr algn="ctr"/>
                      <a:r>
                        <a:rPr lang="en-US" dirty="0"/>
                        <a:t>PG&amp;E 2019 SAIDI</a:t>
                      </a:r>
                    </a:p>
                  </a:txBody>
                  <a:tcPr anchor="ctr"/>
                </a:tc>
                <a:tc>
                  <a:txBody>
                    <a:bodyPr/>
                    <a:lstStyle/>
                    <a:p>
                      <a:pPr algn="ctr"/>
                      <a:r>
                        <a:rPr lang="en-US" dirty="0"/>
                        <a:t>PG&amp;E 2018 SAIDI</a:t>
                      </a:r>
                    </a:p>
                  </a:txBody>
                  <a:tcPr anchor="ctr"/>
                </a:tc>
                <a:tc>
                  <a:txBody>
                    <a:bodyPr/>
                    <a:lstStyle/>
                    <a:p>
                      <a:pPr algn="ctr"/>
                      <a:r>
                        <a:rPr lang="en-US" dirty="0"/>
                        <a:t>2019 National Average SAIDI</a:t>
                      </a:r>
                    </a:p>
                  </a:txBody>
                  <a:tcPr anchor="ctr"/>
                </a:tc>
                <a:tc>
                  <a:txBody>
                    <a:bodyPr/>
                    <a:lstStyle/>
                    <a:p>
                      <a:pPr algn="ctr"/>
                      <a:r>
                        <a:rPr lang="en-US" dirty="0"/>
                        <a:t>San Francisco Division SAIDI</a:t>
                      </a:r>
                    </a:p>
                  </a:txBody>
                  <a:tcPr anchor="ctr"/>
                </a:tc>
                <a:tc>
                  <a:txBody>
                    <a:bodyPr/>
                    <a:lstStyle/>
                    <a:p>
                      <a:pPr algn="ctr"/>
                      <a:r>
                        <a:rPr lang="en-US" dirty="0"/>
                        <a:t>Humboldt Division SAIDI</a:t>
                      </a:r>
                    </a:p>
                  </a:txBody>
                  <a:tcPr anchor="ctr"/>
                </a:tc>
                <a:extLst>
                  <a:ext uri="{0D108BD9-81ED-4DB2-BD59-A6C34878D82A}">
                    <a16:rowId xmlns:a16="http://schemas.microsoft.com/office/drawing/2014/main" val="501581492"/>
                  </a:ext>
                </a:extLst>
              </a:tr>
              <a:tr h="565249">
                <a:tc>
                  <a:txBody>
                    <a:bodyPr/>
                    <a:lstStyle/>
                    <a:p>
                      <a:pPr algn="ctr"/>
                      <a:r>
                        <a:rPr lang="en-US" dirty="0"/>
                        <a:t>Without MED</a:t>
                      </a:r>
                    </a:p>
                    <a:p>
                      <a:pPr algn="ctr"/>
                      <a:r>
                        <a:rPr lang="en-US" dirty="0"/>
                        <a:t>(minutes)</a:t>
                      </a:r>
                    </a:p>
                  </a:txBody>
                  <a:tcPr anchor="ctr"/>
                </a:tc>
                <a:tc>
                  <a:txBody>
                    <a:bodyPr/>
                    <a:lstStyle/>
                    <a:p>
                      <a:pPr algn="ctr"/>
                      <a:r>
                        <a:rPr lang="en-US" dirty="0"/>
                        <a:t>117.7</a:t>
                      </a:r>
                    </a:p>
                  </a:txBody>
                  <a:tcPr anchor="ctr"/>
                </a:tc>
                <a:tc>
                  <a:txBody>
                    <a:bodyPr/>
                    <a:lstStyle/>
                    <a:p>
                      <a:pPr algn="ctr"/>
                      <a:r>
                        <a:rPr lang="en-US" dirty="0"/>
                        <a:t>99.9</a:t>
                      </a:r>
                    </a:p>
                  </a:txBody>
                  <a:tcPr anchor="ctr"/>
                </a:tc>
                <a:tc>
                  <a:txBody>
                    <a:bodyPr/>
                    <a:lstStyle/>
                    <a:p>
                      <a:pPr algn="ctr"/>
                      <a:r>
                        <a:rPr lang="en-US" dirty="0"/>
                        <a:t>133.3</a:t>
                      </a:r>
                    </a:p>
                  </a:txBody>
                  <a:tcPr anchor="ctr"/>
                </a:tc>
                <a:tc>
                  <a:txBody>
                    <a:bodyPr/>
                    <a:lstStyle/>
                    <a:p>
                      <a:pPr algn="ctr"/>
                      <a:r>
                        <a:rPr lang="en-US" dirty="0"/>
                        <a:t>56.8</a:t>
                      </a:r>
                    </a:p>
                  </a:txBody>
                  <a:tcPr anchor="ctr"/>
                </a:tc>
                <a:tc>
                  <a:txBody>
                    <a:bodyPr/>
                    <a:lstStyle/>
                    <a:p>
                      <a:pPr algn="ctr"/>
                      <a:r>
                        <a:rPr lang="en-US" dirty="0"/>
                        <a:t>274.6</a:t>
                      </a:r>
                    </a:p>
                  </a:txBody>
                  <a:tcPr anchor="ctr"/>
                </a:tc>
                <a:extLst>
                  <a:ext uri="{0D108BD9-81ED-4DB2-BD59-A6C34878D82A}">
                    <a16:rowId xmlns:a16="http://schemas.microsoft.com/office/drawing/2014/main" val="789019125"/>
                  </a:ext>
                </a:extLst>
              </a:tr>
              <a:tr h="565249">
                <a:tc>
                  <a:txBody>
                    <a:bodyPr/>
                    <a:lstStyle/>
                    <a:p>
                      <a:pPr algn="ctr"/>
                      <a:r>
                        <a:rPr lang="en-US" dirty="0"/>
                        <a:t>With MED</a:t>
                      </a:r>
                    </a:p>
                    <a:p>
                      <a:pPr algn="ctr"/>
                      <a:r>
                        <a:rPr lang="en-US" dirty="0"/>
                        <a:t>(Minutes)</a:t>
                      </a:r>
                    </a:p>
                  </a:txBody>
                  <a:tcPr anchor="ctr"/>
                </a:tc>
                <a:tc>
                  <a:txBody>
                    <a:bodyPr/>
                    <a:lstStyle/>
                    <a:p>
                      <a:pPr algn="ctr"/>
                      <a:r>
                        <a:rPr lang="en-US" dirty="0"/>
                        <a:t>1365.1</a:t>
                      </a:r>
                    </a:p>
                  </a:txBody>
                  <a:tcPr anchor="ctr"/>
                </a:tc>
                <a:tc>
                  <a:txBody>
                    <a:bodyPr/>
                    <a:lstStyle/>
                    <a:p>
                      <a:pPr algn="ctr"/>
                      <a:r>
                        <a:rPr lang="en-US" dirty="0"/>
                        <a:t>282.9</a:t>
                      </a:r>
                    </a:p>
                  </a:txBody>
                  <a:tcPr anchor="ctr"/>
                </a:tc>
                <a:tc>
                  <a:txBody>
                    <a:bodyPr/>
                    <a:lstStyle/>
                    <a:p>
                      <a:pPr algn="ctr"/>
                      <a:r>
                        <a:rPr lang="en-US" dirty="0"/>
                        <a:t>263.8</a:t>
                      </a:r>
                    </a:p>
                  </a:txBody>
                  <a:tcPr anchor="ctr"/>
                </a:tc>
                <a:tc>
                  <a:txBody>
                    <a:bodyPr/>
                    <a:lstStyle/>
                    <a:p>
                      <a:pPr algn="ctr"/>
                      <a:r>
                        <a:rPr lang="en-US" dirty="0"/>
                        <a:t>71.6</a:t>
                      </a:r>
                    </a:p>
                  </a:txBody>
                  <a:tcPr anchor="ctr"/>
                </a:tc>
                <a:tc>
                  <a:txBody>
                    <a:bodyPr/>
                    <a:lstStyle/>
                    <a:p>
                      <a:pPr algn="ctr"/>
                      <a:r>
                        <a:rPr lang="en-US" dirty="0"/>
                        <a:t>6899.9</a:t>
                      </a:r>
                    </a:p>
                  </a:txBody>
                  <a:tcPr anchor="ctr"/>
                </a:tc>
                <a:extLst>
                  <a:ext uri="{0D108BD9-81ED-4DB2-BD59-A6C34878D82A}">
                    <a16:rowId xmlns:a16="http://schemas.microsoft.com/office/drawing/2014/main" val="807700854"/>
                  </a:ext>
                </a:extLst>
              </a:tr>
            </a:tbl>
          </a:graphicData>
        </a:graphic>
      </p:graphicFrame>
      <p:sp>
        <p:nvSpPr>
          <p:cNvPr id="4" name="TextBox 3">
            <a:extLst>
              <a:ext uri="{FF2B5EF4-FFF2-40B4-BE49-F238E27FC236}">
                <a16:creationId xmlns:a16="http://schemas.microsoft.com/office/drawing/2014/main" id="{15DAD371-3C7C-4A6C-AEE5-18F2BD2E8797}"/>
              </a:ext>
            </a:extLst>
          </p:cNvPr>
          <p:cNvSpPr txBox="1"/>
          <p:nvPr/>
        </p:nvSpPr>
        <p:spPr>
          <a:xfrm>
            <a:off x="609600" y="6093023"/>
            <a:ext cx="4600940" cy="307777"/>
          </a:xfrm>
          <a:prstGeom prst="rect">
            <a:avLst/>
          </a:prstGeom>
          <a:noFill/>
        </p:spPr>
        <p:txBody>
          <a:bodyPr wrap="none" rtlCol="0">
            <a:spAutoFit/>
          </a:bodyPr>
          <a:lstStyle/>
          <a:p>
            <a:r>
              <a:rPr lang="en-US" sz="1400" dirty="0"/>
              <a:t>SAIDI = System Average Interruption Duration Index</a:t>
            </a:r>
          </a:p>
        </p:txBody>
      </p:sp>
    </p:spTree>
    <p:extLst>
      <p:ext uri="{BB962C8B-B14F-4D97-AF65-F5344CB8AC3E}">
        <p14:creationId xmlns:p14="http://schemas.microsoft.com/office/powerpoint/2010/main" val="1585624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Key Takeaways from 2019 Data</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4244623"/>
          </a:xfrm>
        </p:spPr>
        <p:txBody>
          <a:bodyPr>
            <a:normAutofit fontScale="92500"/>
          </a:bodyPr>
          <a:lstStyle/>
          <a:p>
            <a:pPr>
              <a:lnSpc>
                <a:spcPct val="110000"/>
              </a:lnSpc>
            </a:pPr>
            <a:r>
              <a:rPr lang="en-US" sz="2200" dirty="0"/>
              <a:t>Excluding MEDs, the CA IOUs generally have </a:t>
            </a:r>
            <a:r>
              <a:rPr lang="en-US" sz="2200" b="1" i="1" dirty="0"/>
              <a:t>lower</a:t>
            </a:r>
            <a:r>
              <a:rPr lang="en-US" sz="2200" dirty="0"/>
              <a:t> measured SAIDI and SAIFI than the national average for 2019.</a:t>
            </a:r>
          </a:p>
          <a:p>
            <a:pPr lvl="1">
              <a:lnSpc>
                <a:spcPct val="110000"/>
              </a:lnSpc>
            </a:pPr>
            <a:r>
              <a:rPr lang="en-US" dirty="0"/>
              <a:t>This means that for the average customer on the entire system, there were less outage minutes and outages were less frequent than the national average.</a:t>
            </a:r>
          </a:p>
          <a:p>
            <a:pPr lvl="1">
              <a:lnSpc>
                <a:spcPct val="110000"/>
              </a:lnSpc>
            </a:pPr>
            <a:r>
              <a:rPr lang="en-US" dirty="0"/>
              <a:t>The lower numbers are likely due to outages being averaged over the large customer counts in the IOUs’ service territories</a:t>
            </a:r>
          </a:p>
          <a:p>
            <a:pPr>
              <a:lnSpc>
                <a:spcPct val="110000"/>
              </a:lnSpc>
            </a:pPr>
            <a:r>
              <a:rPr lang="en-US" sz="2200" dirty="0"/>
              <a:t>Excluding MEDs, the CA IOUs generally have </a:t>
            </a:r>
            <a:r>
              <a:rPr lang="en-US" sz="2200" b="1" i="1" dirty="0"/>
              <a:t>higher</a:t>
            </a:r>
            <a:r>
              <a:rPr lang="en-US" sz="2200" dirty="0"/>
              <a:t> measured CAIDI than the national average for 2019.</a:t>
            </a:r>
          </a:p>
          <a:p>
            <a:pPr lvl="1">
              <a:lnSpc>
                <a:spcPct val="110000"/>
              </a:lnSpc>
            </a:pPr>
            <a:r>
              <a:rPr lang="en-US" dirty="0"/>
              <a:t>This means that when an outage does occur, the duration for the average customer is longer than the national average. </a:t>
            </a:r>
            <a:endParaRPr lang="en-US" sz="2200" dirty="0"/>
          </a:p>
          <a:p>
            <a:pPr marL="0" lvl="0" indent="0" fontAlgn="ctr">
              <a:buNone/>
            </a:pPr>
            <a:r>
              <a:rPr lang="en-US" sz="2000" dirty="0"/>
              <a:t> </a:t>
            </a:r>
          </a:p>
          <a:p>
            <a:pPr marL="0" indent="0">
              <a:buNone/>
            </a:pPr>
            <a:endParaRPr lang="en-US" sz="2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16</a:t>
            </a:fld>
            <a:endParaRPr lang="en-US">
              <a:solidFill>
                <a:srgbClr val="000000"/>
              </a:solidFill>
              <a:latin typeface="Arial"/>
            </a:endParaRPr>
          </a:p>
        </p:txBody>
      </p:sp>
      <p:sp>
        <p:nvSpPr>
          <p:cNvPr id="2" name="TextBox 1">
            <a:extLst>
              <a:ext uri="{FF2B5EF4-FFF2-40B4-BE49-F238E27FC236}">
                <a16:creationId xmlns:a16="http://schemas.microsoft.com/office/drawing/2014/main" id="{C877CDE5-B874-48AD-AD10-52B33D34F7B0}"/>
              </a:ext>
            </a:extLst>
          </p:cNvPr>
          <p:cNvSpPr txBox="1"/>
          <p:nvPr/>
        </p:nvSpPr>
        <p:spPr>
          <a:xfrm>
            <a:off x="406400" y="5430517"/>
            <a:ext cx="5181600" cy="954107"/>
          </a:xfrm>
          <a:prstGeom prst="rect">
            <a:avLst/>
          </a:prstGeom>
          <a:noFill/>
        </p:spPr>
        <p:txBody>
          <a:bodyPr wrap="square" numCol="1" rtlCol="0">
            <a:spAutoFit/>
          </a:bodyPr>
          <a:lstStyle/>
          <a:p>
            <a:r>
              <a:rPr lang="en-US" sz="1400" dirty="0"/>
              <a:t>SAIDI = System Average Interruption Duration Index</a:t>
            </a:r>
          </a:p>
          <a:p>
            <a:r>
              <a:rPr lang="en-US" sz="1400" dirty="0"/>
              <a:t>SAIFI = System Average Interruption Frequency Index</a:t>
            </a:r>
          </a:p>
          <a:p>
            <a:r>
              <a:rPr lang="en-US" sz="1400" dirty="0"/>
              <a:t>CAIDI = Customer Average Interruption Duration Index</a:t>
            </a:r>
          </a:p>
          <a:p>
            <a:r>
              <a:rPr lang="en-US" sz="1400" dirty="0"/>
              <a:t>MED = Major Event Day</a:t>
            </a:r>
          </a:p>
        </p:txBody>
      </p:sp>
    </p:spTree>
    <p:extLst>
      <p:ext uri="{BB962C8B-B14F-4D97-AF65-F5344CB8AC3E}">
        <p14:creationId xmlns:p14="http://schemas.microsoft.com/office/powerpoint/2010/main" val="3152770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sz="3000" dirty="0"/>
              <a:t>2019 CA IOU Reliability vs. National Average</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lvl="0" indent="0" fontAlgn="ctr">
              <a:buNone/>
            </a:pPr>
            <a:r>
              <a:rPr lang="en-US" sz="2000" dirty="0"/>
              <a:t> </a:t>
            </a:r>
          </a:p>
          <a:p>
            <a:pPr marL="0" indent="0">
              <a:buNone/>
            </a:pPr>
            <a:endParaRPr lang="en-US" sz="2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17</a:t>
            </a:fld>
            <a:endParaRPr lang="en-US">
              <a:solidFill>
                <a:srgbClr val="000000"/>
              </a:solidFill>
              <a:latin typeface="Arial"/>
            </a:endParaRPr>
          </a:p>
        </p:txBody>
      </p:sp>
      <p:graphicFrame>
        <p:nvGraphicFramePr>
          <p:cNvPr id="2" name="Table 1">
            <a:extLst>
              <a:ext uri="{FF2B5EF4-FFF2-40B4-BE49-F238E27FC236}">
                <a16:creationId xmlns:a16="http://schemas.microsoft.com/office/drawing/2014/main" id="{CF7DF7F5-6546-4487-8229-9FE85F109A54}"/>
              </a:ext>
            </a:extLst>
          </p:cNvPr>
          <p:cNvGraphicFramePr>
            <a:graphicFrameLocks noGrp="1"/>
          </p:cNvGraphicFramePr>
          <p:nvPr>
            <p:extLst>
              <p:ext uri="{D42A27DB-BD31-4B8C-83A1-F6EECF244321}">
                <p14:modId xmlns:p14="http://schemas.microsoft.com/office/powerpoint/2010/main" val="2845032708"/>
              </p:ext>
            </p:extLst>
          </p:nvPr>
        </p:nvGraphicFramePr>
        <p:xfrm>
          <a:off x="609600" y="1312188"/>
          <a:ext cx="8705092" cy="4002632"/>
        </p:xfrm>
        <a:graphic>
          <a:graphicData uri="http://schemas.openxmlformats.org/drawingml/2006/table">
            <a:tbl>
              <a:tblPr/>
              <a:tblGrid>
                <a:gridCol w="1264834">
                  <a:extLst>
                    <a:ext uri="{9D8B030D-6E8A-4147-A177-3AD203B41FA5}">
                      <a16:colId xmlns:a16="http://schemas.microsoft.com/office/drawing/2014/main" val="1916945920"/>
                    </a:ext>
                  </a:extLst>
                </a:gridCol>
                <a:gridCol w="531447">
                  <a:extLst>
                    <a:ext uri="{9D8B030D-6E8A-4147-A177-3AD203B41FA5}">
                      <a16:colId xmlns:a16="http://schemas.microsoft.com/office/drawing/2014/main" val="1293896638"/>
                    </a:ext>
                  </a:extLst>
                </a:gridCol>
                <a:gridCol w="531447">
                  <a:extLst>
                    <a:ext uri="{9D8B030D-6E8A-4147-A177-3AD203B41FA5}">
                      <a16:colId xmlns:a16="http://schemas.microsoft.com/office/drawing/2014/main" val="4133887867"/>
                    </a:ext>
                  </a:extLst>
                </a:gridCol>
                <a:gridCol w="531447">
                  <a:extLst>
                    <a:ext uri="{9D8B030D-6E8A-4147-A177-3AD203B41FA5}">
                      <a16:colId xmlns:a16="http://schemas.microsoft.com/office/drawing/2014/main" val="2862388897"/>
                    </a:ext>
                  </a:extLst>
                </a:gridCol>
                <a:gridCol w="531447">
                  <a:extLst>
                    <a:ext uri="{9D8B030D-6E8A-4147-A177-3AD203B41FA5}">
                      <a16:colId xmlns:a16="http://schemas.microsoft.com/office/drawing/2014/main" val="1920573538"/>
                    </a:ext>
                  </a:extLst>
                </a:gridCol>
                <a:gridCol w="531447">
                  <a:extLst>
                    <a:ext uri="{9D8B030D-6E8A-4147-A177-3AD203B41FA5}">
                      <a16:colId xmlns:a16="http://schemas.microsoft.com/office/drawing/2014/main" val="467968728"/>
                    </a:ext>
                  </a:extLst>
                </a:gridCol>
                <a:gridCol w="531447">
                  <a:extLst>
                    <a:ext uri="{9D8B030D-6E8A-4147-A177-3AD203B41FA5}">
                      <a16:colId xmlns:a16="http://schemas.microsoft.com/office/drawing/2014/main" val="3522661279"/>
                    </a:ext>
                  </a:extLst>
                </a:gridCol>
                <a:gridCol w="531447">
                  <a:extLst>
                    <a:ext uri="{9D8B030D-6E8A-4147-A177-3AD203B41FA5}">
                      <a16:colId xmlns:a16="http://schemas.microsoft.com/office/drawing/2014/main" val="4150125429"/>
                    </a:ext>
                  </a:extLst>
                </a:gridCol>
                <a:gridCol w="531447">
                  <a:extLst>
                    <a:ext uri="{9D8B030D-6E8A-4147-A177-3AD203B41FA5}">
                      <a16:colId xmlns:a16="http://schemas.microsoft.com/office/drawing/2014/main" val="1329722926"/>
                    </a:ext>
                  </a:extLst>
                </a:gridCol>
                <a:gridCol w="531447">
                  <a:extLst>
                    <a:ext uri="{9D8B030D-6E8A-4147-A177-3AD203B41FA5}">
                      <a16:colId xmlns:a16="http://schemas.microsoft.com/office/drawing/2014/main" val="120692114"/>
                    </a:ext>
                  </a:extLst>
                </a:gridCol>
                <a:gridCol w="531447">
                  <a:extLst>
                    <a:ext uri="{9D8B030D-6E8A-4147-A177-3AD203B41FA5}">
                      <a16:colId xmlns:a16="http://schemas.microsoft.com/office/drawing/2014/main" val="991142327"/>
                    </a:ext>
                  </a:extLst>
                </a:gridCol>
                <a:gridCol w="531447">
                  <a:extLst>
                    <a:ext uri="{9D8B030D-6E8A-4147-A177-3AD203B41FA5}">
                      <a16:colId xmlns:a16="http://schemas.microsoft.com/office/drawing/2014/main" val="1652205514"/>
                    </a:ext>
                  </a:extLst>
                </a:gridCol>
                <a:gridCol w="531447">
                  <a:extLst>
                    <a:ext uri="{9D8B030D-6E8A-4147-A177-3AD203B41FA5}">
                      <a16:colId xmlns:a16="http://schemas.microsoft.com/office/drawing/2014/main" val="1596431637"/>
                    </a:ext>
                  </a:extLst>
                </a:gridCol>
                <a:gridCol w="531447">
                  <a:extLst>
                    <a:ext uri="{9D8B030D-6E8A-4147-A177-3AD203B41FA5}">
                      <a16:colId xmlns:a16="http://schemas.microsoft.com/office/drawing/2014/main" val="1256963178"/>
                    </a:ext>
                  </a:extLst>
                </a:gridCol>
                <a:gridCol w="531447">
                  <a:extLst>
                    <a:ext uri="{9D8B030D-6E8A-4147-A177-3AD203B41FA5}">
                      <a16:colId xmlns:a16="http://schemas.microsoft.com/office/drawing/2014/main" val="677560137"/>
                    </a:ext>
                  </a:extLst>
                </a:gridCol>
              </a:tblGrid>
              <a:tr h="418144">
                <a:tc>
                  <a:txBody>
                    <a:bodyPr/>
                    <a:lstStyle/>
                    <a:p>
                      <a:pPr algn="r" fontAlgn="b"/>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7">
                  <a:txBody>
                    <a:bodyPr/>
                    <a:lstStyle/>
                    <a:p>
                      <a:pPr algn="ctr" fontAlgn="b"/>
                      <a:r>
                        <a:rPr lang="en-US" sz="1500" b="1" i="0" u="none" strike="noStrike" dirty="0">
                          <a:solidFill>
                            <a:srgbClr val="000000"/>
                          </a:solidFill>
                          <a:effectLst/>
                          <a:latin typeface="Calibri" panose="020F0502020204030204" pitchFamily="34" charset="0"/>
                        </a:rPr>
                        <a:t>Excluding MED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hMerge="1">
                  <a:txBody>
                    <a:bodyPr/>
                    <a:lstStyle/>
                    <a:p>
                      <a:endParaRPr lang="en-US"/>
                    </a:p>
                  </a:txBody>
                  <a:tcP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7">
                  <a:txBody>
                    <a:bodyPr/>
                    <a:lstStyle/>
                    <a:p>
                      <a:pPr algn="ctr" fontAlgn="b"/>
                      <a:r>
                        <a:rPr lang="en-US" sz="1500" b="1" i="0" u="none" strike="noStrike">
                          <a:solidFill>
                            <a:srgbClr val="000000"/>
                          </a:solidFill>
                          <a:effectLst/>
                          <a:latin typeface="Calibri" panose="020F0502020204030204" pitchFamily="34" charset="0"/>
                        </a:rPr>
                        <a:t>Including MED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581697069"/>
                  </a:ext>
                </a:extLst>
              </a:tr>
              <a:tr h="603352">
                <a:tc>
                  <a:txBody>
                    <a:bodyPr/>
                    <a:lstStyle/>
                    <a:p>
                      <a:pPr algn="l" fontAlgn="b"/>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200" b="1" i="0" u="none" strike="noStrike" kern="1200" dirty="0" err="1">
                          <a:solidFill>
                            <a:srgbClr val="000000"/>
                          </a:solidFill>
                          <a:effectLst/>
                          <a:latin typeface="Calibri" panose="020F0502020204030204" pitchFamily="34" charset="0"/>
                          <a:ea typeface="+mn-ea"/>
                          <a:cs typeface="+mn-cs"/>
                        </a:rPr>
                        <a:t>Nat'l</a:t>
                      </a:r>
                      <a:r>
                        <a:rPr lang="en-US" sz="1200" b="1" i="0" u="none" strike="noStrike" kern="1200" dirty="0">
                          <a:solidFill>
                            <a:srgbClr val="000000"/>
                          </a:solidFill>
                          <a:effectLst/>
                          <a:latin typeface="Calibri" panose="020F0502020204030204" pitchFamily="34" charset="0"/>
                          <a:ea typeface="+mn-ea"/>
                          <a:cs typeface="+mn-cs"/>
                        </a:rPr>
                        <a:t> Avg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a:solidFill>
                            <a:srgbClr val="000000"/>
                          </a:solidFill>
                          <a:effectLst/>
                          <a:latin typeface="Calibri" panose="020F0502020204030204" pitchFamily="34" charset="0"/>
                        </a:rPr>
                        <a:t>PG&amp;E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dirty="0">
                          <a:solidFill>
                            <a:srgbClr val="000000"/>
                          </a:solidFill>
                          <a:effectLst/>
                          <a:latin typeface="Calibri" panose="020F0502020204030204" pitchFamily="34" charset="0"/>
                        </a:rPr>
                        <a:t>SCE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dirty="0">
                          <a:solidFill>
                            <a:srgbClr val="000000"/>
                          </a:solidFill>
                          <a:effectLst/>
                          <a:latin typeface="Calibri" panose="020F0502020204030204" pitchFamily="34" charset="0"/>
                        </a:rPr>
                        <a:t>SDG&amp;E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a:solidFill>
                            <a:srgbClr val="000000"/>
                          </a:solidFill>
                          <a:effectLst/>
                          <a:latin typeface="Calibri" panose="020F0502020204030204" pitchFamily="34" charset="0"/>
                        </a:rPr>
                        <a:t>BVES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a:solidFill>
                            <a:srgbClr val="000000"/>
                          </a:solidFill>
                          <a:effectLst/>
                          <a:latin typeface="Calibri" panose="020F0502020204030204" pitchFamily="34" charset="0"/>
                        </a:rPr>
                        <a:t>Liberty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a:solidFill>
                            <a:srgbClr val="000000"/>
                          </a:solidFill>
                          <a:effectLst/>
                          <a:latin typeface="Calibri" panose="020F0502020204030204" pitchFamily="34" charset="0"/>
                        </a:rPr>
                        <a:t>Pac.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err="1">
                          <a:solidFill>
                            <a:srgbClr val="000000"/>
                          </a:solidFill>
                          <a:effectLst/>
                          <a:latin typeface="Calibri" panose="020F0502020204030204" pitchFamily="34" charset="0"/>
                        </a:rPr>
                        <a:t>Nat'l</a:t>
                      </a:r>
                      <a:r>
                        <a:rPr lang="en-US" sz="1200" b="1" i="0" u="none" strike="noStrike">
                          <a:solidFill>
                            <a:srgbClr val="000000"/>
                          </a:solidFill>
                          <a:effectLst/>
                          <a:latin typeface="Calibri" panose="020F0502020204030204" pitchFamily="34" charset="0"/>
                        </a:rPr>
                        <a:t> Avg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a:solidFill>
                            <a:srgbClr val="000000"/>
                          </a:solidFill>
                          <a:effectLst/>
                          <a:latin typeface="Calibri" panose="020F0502020204030204" pitchFamily="34" charset="0"/>
                        </a:rPr>
                        <a:t>PG&amp;E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SCE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a:solidFill>
                            <a:srgbClr val="000000"/>
                          </a:solidFill>
                          <a:effectLst/>
                          <a:latin typeface="Calibri" panose="020F0502020204030204" pitchFamily="34" charset="0"/>
                        </a:rPr>
                        <a:t>SDG&amp;E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BVES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a:solidFill>
                            <a:srgbClr val="000000"/>
                          </a:solidFill>
                          <a:effectLst/>
                          <a:latin typeface="Calibri" panose="020F0502020204030204" pitchFamily="34" charset="0"/>
                        </a:rPr>
                        <a:t>Liberty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a:solidFill>
                            <a:srgbClr val="000000"/>
                          </a:solidFill>
                          <a:effectLst/>
                          <a:latin typeface="Calibri" panose="020F0502020204030204" pitchFamily="34" charset="0"/>
                        </a:rPr>
                        <a:t>Pac.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0950664"/>
                  </a:ext>
                </a:extLst>
              </a:tr>
              <a:tr h="744819">
                <a:tc>
                  <a:txBody>
                    <a:bodyPr/>
                    <a:lstStyle/>
                    <a:p>
                      <a:pPr algn="ctr" fontAlgn="b"/>
                      <a:r>
                        <a:rPr lang="en-US" sz="1300" b="1" i="0" u="none" strike="noStrike">
                          <a:solidFill>
                            <a:srgbClr val="000000"/>
                          </a:solidFill>
                          <a:effectLst/>
                          <a:latin typeface="Calibri" panose="020F0502020204030204" pitchFamily="34" charset="0"/>
                        </a:rPr>
                        <a:t>SAIDI</a:t>
                      </a:r>
                    </a:p>
                    <a:p>
                      <a:pPr algn="ctr" fontAlgn="b"/>
                      <a:r>
                        <a:rPr lang="en-US" sz="1300" b="1" i="0" u="none" strike="noStrike">
                          <a:solidFill>
                            <a:srgbClr val="000000"/>
                          </a:solidFill>
                          <a:effectLst/>
                          <a:latin typeface="Calibri" panose="020F0502020204030204" pitchFamily="34" charset="0"/>
                        </a:rPr>
                        <a:t>(Minutes)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200" b="1" i="0" u="none" strike="noStrike" kern="1200" dirty="0">
                          <a:solidFill>
                            <a:srgbClr val="000000"/>
                          </a:solidFill>
                          <a:effectLst/>
                          <a:latin typeface="Arial" panose="020B0604020202020204" pitchFamily="34" charset="0"/>
                          <a:ea typeface="+mn-ea"/>
                          <a:cs typeface="+mn-cs"/>
                        </a:rPr>
                        <a:t>133.3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rgbClr val="000000"/>
                          </a:solidFill>
                          <a:effectLst/>
                          <a:latin typeface="Arial" panose="020B0604020202020204" pitchFamily="34" charset="0"/>
                        </a:rPr>
                        <a:t>117.7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dirty="0">
                          <a:solidFill>
                            <a:srgbClr val="000000"/>
                          </a:solidFill>
                          <a:effectLst/>
                          <a:latin typeface="Arial" panose="020B0604020202020204" pitchFamily="34" charset="0"/>
                        </a:rPr>
                        <a:t>90.75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dirty="0">
                          <a:solidFill>
                            <a:srgbClr val="000000"/>
                          </a:solidFill>
                          <a:effectLst/>
                          <a:latin typeface="Arial" panose="020B0604020202020204" pitchFamily="34" charset="0"/>
                        </a:rPr>
                        <a:t>68.64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dirty="0">
                          <a:solidFill>
                            <a:srgbClr val="000000"/>
                          </a:solidFill>
                          <a:effectLst/>
                          <a:latin typeface="Arial" panose="020B060402020202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dirty="0">
                          <a:solidFill>
                            <a:srgbClr val="000000"/>
                          </a:solidFill>
                          <a:effectLst/>
                          <a:latin typeface="Arial" panose="020B0604020202020204" pitchFamily="34" charset="0"/>
                        </a:rPr>
                        <a:t>68.64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dirty="0">
                          <a:solidFill>
                            <a:srgbClr val="000000"/>
                          </a:solidFill>
                          <a:effectLst/>
                          <a:latin typeface="Arial" panose="020B0604020202020204" pitchFamily="34" charset="0"/>
                        </a:rPr>
                        <a:t>106.3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1" i="0" u="none" strike="noStrike">
                          <a:solidFill>
                            <a:schemeClr val="tx1"/>
                          </a:solidFill>
                          <a:effectLst/>
                          <a:latin typeface="Arial" panose="020B0604020202020204" pitchFamily="34" charset="0"/>
                        </a:rPr>
                        <a:t>263.8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a:solidFill>
                            <a:schemeClr val="tx1"/>
                          </a:solidFill>
                          <a:effectLst/>
                          <a:latin typeface="Arial" panose="020B0604020202020204" pitchFamily="34" charset="0"/>
                        </a:rPr>
                        <a:t>1365.1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200" b="0" i="0" u="none" strike="noStrike">
                          <a:solidFill>
                            <a:schemeClr val="tx1"/>
                          </a:solidFill>
                          <a:effectLst/>
                          <a:latin typeface="Arial" panose="020B0604020202020204" pitchFamily="34" charset="0"/>
                        </a:rPr>
                        <a:t>177.97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a:solidFill>
                            <a:schemeClr val="tx1"/>
                          </a:solidFill>
                          <a:effectLst/>
                          <a:latin typeface="Arial" panose="020B0604020202020204" pitchFamily="34" charset="0"/>
                        </a:rPr>
                        <a:t>122.96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a:solidFill>
                            <a:schemeClr val="tx1"/>
                          </a:solidFill>
                          <a:effectLst/>
                          <a:latin typeface="Arial" panose="020B0604020202020204" pitchFamily="34" charset="0"/>
                        </a:rPr>
                        <a:t>258.8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a:solidFill>
                            <a:schemeClr val="tx1"/>
                          </a:solidFill>
                          <a:effectLst/>
                          <a:latin typeface="Arial" panose="020B0604020202020204" pitchFamily="34" charset="0"/>
                        </a:rPr>
                        <a:t>416.51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200" b="0" i="0" u="none" strike="noStrike">
                          <a:solidFill>
                            <a:schemeClr val="tx1"/>
                          </a:solidFill>
                          <a:effectLst/>
                          <a:latin typeface="Arial" panose="020B0604020202020204" pitchFamily="34" charset="0"/>
                        </a:rPr>
                        <a:t>419.7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321483219"/>
                  </a:ext>
                </a:extLst>
              </a:tr>
              <a:tr h="745439">
                <a:tc>
                  <a:txBody>
                    <a:bodyPr/>
                    <a:lstStyle/>
                    <a:p>
                      <a:pPr algn="ctr" fontAlgn="b"/>
                      <a:r>
                        <a:rPr lang="en-US" sz="1300" b="1" i="0" u="none" strike="noStrike">
                          <a:solidFill>
                            <a:srgbClr val="000000"/>
                          </a:solidFill>
                          <a:effectLst/>
                          <a:latin typeface="Calibri" panose="020F0502020204030204" pitchFamily="34" charset="0"/>
                        </a:rPr>
                        <a:t>SAIFI</a:t>
                      </a:r>
                    </a:p>
                    <a:p>
                      <a:pPr algn="ctr" fontAlgn="b"/>
                      <a:r>
                        <a:rPr lang="en-US" sz="1300" b="1" i="0" u="none" strike="noStrike">
                          <a:solidFill>
                            <a:srgbClr val="000000"/>
                          </a:solidFill>
                          <a:effectLst/>
                          <a:latin typeface="Calibri" panose="020F0502020204030204" pitchFamily="34" charset="0"/>
                        </a:rPr>
                        <a:t>(Interruptions)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i="0" u="none" strike="noStrike">
                          <a:solidFill>
                            <a:srgbClr val="000000"/>
                          </a:solidFill>
                          <a:effectLst/>
                          <a:latin typeface="Arial" panose="020B0604020202020204" pitchFamily="34" charset="0"/>
                        </a:rPr>
                        <a:t>1.272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a:solidFill>
                            <a:srgbClr val="000000"/>
                          </a:solidFill>
                          <a:effectLst/>
                          <a:latin typeface="Arial" panose="020B0604020202020204" pitchFamily="34" charset="0"/>
                        </a:rPr>
                        <a:t>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a:solidFill>
                            <a:srgbClr val="000000"/>
                          </a:solidFill>
                          <a:effectLst/>
                          <a:latin typeface="Arial" panose="020B0604020202020204" pitchFamily="34" charset="0"/>
                        </a:rPr>
                        <a:t>0.87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a:solidFill>
                            <a:srgbClr val="000000"/>
                          </a:solidFill>
                          <a:effectLst/>
                          <a:latin typeface="Arial" panose="020B0604020202020204" pitchFamily="34" charset="0"/>
                        </a:rPr>
                        <a:t>0.596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dirty="0">
                          <a:solidFill>
                            <a:srgbClr val="000000"/>
                          </a:solidFill>
                          <a:effectLst/>
                          <a:latin typeface="Arial" panose="020B0604020202020204" pitchFamily="34" charset="0"/>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dirty="0">
                          <a:solidFill>
                            <a:srgbClr val="000000"/>
                          </a:solidFill>
                          <a:effectLst/>
                          <a:latin typeface="Arial" panose="020B0604020202020204" pitchFamily="34" charset="0"/>
                        </a:rPr>
                        <a:t>0.596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a:solidFill>
                            <a:srgbClr val="000000"/>
                          </a:solidFill>
                          <a:effectLst/>
                          <a:latin typeface="Arial" panose="020B0604020202020204" pitchFamily="34" charset="0"/>
                        </a:rPr>
                        <a:t>0.838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1" i="0" u="none" strike="noStrike" dirty="0">
                          <a:solidFill>
                            <a:schemeClr val="tx1"/>
                          </a:solidFill>
                          <a:effectLst/>
                          <a:latin typeface="Arial" panose="020B0604020202020204" pitchFamily="34" charset="0"/>
                        </a:rPr>
                        <a:t>1.703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a:solidFill>
                            <a:schemeClr val="tx1"/>
                          </a:solidFill>
                          <a:effectLst/>
                          <a:latin typeface="Arial" panose="020B0604020202020204" pitchFamily="34" charset="0"/>
                        </a:rPr>
                        <a:t>1.874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200" b="0" i="0" u="none" strike="noStrike" dirty="0">
                          <a:solidFill>
                            <a:schemeClr val="tx1"/>
                          </a:solidFill>
                          <a:effectLst/>
                          <a:latin typeface="Arial" panose="020B0604020202020204" pitchFamily="34" charset="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dirty="0">
                          <a:solidFill>
                            <a:schemeClr val="tx1"/>
                          </a:solidFill>
                          <a:effectLst/>
                          <a:latin typeface="Arial" panose="020B0604020202020204" pitchFamily="34" charset="0"/>
                        </a:rPr>
                        <a:t>0.639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a:solidFill>
                            <a:schemeClr val="tx1"/>
                          </a:solidFill>
                          <a:effectLst/>
                          <a:latin typeface="Arial" panose="020B0604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200" b="0" i="0" u="none" strike="noStrike">
                          <a:solidFill>
                            <a:schemeClr val="tx1"/>
                          </a:solidFill>
                          <a:effectLst/>
                          <a:latin typeface="Arial" panose="020B0604020202020204" pitchFamily="34" charset="0"/>
                        </a:rPr>
                        <a:t>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200" b="0" i="0" u="none" strike="noStrike">
                          <a:solidFill>
                            <a:schemeClr val="tx1"/>
                          </a:solidFill>
                          <a:effectLst/>
                          <a:latin typeface="Arial" panose="020B0604020202020204" pitchFamily="34" charset="0"/>
                        </a:rPr>
                        <a:t>1.236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3448782246"/>
                  </a:ext>
                </a:extLst>
              </a:tr>
              <a:tr h="745439">
                <a:tc>
                  <a:txBody>
                    <a:bodyPr/>
                    <a:lstStyle/>
                    <a:p>
                      <a:pPr algn="ctr" fontAlgn="b"/>
                      <a:r>
                        <a:rPr lang="en-US" sz="1300" b="1" i="0" u="none" strike="noStrike">
                          <a:solidFill>
                            <a:srgbClr val="000000"/>
                          </a:solidFill>
                          <a:effectLst/>
                          <a:latin typeface="Calibri" panose="020F0502020204030204" pitchFamily="34" charset="0"/>
                        </a:rPr>
                        <a:t>CAIDI</a:t>
                      </a:r>
                    </a:p>
                    <a:p>
                      <a:pPr algn="ctr" fontAlgn="b"/>
                      <a:r>
                        <a:rPr lang="en-US" sz="1300" b="1" i="0" u="none" strike="noStrike">
                          <a:solidFill>
                            <a:srgbClr val="000000"/>
                          </a:solidFill>
                          <a:effectLst/>
                          <a:latin typeface="Calibri" panose="020F0502020204030204" pitchFamily="34" charset="0"/>
                        </a:rPr>
                        <a:t>(Minutes)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panose="020B0604020202020204" pitchFamily="34" charset="0"/>
                        </a:rPr>
                        <a:t>104.4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a:solidFill>
                            <a:schemeClr val="tx1"/>
                          </a:solidFill>
                          <a:effectLst/>
                          <a:latin typeface="Arial" panose="020B0604020202020204" pitchFamily="34" charset="0"/>
                        </a:rPr>
                        <a:t>116.5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200" b="0" i="0" u="none" strike="noStrike">
                          <a:solidFill>
                            <a:schemeClr val="tx1"/>
                          </a:solidFill>
                          <a:effectLst/>
                          <a:latin typeface="Arial" panose="020B0604020202020204" pitchFamily="34" charset="0"/>
                        </a:rPr>
                        <a:t>104.8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200" b="0" i="0" u="none" strike="noStrike">
                          <a:solidFill>
                            <a:schemeClr val="tx1"/>
                          </a:solidFill>
                          <a:effectLst/>
                          <a:latin typeface="Arial" panose="020B0604020202020204" pitchFamily="34" charset="0"/>
                        </a:rPr>
                        <a:t>115.2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200" b="0" i="0" u="none" strike="noStrike">
                          <a:solidFill>
                            <a:schemeClr val="tx1"/>
                          </a:solidFill>
                          <a:effectLst/>
                          <a:latin typeface="Arial" panose="020B0604020202020204" pitchFamily="34" charset="0"/>
                        </a:rPr>
                        <a:t>127.4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200" b="0" i="0" u="none" strike="noStrike">
                          <a:solidFill>
                            <a:schemeClr val="tx1"/>
                          </a:solidFill>
                          <a:effectLst/>
                          <a:latin typeface="Arial" panose="020B0604020202020204" pitchFamily="34" charset="0"/>
                        </a:rPr>
                        <a:t>115.2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200" b="0" i="0" u="none" strike="noStrike" dirty="0">
                          <a:solidFill>
                            <a:schemeClr val="tx1"/>
                          </a:solidFill>
                          <a:effectLst/>
                          <a:latin typeface="Arial" panose="020B0604020202020204" pitchFamily="34" charset="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200" b="1" i="0" u="none" strike="noStrike" dirty="0">
                          <a:solidFill>
                            <a:schemeClr val="tx1"/>
                          </a:solidFill>
                          <a:effectLst/>
                          <a:latin typeface="Arial" panose="020B0604020202020204" pitchFamily="34" charset="0"/>
                        </a:rPr>
                        <a:t>149.1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dirty="0">
                          <a:solidFill>
                            <a:schemeClr val="tx1"/>
                          </a:solidFill>
                          <a:effectLst/>
                          <a:latin typeface="Arial" panose="020B0604020202020204" pitchFamily="34" charset="0"/>
                        </a:rPr>
                        <a:t>728.5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200" b="0" i="0" u="none" strike="noStrike" dirty="0">
                          <a:solidFill>
                            <a:schemeClr val="tx1"/>
                          </a:solidFill>
                          <a:effectLst/>
                          <a:latin typeface="Arial" panose="020B0604020202020204" pitchFamily="34" charset="0"/>
                        </a:rPr>
                        <a:t>171.17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200" b="0" i="0" u="none" strike="noStrike">
                          <a:solidFill>
                            <a:schemeClr val="tx1"/>
                          </a:solidFill>
                          <a:effectLst/>
                          <a:latin typeface="Arial" panose="020B0604020202020204" pitchFamily="34" charset="0"/>
                        </a:rPr>
                        <a:t>192.38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200" b="0" i="0" u="none" strike="noStrike" dirty="0">
                          <a:solidFill>
                            <a:schemeClr val="tx1"/>
                          </a:solidFill>
                          <a:effectLst/>
                          <a:latin typeface="Arial" panose="020B0604020202020204" pitchFamily="34" charset="0"/>
                        </a:rPr>
                        <a:t>127.4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rtl="0" fontAlgn="ctr"/>
                      <a:r>
                        <a:rPr lang="en-US" sz="1200" b="0" i="0" u="none" strike="noStrike" dirty="0">
                          <a:solidFill>
                            <a:schemeClr val="tx1"/>
                          </a:solidFill>
                          <a:effectLst/>
                          <a:latin typeface="Arial" panose="020B0604020202020204" pitchFamily="34" charset="0"/>
                        </a:rPr>
                        <a:t>140.73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marL="0" algn="ctr" defTabSz="914400" rtl="0" eaLnBrk="1" fontAlgn="ctr" latinLnBrk="0" hangingPunct="1"/>
                      <a:r>
                        <a:rPr lang="en-US" sz="1200" b="0" i="0" u="none" strike="noStrike" kern="1200">
                          <a:solidFill>
                            <a:schemeClr val="tx1"/>
                          </a:solidFill>
                          <a:effectLst/>
                          <a:latin typeface="Arial" panose="020B0604020202020204" pitchFamily="34" charset="0"/>
                          <a:ea typeface="+mn-ea"/>
                          <a:cs typeface="+mn-cs"/>
                        </a:rPr>
                        <a:t>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467510356"/>
                  </a:ext>
                </a:extLst>
              </a:tr>
              <a:tr h="745439">
                <a:tc>
                  <a:txBody>
                    <a:bodyPr/>
                    <a:lstStyle/>
                    <a:p>
                      <a:pPr algn="ctr" fontAlgn="b"/>
                      <a:r>
                        <a:rPr lang="en-US" sz="1300" b="1" i="0" u="none" strike="noStrike">
                          <a:solidFill>
                            <a:srgbClr val="000000"/>
                          </a:solidFill>
                          <a:effectLst/>
                          <a:latin typeface="Calibri" panose="020F0502020204030204" pitchFamily="34" charset="0"/>
                        </a:rPr>
                        <a:t>MAIFI</a:t>
                      </a:r>
                    </a:p>
                    <a:p>
                      <a:pPr algn="ctr" fontAlgn="b"/>
                      <a:r>
                        <a:rPr lang="en-US" sz="1300" b="1" i="0" u="none" strike="noStrike">
                          <a:solidFill>
                            <a:srgbClr val="000000"/>
                          </a:solidFill>
                          <a:effectLst/>
                          <a:latin typeface="Calibri" panose="020F0502020204030204" pitchFamily="34" charset="0"/>
                        </a:rPr>
                        <a:t>(Interruptions)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200" b="0" i="0" u="none" strike="noStrike" kern="1200">
                          <a:solidFill>
                            <a:srgbClr val="000000"/>
                          </a:solidFill>
                          <a:effectLst/>
                          <a:latin typeface="Arial" panose="020B0604020202020204" pitchFamily="34" charset="0"/>
                          <a:ea typeface="+mn-ea"/>
                          <a:cs typeface="+mn-cs"/>
                        </a:rPr>
                        <a:t>1.269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200" b="0" i="0" u="none" strike="noStrike" kern="1200">
                          <a:solidFill>
                            <a:srgbClr val="000000"/>
                          </a:solidFill>
                          <a:effectLst/>
                          <a:latin typeface="Arial" panose="020B0604020202020204" pitchFamily="34" charset="0"/>
                          <a:ea typeface="+mn-ea"/>
                          <a:cs typeface="+mn-cs"/>
                        </a:rPr>
                        <a:t>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200" b="0" i="0" u="none" strike="noStrike" kern="1200">
                          <a:solidFill>
                            <a:srgbClr val="000000"/>
                          </a:solidFill>
                          <a:effectLst/>
                          <a:latin typeface="Arial" panose="020B0604020202020204" pitchFamily="34" charset="0"/>
                          <a:ea typeface="+mn-ea"/>
                          <a:cs typeface="+mn-cs"/>
                        </a:rPr>
                        <a:t>0.299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200" b="0" i="0" u="none" strike="noStrike" kern="1200">
                          <a:solidFill>
                            <a:srgbClr val="000000"/>
                          </a:solidFill>
                          <a:effectLst/>
                          <a:latin typeface="Arial" panose="020B0604020202020204" pitchFamily="34" charset="0"/>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200" b="0" i="0" u="none" strike="noStrike" kern="1200">
                          <a:solidFill>
                            <a:srgbClr val="000000"/>
                          </a:solidFill>
                          <a:effectLst/>
                          <a:latin typeface="Arial" panose="020B0604020202020204" pitchFamily="34" charset="0"/>
                          <a:ea typeface="+mn-ea"/>
                          <a:cs typeface="+mn-cs"/>
                        </a:rPr>
                        <a:t>0.299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200" b="0" i="0" u="none" strike="noStrike" kern="1200">
                          <a:solidFill>
                            <a:srgbClr val="000000"/>
                          </a:solidFill>
                          <a:effectLst/>
                          <a:latin typeface="Arial" panose="020B0604020202020204" pitchFamily="34" charset="0"/>
                          <a:ea typeface="+mn-ea"/>
                          <a:cs typeface="+mn-cs"/>
                        </a:rPr>
                        <a:t>0.721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a:solidFill>
                            <a:schemeClr val="tx1"/>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0" i="0" u="none" strike="noStrike">
                          <a:solidFill>
                            <a:schemeClr val="tx1"/>
                          </a:solidFill>
                          <a:effectLst/>
                          <a:latin typeface="Arial" panose="020B0604020202020204" pitchFamily="34" charset="0"/>
                        </a:rPr>
                        <a:t>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a:solidFill>
                            <a:schemeClr val="tx1"/>
                          </a:solidFill>
                          <a:effectLst/>
                          <a:latin typeface="Arial" panose="020B0604020202020204" pitchFamily="34" charset="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chemeClr val="tx1"/>
                          </a:solidFill>
                          <a:effectLst/>
                          <a:latin typeface="Arial" panose="020B0604020202020204" pitchFamily="34" charset="0"/>
                        </a:rPr>
                        <a:t>0.299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chemeClr val="tx1"/>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chemeClr val="tx1"/>
                          </a:solidFill>
                          <a:effectLst/>
                          <a:latin typeface="Arial" panose="020B0604020202020204" pitchFamily="34" charset="0"/>
                        </a:rPr>
                        <a:t>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chemeClr val="tx1"/>
                          </a:solidFill>
                          <a:effectLst/>
                          <a:latin typeface="Arial" panose="020B0604020202020204" pitchFamily="34" charset="0"/>
                        </a:rPr>
                        <a:t>0.721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93482"/>
                  </a:ext>
                </a:extLst>
              </a:tr>
            </a:tbl>
          </a:graphicData>
        </a:graphic>
      </p:graphicFrame>
      <p:sp>
        <p:nvSpPr>
          <p:cNvPr id="4" name="TextBox 3">
            <a:extLst>
              <a:ext uri="{FF2B5EF4-FFF2-40B4-BE49-F238E27FC236}">
                <a16:creationId xmlns:a16="http://schemas.microsoft.com/office/drawing/2014/main" id="{9C6E397B-D6E4-4EB1-8B3A-BD20DDCAAF52}"/>
              </a:ext>
            </a:extLst>
          </p:cNvPr>
          <p:cNvSpPr txBox="1"/>
          <p:nvPr/>
        </p:nvSpPr>
        <p:spPr>
          <a:xfrm>
            <a:off x="459129" y="5475540"/>
            <a:ext cx="9109510" cy="523220"/>
          </a:xfrm>
          <a:prstGeom prst="rect">
            <a:avLst/>
          </a:prstGeom>
          <a:noFill/>
        </p:spPr>
        <p:txBody>
          <a:bodyPr wrap="square" rtlCol="0">
            <a:spAutoFit/>
          </a:bodyPr>
          <a:lstStyle/>
          <a:p>
            <a:r>
              <a:rPr lang="en-US" sz="1400" dirty="0"/>
              <a:t>Note: Red squares indicate that the metric exceeds the national average. National average is calculated from USEIA data on annual reliability figures which does not include MAIFI.</a:t>
            </a:r>
          </a:p>
        </p:txBody>
      </p:sp>
      <p:sp>
        <p:nvSpPr>
          <p:cNvPr id="6" name="TextBox 5">
            <a:extLst>
              <a:ext uri="{FF2B5EF4-FFF2-40B4-BE49-F238E27FC236}">
                <a16:creationId xmlns:a16="http://schemas.microsoft.com/office/drawing/2014/main" id="{FD300BB1-73DE-480A-B785-51EC02C56965}"/>
              </a:ext>
            </a:extLst>
          </p:cNvPr>
          <p:cNvSpPr txBox="1"/>
          <p:nvPr/>
        </p:nvSpPr>
        <p:spPr>
          <a:xfrm>
            <a:off x="9568639" y="2436341"/>
            <a:ext cx="2509955" cy="1754326"/>
          </a:xfrm>
          <a:prstGeom prst="rect">
            <a:avLst/>
          </a:prstGeom>
          <a:noFill/>
          <a:ln>
            <a:solidFill>
              <a:schemeClr val="tx1"/>
            </a:solidFill>
          </a:ln>
        </p:spPr>
        <p:txBody>
          <a:bodyPr wrap="square" rtlCol="0">
            <a:spAutoFit/>
          </a:bodyPr>
          <a:lstStyle/>
          <a:p>
            <a:pPr marL="171450" marR="0" indent="-171450">
              <a:spcBef>
                <a:spcPts val="0"/>
              </a:spcBef>
              <a:spcAft>
                <a:spcPts val="0"/>
              </a:spcAft>
              <a:buFont typeface="Arial" panose="020B0604020202020204" pitchFamily="34" charset="0"/>
              <a:buChar char="•"/>
            </a:pPr>
            <a:r>
              <a:rPr lang="en-US" sz="1200" dirty="0"/>
              <a:t>SAIDI = System Average Interruption Duration Index</a:t>
            </a:r>
          </a:p>
          <a:p>
            <a:pPr marL="171450" marR="0" indent="-171450">
              <a:spcBef>
                <a:spcPts val="0"/>
              </a:spcBef>
              <a:spcAft>
                <a:spcPts val="0"/>
              </a:spcAft>
              <a:buFont typeface="Arial" panose="020B0604020202020204" pitchFamily="34" charset="0"/>
              <a:buChar char="•"/>
            </a:pPr>
            <a:r>
              <a:rPr lang="en-US" sz="1200" dirty="0"/>
              <a:t>SAIFI = System Average Interruption Frequency Index</a:t>
            </a:r>
          </a:p>
          <a:p>
            <a:pPr marL="171450" marR="0" indent="-171450">
              <a:spcBef>
                <a:spcPts val="0"/>
              </a:spcBef>
              <a:spcAft>
                <a:spcPts val="0"/>
              </a:spcAft>
              <a:buFont typeface="Arial" panose="020B0604020202020204" pitchFamily="34" charset="0"/>
              <a:buChar char="•"/>
            </a:pPr>
            <a:r>
              <a:rPr lang="en-US" sz="1200" dirty="0"/>
              <a:t>CAIDI = Customer Average Interruption Duration Index</a:t>
            </a:r>
          </a:p>
          <a:p>
            <a:pPr marL="171450" marR="0" indent="-171450">
              <a:spcBef>
                <a:spcPts val="0"/>
              </a:spcBef>
              <a:spcAft>
                <a:spcPts val="0"/>
              </a:spcAft>
              <a:buFont typeface="Arial" panose="020B0604020202020204" pitchFamily="34" charset="0"/>
              <a:buChar char="•"/>
            </a:pPr>
            <a:r>
              <a:rPr lang="en-US" sz="1200" dirty="0"/>
              <a:t>MAIFI = Momentary Average Interruption Frequency Index</a:t>
            </a:r>
          </a:p>
          <a:p>
            <a:pPr marL="171450" marR="0" indent="-171450">
              <a:spcBef>
                <a:spcPts val="0"/>
              </a:spcBef>
              <a:spcAft>
                <a:spcPts val="0"/>
              </a:spcAft>
              <a:buFont typeface="Arial" panose="020B0604020202020204" pitchFamily="34" charset="0"/>
              <a:buChar char="•"/>
            </a:pPr>
            <a:r>
              <a:rPr lang="en-US" sz="1200" dirty="0"/>
              <a:t>MED = Major Event Day</a:t>
            </a:r>
          </a:p>
        </p:txBody>
      </p:sp>
    </p:spTree>
    <p:extLst>
      <p:ext uri="{BB962C8B-B14F-4D97-AF65-F5344CB8AC3E}">
        <p14:creationId xmlns:p14="http://schemas.microsoft.com/office/powerpoint/2010/main" val="3697261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sz="2800" dirty="0"/>
              <a:t>SAIDI Values for CA IOUs vs. SW States and </a:t>
            </a:r>
            <a:r>
              <a:rPr lang="en-US" sz="2800" dirty="0" err="1"/>
              <a:t>Nat’l</a:t>
            </a:r>
            <a:r>
              <a:rPr lang="en-US" sz="2800" dirty="0"/>
              <a:t> Average 2019</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lvl="0" indent="0" fontAlgn="ctr">
              <a:buNone/>
            </a:pPr>
            <a:r>
              <a:rPr lang="en-US" sz="2000" dirty="0"/>
              <a:t> </a:t>
            </a:r>
          </a:p>
          <a:p>
            <a:pPr marL="0" indent="0">
              <a:buNone/>
            </a:pPr>
            <a:endParaRPr lang="en-US" sz="2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18</a:t>
            </a:fld>
            <a:endParaRPr lang="en-US">
              <a:solidFill>
                <a:srgbClr val="000000"/>
              </a:solidFill>
              <a:latin typeface="Arial"/>
            </a:endParaRPr>
          </a:p>
        </p:txBody>
      </p:sp>
      <p:graphicFrame>
        <p:nvGraphicFramePr>
          <p:cNvPr id="6" name="Chart 5">
            <a:extLst>
              <a:ext uri="{FF2B5EF4-FFF2-40B4-BE49-F238E27FC236}">
                <a16:creationId xmlns:a16="http://schemas.microsoft.com/office/drawing/2014/main" id="{67EB0679-594E-44A2-B4DA-6556D9C59E9F}"/>
              </a:ext>
            </a:extLst>
          </p:cNvPr>
          <p:cNvGraphicFramePr>
            <a:graphicFrameLocks/>
          </p:cNvGraphicFramePr>
          <p:nvPr>
            <p:extLst>
              <p:ext uri="{D42A27DB-BD31-4B8C-83A1-F6EECF244321}">
                <p14:modId xmlns:p14="http://schemas.microsoft.com/office/powerpoint/2010/main" val="3972856655"/>
              </p:ext>
            </p:extLst>
          </p:nvPr>
        </p:nvGraphicFramePr>
        <p:xfrm>
          <a:off x="2895600" y="1275644"/>
          <a:ext cx="6400800" cy="2377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6777A1CC-1C81-44DC-82F6-4D234E8F1AF3}"/>
              </a:ext>
            </a:extLst>
          </p:cNvPr>
          <p:cNvGraphicFramePr>
            <a:graphicFrameLocks/>
          </p:cNvGraphicFramePr>
          <p:nvPr>
            <p:extLst>
              <p:ext uri="{D42A27DB-BD31-4B8C-83A1-F6EECF244321}">
                <p14:modId xmlns:p14="http://schemas.microsoft.com/office/powerpoint/2010/main" val="2995163022"/>
              </p:ext>
            </p:extLst>
          </p:nvPr>
        </p:nvGraphicFramePr>
        <p:xfrm>
          <a:off x="2895600" y="3653084"/>
          <a:ext cx="6400800" cy="237744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EE7076A-BAB5-4B79-9892-3790C09972C1}"/>
              </a:ext>
            </a:extLst>
          </p:cNvPr>
          <p:cNvSpPr txBox="1"/>
          <p:nvPr/>
        </p:nvSpPr>
        <p:spPr>
          <a:xfrm>
            <a:off x="1174045" y="6065513"/>
            <a:ext cx="9843910" cy="276999"/>
          </a:xfrm>
          <a:prstGeom prst="rect">
            <a:avLst/>
          </a:prstGeom>
          <a:noFill/>
        </p:spPr>
        <p:txBody>
          <a:bodyPr wrap="square" rtlCol="0">
            <a:spAutoFit/>
          </a:bodyPr>
          <a:lstStyle/>
          <a:p>
            <a:pPr marL="401638" indent="-117475" eaLnBrk="1" fontAlgn="b" hangingPunct="1">
              <a:buNone/>
            </a:pPr>
            <a:r>
              <a:rPr lang="en-US" sz="1200" dirty="0"/>
              <a:t>Note: National data includes 681 electric utilities, Southwestern States include 56 electric utilities (AZ, CA, CO, NM, NV, and UT).</a:t>
            </a:r>
          </a:p>
        </p:txBody>
      </p:sp>
      <p:sp>
        <p:nvSpPr>
          <p:cNvPr id="4" name="TextBox 3">
            <a:extLst>
              <a:ext uri="{FF2B5EF4-FFF2-40B4-BE49-F238E27FC236}">
                <a16:creationId xmlns:a16="http://schemas.microsoft.com/office/drawing/2014/main" id="{9F6B5EE4-D6D6-4276-8B3F-683A8BE05AE3}"/>
              </a:ext>
            </a:extLst>
          </p:cNvPr>
          <p:cNvSpPr txBox="1"/>
          <p:nvPr/>
        </p:nvSpPr>
        <p:spPr>
          <a:xfrm>
            <a:off x="9584267" y="3283752"/>
            <a:ext cx="2483555" cy="738664"/>
          </a:xfrm>
          <a:prstGeom prst="rect">
            <a:avLst/>
          </a:prstGeom>
          <a:noFill/>
        </p:spPr>
        <p:txBody>
          <a:bodyPr wrap="square" rtlCol="0">
            <a:spAutoFit/>
          </a:bodyPr>
          <a:lstStyle/>
          <a:p>
            <a:r>
              <a:rPr lang="en-US" sz="1400" dirty="0"/>
              <a:t>SAIDI = System Average Interruption Duration Index</a:t>
            </a:r>
          </a:p>
          <a:p>
            <a:r>
              <a:rPr lang="en-US" sz="1400" dirty="0"/>
              <a:t>MED = Major Event Day</a:t>
            </a:r>
          </a:p>
        </p:txBody>
      </p:sp>
    </p:spTree>
    <p:extLst>
      <p:ext uri="{BB962C8B-B14F-4D97-AF65-F5344CB8AC3E}">
        <p14:creationId xmlns:p14="http://schemas.microsoft.com/office/powerpoint/2010/main" val="325587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sz="2800" dirty="0"/>
              <a:t>SAIDI Values for PG&amp;E from 2010 – 2019 </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lvl="0" indent="0" fontAlgn="ctr">
              <a:buNone/>
            </a:pPr>
            <a:r>
              <a:rPr lang="en-US" sz="2000" dirty="0"/>
              <a:t> </a:t>
            </a:r>
          </a:p>
          <a:p>
            <a:pPr marL="0" indent="0">
              <a:buNone/>
            </a:pPr>
            <a:endParaRPr lang="en-US" sz="2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19</a:t>
            </a:fld>
            <a:endParaRPr lang="en-US">
              <a:solidFill>
                <a:srgbClr val="000000"/>
              </a:solidFill>
              <a:latin typeface="Arial"/>
            </a:endParaRPr>
          </a:p>
        </p:txBody>
      </p:sp>
      <p:graphicFrame>
        <p:nvGraphicFramePr>
          <p:cNvPr id="8" name="Chart 7">
            <a:extLst>
              <a:ext uri="{FF2B5EF4-FFF2-40B4-BE49-F238E27FC236}">
                <a16:creationId xmlns:a16="http://schemas.microsoft.com/office/drawing/2014/main" id="{03CD3B27-BC10-4525-8DA6-3668DF531E18}"/>
              </a:ext>
            </a:extLst>
          </p:cNvPr>
          <p:cNvGraphicFramePr>
            <a:graphicFrameLocks/>
          </p:cNvGraphicFramePr>
          <p:nvPr>
            <p:extLst>
              <p:ext uri="{D42A27DB-BD31-4B8C-83A1-F6EECF244321}">
                <p14:modId xmlns:p14="http://schemas.microsoft.com/office/powerpoint/2010/main" val="2132063193"/>
              </p:ext>
            </p:extLst>
          </p:nvPr>
        </p:nvGraphicFramePr>
        <p:xfrm>
          <a:off x="1902020" y="1340642"/>
          <a:ext cx="8387959" cy="443927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A8F5D1B-9884-4ECC-8167-2FF2E3FA37FF}"/>
              </a:ext>
            </a:extLst>
          </p:cNvPr>
          <p:cNvSpPr txBox="1"/>
          <p:nvPr/>
        </p:nvSpPr>
        <p:spPr>
          <a:xfrm>
            <a:off x="609600" y="5856658"/>
            <a:ext cx="4600940" cy="584775"/>
          </a:xfrm>
          <a:prstGeom prst="rect">
            <a:avLst/>
          </a:prstGeom>
          <a:noFill/>
        </p:spPr>
        <p:txBody>
          <a:bodyPr wrap="none" rtlCol="0">
            <a:spAutoFit/>
          </a:bodyPr>
          <a:lstStyle/>
          <a:p>
            <a:r>
              <a:rPr lang="en-US" sz="1400" dirty="0"/>
              <a:t>SAIDI = System Average Interruption Duration Index</a:t>
            </a:r>
          </a:p>
          <a:p>
            <a:r>
              <a:rPr lang="en-US" sz="1400" dirty="0"/>
              <a:t>MED = Major Event Day</a:t>
            </a:r>
            <a:r>
              <a:rPr lang="en-US" dirty="0"/>
              <a:t> </a:t>
            </a:r>
          </a:p>
        </p:txBody>
      </p:sp>
    </p:spTree>
    <p:extLst>
      <p:ext uri="{BB962C8B-B14F-4D97-AF65-F5344CB8AC3E}">
        <p14:creationId xmlns:p14="http://schemas.microsoft.com/office/powerpoint/2010/main" val="74800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Electric System Reliability</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6152444" cy="5125155"/>
          </a:xfrm>
        </p:spPr>
        <p:txBody>
          <a:bodyPr>
            <a:normAutofit fontScale="92500"/>
          </a:bodyPr>
          <a:lstStyle/>
          <a:p>
            <a:pPr marL="0" marR="0" lvl="0" indent="0">
              <a:lnSpc>
                <a:spcPct val="150000"/>
              </a:lnSpc>
              <a:spcBef>
                <a:spcPts val="0"/>
              </a:spcBef>
              <a:spcAft>
                <a:spcPts val="0"/>
              </a:spcAft>
              <a:buNone/>
            </a:pPr>
            <a:r>
              <a:rPr lang="en-US" sz="2400" dirty="0">
                <a:latin typeface="Times New Roman" panose="02020603050405020304" pitchFamily="18" charset="0"/>
                <a:ea typeface="Calibri" panose="020F0502020204030204" pitchFamily="34" charset="0"/>
                <a:cs typeface="Calibri" panose="020F0502020204030204" pitchFamily="34" charset="0"/>
              </a:rPr>
              <a:t>T</a:t>
            </a:r>
            <a:r>
              <a:rPr lang="en-US" sz="2400" dirty="0">
                <a:effectLst/>
                <a:latin typeface="Times New Roman" panose="02020603050405020304" pitchFamily="18" charset="0"/>
                <a:ea typeface="Calibri" panose="020F0502020204030204" pitchFamily="34" charset="0"/>
                <a:cs typeface="Calibri" panose="020F0502020204030204" pitchFamily="34" charset="0"/>
              </a:rPr>
              <a:t>he basics:</a:t>
            </a:r>
          </a:p>
          <a:p>
            <a:pPr lvl="1">
              <a:lnSpc>
                <a:spcPct val="150000"/>
              </a:lnSpc>
              <a:spcBef>
                <a:spcPts val="0"/>
              </a:spcBef>
            </a:pPr>
            <a:r>
              <a:rPr lang="en-US" dirty="0">
                <a:latin typeface="Times New Roman" panose="02020603050405020304" pitchFamily="18" charset="0"/>
                <a:ea typeface="Calibri" panose="020F0502020204030204" pitchFamily="34" charset="0"/>
                <a:cs typeface="Calibri" panose="020F0502020204030204" pitchFamily="34" charset="0"/>
              </a:rPr>
              <a:t>H</a:t>
            </a:r>
            <a:r>
              <a:rPr lang="en-US" dirty="0">
                <a:effectLst/>
                <a:latin typeface="Times New Roman" panose="02020603050405020304" pitchFamily="18" charset="0"/>
                <a:ea typeface="Calibri" panose="020F0502020204030204" pitchFamily="34" charset="0"/>
                <a:cs typeface="Calibri" panose="020F0502020204030204" pitchFamily="34" charset="0"/>
              </a:rPr>
              <a:t>ow </a:t>
            </a:r>
            <a:r>
              <a:rPr lang="en-US" dirty="0">
                <a:latin typeface="Times New Roman" panose="02020603050405020304" pitchFamily="18" charset="0"/>
                <a:ea typeface="Calibri" panose="020F0502020204030204" pitchFamily="34" charset="0"/>
                <a:cs typeface="Calibri" panose="020F0502020204030204" pitchFamily="34" charset="0"/>
              </a:rPr>
              <a:t>is</a:t>
            </a:r>
            <a:r>
              <a:rPr lang="en-US" dirty="0">
                <a:effectLst/>
                <a:latin typeface="Times New Roman" panose="02020603050405020304" pitchFamily="18" charset="0"/>
                <a:ea typeface="Calibri" panose="020F0502020204030204" pitchFamily="34" charset="0"/>
                <a:cs typeface="Calibri" panose="020F0502020204030204" pitchFamily="34" charset="0"/>
              </a:rPr>
              <a:t> electric reliability defined?</a:t>
            </a:r>
          </a:p>
          <a:p>
            <a:pPr lvl="1">
              <a:lnSpc>
                <a:spcPct val="150000"/>
              </a:lnSpc>
              <a:spcBef>
                <a:spcPts val="0"/>
              </a:spcBef>
            </a:pPr>
            <a:r>
              <a:rPr lang="en-US" dirty="0">
                <a:latin typeface="Times New Roman" panose="02020603050405020304" pitchFamily="18" charset="0"/>
                <a:ea typeface="Calibri" panose="020F0502020204030204" pitchFamily="34" charset="0"/>
                <a:cs typeface="Calibri" panose="020F0502020204030204" pitchFamily="34" charset="0"/>
              </a:rPr>
              <a:t>Why do we keep track of electric reliability metrics?</a:t>
            </a:r>
          </a:p>
          <a:p>
            <a:pPr lvl="1">
              <a:lnSpc>
                <a:spcPct val="150000"/>
              </a:lnSpc>
              <a:spcBef>
                <a:spcPts val="0"/>
              </a:spcBef>
            </a:pPr>
            <a:r>
              <a:rPr lang="en-US" dirty="0">
                <a:latin typeface="Times New Roman" panose="02020603050405020304" pitchFamily="18" charset="0"/>
                <a:ea typeface="Calibri" panose="020F0502020204030204" pitchFamily="34" charset="0"/>
                <a:cs typeface="Calibri" panose="020F0502020204030204" pitchFamily="34" charset="0"/>
              </a:rPr>
              <a:t>What are the utilities required to report to CPUC?</a:t>
            </a:r>
          </a:p>
          <a:p>
            <a:pPr lvl="1">
              <a:lnSpc>
                <a:spcPct val="150000"/>
              </a:lnSpc>
              <a:spcBef>
                <a:spcPts val="0"/>
              </a:spcBef>
            </a:pPr>
            <a:r>
              <a:rPr lang="en-US" dirty="0">
                <a:latin typeface="Times New Roman" panose="02020603050405020304" pitchFamily="18" charset="0"/>
                <a:ea typeface="Calibri" panose="020F0502020204030204" pitchFamily="34" charset="0"/>
                <a:cs typeface="Calibri" panose="020F0502020204030204" pitchFamily="34" charset="0"/>
              </a:rPr>
              <a:t>How do the California IOUs compare to the rest of the US?</a:t>
            </a:r>
          </a:p>
          <a:p>
            <a:pPr lvl="1">
              <a:lnSpc>
                <a:spcPct val="150000"/>
              </a:lnSpc>
              <a:spcBef>
                <a:spcPts val="0"/>
              </a:spcBef>
            </a:pPr>
            <a:r>
              <a:rPr lang="en-US" dirty="0">
                <a:latin typeface="Times New Roman" panose="02020603050405020304" pitchFamily="18" charset="0"/>
                <a:ea typeface="Calibri" panose="020F0502020204030204" pitchFamily="34" charset="0"/>
                <a:cs typeface="Calibri" panose="020F0502020204030204" pitchFamily="34" charset="0"/>
              </a:rPr>
              <a:t>How granular are current reporting standards and how do we keep track of the worst performing circuits?</a:t>
            </a:r>
          </a:p>
          <a:p>
            <a:pPr lvl="1">
              <a:lnSpc>
                <a:spcPct val="150000"/>
              </a:lnSpc>
              <a:spcBef>
                <a:spcPts val="0"/>
              </a:spcBef>
            </a:pPr>
            <a:r>
              <a:rPr lang="en-US" dirty="0">
                <a:effectLst/>
                <a:latin typeface="Times New Roman" panose="02020603050405020304" pitchFamily="18" charset="0"/>
                <a:ea typeface="Calibri" panose="020F0502020204030204" pitchFamily="34" charset="0"/>
                <a:cs typeface="Calibri" panose="020F0502020204030204" pitchFamily="34" charset="0"/>
              </a:rPr>
              <a:t>What can be improved?</a:t>
            </a:r>
            <a:endParaRPr lang="en-US" dirty="0">
              <a:effectLst/>
              <a:latin typeface="Bookman"/>
              <a:ea typeface="Calibri" panose="020F0502020204030204" pitchFamily="34" charset="0"/>
              <a:cs typeface="Calibri" panose="020F0502020204030204" pitchFamily="34" charset="0"/>
            </a:endParaRPr>
          </a:p>
          <a:p>
            <a:pPr marL="0" lvl="0" indent="0" fontAlgn="ctr">
              <a:buNone/>
            </a:pPr>
            <a:r>
              <a:rPr lang="en-US" sz="2000" dirty="0"/>
              <a:t> </a:t>
            </a:r>
          </a:p>
          <a:p>
            <a:pPr marL="0" indent="0">
              <a:buNone/>
            </a:pPr>
            <a:endParaRPr lang="en-US" sz="2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2</a:t>
            </a:fld>
            <a:endParaRPr lang="en-US">
              <a:solidFill>
                <a:srgbClr val="000000"/>
              </a:solidFill>
              <a:latin typeface="Arial"/>
            </a:endParaRPr>
          </a:p>
        </p:txBody>
      </p:sp>
      <p:pic>
        <p:nvPicPr>
          <p:cNvPr id="4" name="Picture 3" descr="A picture containing boat, water, street, sitting&#10;&#10;Description automatically generated">
            <a:extLst>
              <a:ext uri="{FF2B5EF4-FFF2-40B4-BE49-F238E27FC236}">
                <a16:creationId xmlns:a16="http://schemas.microsoft.com/office/drawing/2014/main" id="{9D943E57-ACF1-481F-8124-C179E3A69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756" y="1317977"/>
            <a:ext cx="3076222" cy="4614333"/>
          </a:xfrm>
          <a:prstGeom prst="rect">
            <a:avLst/>
          </a:prstGeom>
        </p:spPr>
      </p:pic>
      <p:sp>
        <p:nvSpPr>
          <p:cNvPr id="5" name="TextBox 4">
            <a:extLst>
              <a:ext uri="{FF2B5EF4-FFF2-40B4-BE49-F238E27FC236}">
                <a16:creationId xmlns:a16="http://schemas.microsoft.com/office/drawing/2014/main" id="{0799E133-32D3-4D57-A2B1-4C753BF16C69}"/>
              </a:ext>
            </a:extLst>
          </p:cNvPr>
          <p:cNvSpPr txBox="1"/>
          <p:nvPr/>
        </p:nvSpPr>
        <p:spPr>
          <a:xfrm>
            <a:off x="7653867" y="6049354"/>
            <a:ext cx="3905955" cy="307777"/>
          </a:xfrm>
          <a:prstGeom prst="rect">
            <a:avLst/>
          </a:prstGeom>
          <a:noFill/>
        </p:spPr>
        <p:txBody>
          <a:bodyPr wrap="square" rtlCol="0">
            <a:spAutoFit/>
          </a:bodyPr>
          <a:lstStyle/>
          <a:p>
            <a:r>
              <a:rPr lang="en-US" sz="1400" dirty="0"/>
              <a:t>Photo by </a:t>
            </a:r>
            <a:r>
              <a:rPr lang="en-US" sz="1400" dirty="0">
                <a:hlinkClick r:id="rId3"/>
              </a:rPr>
              <a:t>Casey Horner</a:t>
            </a:r>
            <a:r>
              <a:rPr lang="en-US" sz="1400" dirty="0"/>
              <a:t> on </a:t>
            </a:r>
            <a:r>
              <a:rPr lang="en-US" sz="1400" dirty="0" err="1">
                <a:hlinkClick r:id="rId4"/>
              </a:rPr>
              <a:t>Unsplash</a:t>
            </a:r>
            <a:endParaRPr lang="en-US" sz="1400" dirty="0"/>
          </a:p>
        </p:txBody>
      </p:sp>
    </p:spTree>
    <p:extLst>
      <p:ext uri="{BB962C8B-B14F-4D97-AF65-F5344CB8AC3E}">
        <p14:creationId xmlns:p14="http://schemas.microsoft.com/office/powerpoint/2010/main" val="504051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sz="2800" dirty="0"/>
              <a:t>SAIFI Values for CA IOUs vs. SW States and </a:t>
            </a:r>
            <a:r>
              <a:rPr lang="en-US" sz="2800" dirty="0" err="1"/>
              <a:t>Nat’l</a:t>
            </a:r>
            <a:r>
              <a:rPr lang="en-US" sz="2800" dirty="0"/>
              <a:t> Average 2019</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lvl="0" indent="0" fontAlgn="ctr">
              <a:buNone/>
            </a:pPr>
            <a:r>
              <a:rPr lang="en-US" sz="2000" dirty="0"/>
              <a:t> </a:t>
            </a:r>
          </a:p>
          <a:p>
            <a:pPr marL="0" indent="0">
              <a:buNone/>
            </a:pPr>
            <a:endParaRPr lang="en-US" sz="2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20</a:t>
            </a:fld>
            <a:endParaRPr lang="en-US">
              <a:solidFill>
                <a:srgbClr val="000000"/>
              </a:solidFill>
              <a:latin typeface="Arial"/>
            </a:endParaRPr>
          </a:p>
        </p:txBody>
      </p:sp>
      <p:graphicFrame>
        <p:nvGraphicFramePr>
          <p:cNvPr id="8" name="Chart 7">
            <a:extLst>
              <a:ext uri="{FF2B5EF4-FFF2-40B4-BE49-F238E27FC236}">
                <a16:creationId xmlns:a16="http://schemas.microsoft.com/office/drawing/2014/main" id="{693CE60D-A05D-4E20-9F73-866ACBA29BAA}"/>
              </a:ext>
            </a:extLst>
          </p:cNvPr>
          <p:cNvGraphicFramePr>
            <a:graphicFrameLocks/>
          </p:cNvGraphicFramePr>
          <p:nvPr>
            <p:extLst>
              <p:ext uri="{D42A27DB-BD31-4B8C-83A1-F6EECF244321}">
                <p14:modId xmlns:p14="http://schemas.microsoft.com/office/powerpoint/2010/main" val="3296028332"/>
              </p:ext>
            </p:extLst>
          </p:nvPr>
        </p:nvGraphicFramePr>
        <p:xfrm>
          <a:off x="2895600" y="1276920"/>
          <a:ext cx="6400800" cy="2377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98D69164-164F-4B12-A8B5-6AE7C124D4F6}"/>
              </a:ext>
            </a:extLst>
          </p:cNvPr>
          <p:cNvGraphicFramePr>
            <a:graphicFrameLocks/>
          </p:cNvGraphicFramePr>
          <p:nvPr>
            <p:extLst>
              <p:ext uri="{D42A27DB-BD31-4B8C-83A1-F6EECF244321}">
                <p14:modId xmlns:p14="http://schemas.microsoft.com/office/powerpoint/2010/main" val="2753376432"/>
              </p:ext>
            </p:extLst>
          </p:nvPr>
        </p:nvGraphicFramePr>
        <p:xfrm>
          <a:off x="2895600" y="3654360"/>
          <a:ext cx="6400800" cy="23774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5DB2EC3-4520-442E-8AAF-EEA81794AE93}"/>
              </a:ext>
            </a:extLst>
          </p:cNvPr>
          <p:cNvSpPr txBox="1"/>
          <p:nvPr/>
        </p:nvSpPr>
        <p:spPr>
          <a:xfrm>
            <a:off x="1174045" y="6065513"/>
            <a:ext cx="9843910" cy="276999"/>
          </a:xfrm>
          <a:prstGeom prst="rect">
            <a:avLst/>
          </a:prstGeom>
          <a:noFill/>
        </p:spPr>
        <p:txBody>
          <a:bodyPr wrap="square" rtlCol="0">
            <a:spAutoFit/>
          </a:bodyPr>
          <a:lstStyle/>
          <a:p>
            <a:pPr marL="401638" indent="-117475" eaLnBrk="1" fontAlgn="b" hangingPunct="1">
              <a:buNone/>
            </a:pPr>
            <a:r>
              <a:rPr lang="en-US" sz="1200" dirty="0"/>
              <a:t>Note: National data includes 681 electric utilities, Southwestern States include 56 electric utilities (AZ, CA, CO, NM, NV, and UT).</a:t>
            </a:r>
          </a:p>
        </p:txBody>
      </p:sp>
      <p:sp>
        <p:nvSpPr>
          <p:cNvPr id="10" name="TextBox 9">
            <a:extLst>
              <a:ext uri="{FF2B5EF4-FFF2-40B4-BE49-F238E27FC236}">
                <a16:creationId xmlns:a16="http://schemas.microsoft.com/office/drawing/2014/main" id="{AE5A72D7-CCA5-43BD-9C01-6AF7FA90AEA2}"/>
              </a:ext>
            </a:extLst>
          </p:cNvPr>
          <p:cNvSpPr txBox="1"/>
          <p:nvPr/>
        </p:nvSpPr>
        <p:spPr>
          <a:xfrm>
            <a:off x="9584267" y="3283752"/>
            <a:ext cx="2483555" cy="954107"/>
          </a:xfrm>
          <a:prstGeom prst="rect">
            <a:avLst/>
          </a:prstGeom>
          <a:noFill/>
        </p:spPr>
        <p:txBody>
          <a:bodyPr wrap="square" rtlCol="0">
            <a:spAutoFit/>
          </a:bodyPr>
          <a:lstStyle/>
          <a:p>
            <a:r>
              <a:rPr lang="en-US" sz="1400" dirty="0"/>
              <a:t>SAIFI = System Average Interruption Frequency Index</a:t>
            </a:r>
          </a:p>
          <a:p>
            <a:r>
              <a:rPr lang="en-US" sz="1400" dirty="0"/>
              <a:t>MED = Major Event Day</a:t>
            </a:r>
          </a:p>
        </p:txBody>
      </p:sp>
    </p:spTree>
    <p:extLst>
      <p:ext uri="{BB962C8B-B14F-4D97-AF65-F5344CB8AC3E}">
        <p14:creationId xmlns:p14="http://schemas.microsoft.com/office/powerpoint/2010/main" val="1688305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sz="2800" dirty="0"/>
              <a:t>CAIDI Values for CA IOUs vs. SW States and </a:t>
            </a:r>
            <a:r>
              <a:rPr lang="en-US" sz="2800" dirty="0" err="1"/>
              <a:t>Nat’l</a:t>
            </a:r>
            <a:r>
              <a:rPr lang="en-US" sz="2800" dirty="0"/>
              <a:t> Average 2019</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lvl="0" indent="0" fontAlgn="ctr">
              <a:buNone/>
            </a:pPr>
            <a:r>
              <a:rPr lang="en-US" sz="2000" dirty="0"/>
              <a:t> </a:t>
            </a:r>
          </a:p>
          <a:p>
            <a:pPr marL="0" indent="0">
              <a:buNone/>
            </a:pPr>
            <a:endParaRPr lang="en-US" sz="2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21</a:t>
            </a:fld>
            <a:endParaRPr lang="en-US">
              <a:solidFill>
                <a:srgbClr val="000000"/>
              </a:solidFill>
              <a:latin typeface="Arial"/>
            </a:endParaRPr>
          </a:p>
        </p:txBody>
      </p:sp>
      <p:graphicFrame>
        <p:nvGraphicFramePr>
          <p:cNvPr id="7" name="Chart 6">
            <a:extLst>
              <a:ext uri="{FF2B5EF4-FFF2-40B4-BE49-F238E27FC236}">
                <a16:creationId xmlns:a16="http://schemas.microsoft.com/office/drawing/2014/main" id="{30B89CC5-880F-45AE-808D-F3E39CC223CE}"/>
              </a:ext>
            </a:extLst>
          </p:cNvPr>
          <p:cNvGraphicFramePr>
            <a:graphicFrameLocks/>
          </p:cNvGraphicFramePr>
          <p:nvPr>
            <p:extLst>
              <p:ext uri="{D42A27DB-BD31-4B8C-83A1-F6EECF244321}">
                <p14:modId xmlns:p14="http://schemas.microsoft.com/office/powerpoint/2010/main" val="2557327190"/>
              </p:ext>
            </p:extLst>
          </p:nvPr>
        </p:nvGraphicFramePr>
        <p:xfrm>
          <a:off x="2895600" y="1275644"/>
          <a:ext cx="6400800" cy="2377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9A8EF080-5ADC-47D9-BEC5-202D64A4763D}"/>
              </a:ext>
            </a:extLst>
          </p:cNvPr>
          <p:cNvGraphicFramePr>
            <a:graphicFrameLocks/>
          </p:cNvGraphicFramePr>
          <p:nvPr>
            <p:extLst>
              <p:ext uri="{D42A27DB-BD31-4B8C-83A1-F6EECF244321}">
                <p14:modId xmlns:p14="http://schemas.microsoft.com/office/powerpoint/2010/main" val="2418704100"/>
              </p:ext>
            </p:extLst>
          </p:nvPr>
        </p:nvGraphicFramePr>
        <p:xfrm>
          <a:off x="2895600" y="3653084"/>
          <a:ext cx="6400800" cy="23774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0280CCF-A763-4C07-AE1D-322A6DF553A1}"/>
              </a:ext>
            </a:extLst>
          </p:cNvPr>
          <p:cNvSpPr txBox="1"/>
          <p:nvPr/>
        </p:nvSpPr>
        <p:spPr>
          <a:xfrm>
            <a:off x="1174045" y="6065513"/>
            <a:ext cx="9843910" cy="276999"/>
          </a:xfrm>
          <a:prstGeom prst="rect">
            <a:avLst/>
          </a:prstGeom>
          <a:noFill/>
        </p:spPr>
        <p:txBody>
          <a:bodyPr wrap="square" rtlCol="0">
            <a:spAutoFit/>
          </a:bodyPr>
          <a:lstStyle/>
          <a:p>
            <a:pPr marL="401638" indent="-117475" eaLnBrk="1" fontAlgn="b" hangingPunct="1">
              <a:buNone/>
            </a:pPr>
            <a:r>
              <a:rPr lang="en-US" sz="1200" dirty="0"/>
              <a:t>Note: National data includes 681 electric utilities, Southwestern States include 56 electric utilities (AZ, CA, CO, NM, NV, and UT).</a:t>
            </a:r>
          </a:p>
        </p:txBody>
      </p:sp>
      <p:sp>
        <p:nvSpPr>
          <p:cNvPr id="9" name="TextBox 8">
            <a:extLst>
              <a:ext uri="{FF2B5EF4-FFF2-40B4-BE49-F238E27FC236}">
                <a16:creationId xmlns:a16="http://schemas.microsoft.com/office/drawing/2014/main" id="{D369949B-488F-49C6-AE6B-CEEBD445F156}"/>
              </a:ext>
            </a:extLst>
          </p:cNvPr>
          <p:cNvSpPr txBox="1"/>
          <p:nvPr/>
        </p:nvSpPr>
        <p:spPr>
          <a:xfrm>
            <a:off x="9584267" y="3283752"/>
            <a:ext cx="2483555" cy="954107"/>
          </a:xfrm>
          <a:prstGeom prst="rect">
            <a:avLst/>
          </a:prstGeom>
          <a:noFill/>
        </p:spPr>
        <p:txBody>
          <a:bodyPr wrap="square" rtlCol="0">
            <a:spAutoFit/>
          </a:bodyPr>
          <a:lstStyle/>
          <a:p>
            <a:r>
              <a:rPr lang="en-US" sz="1400" dirty="0"/>
              <a:t>CAIDI = Customer Average Interruption Duration Index</a:t>
            </a:r>
          </a:p>
          <a:p>
            <a:r>
              <a:rPr lang="en-US" sz="1400" dirty="0"/>
              <a:t>MED = Major Event Day</a:t>
            </a:r>
          </a:p>
        </p:txBody>
      </p:sp>
    </p:spTree>
    <p:extLst>
      <p:ext uri="{BB962C8B-B14F-4D97-AF65-F5344CB8AC3E}">
        <p14:creationId xmlns:p14="http://schemas.microsoft.com/office/powerpoint/2010/main" val="3740336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noAutofit/>
          </a:bodyPr>
          <a:lstStyle/>
          <a:p>
            <a:r>
              <a:rPr lang="en-US" dirty="0"/>
              <a:t>How granular are current reporting standards and how do we keep track of the worst performing circuits?</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p:txBody>
          <a:bodyPr>
            <a:noAutofit/>
          </a:bodyPr>
          <a:lstStyle/>
          <a:p>
            <a:r>
              <a:rPr lang="en-US" dirty="0"/>
              <a:t>Current reporting standards and how persistently problematic circuits are identified and targeted for remediation.</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22</a:t>
            </a:fld>
            <a:endParaRPr lang="en-US"/>
          </a:p>
        </p:txBody>
      </p:sp>
    </p:spTree>
    <p:extLst>
      <p:ext uri="{BB962C8B-B14F-4D97-AF65-F5344CB8AC3E}">
        <p14:creationId xmlns:p14="http://schemas.microsoft.com/office/powerpoint/2010/main" val="3224277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Granular Reporting of Reliability Metrics</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5"/>
            <a:ext cx="10972800" cy="4391377"/>
          </a:xfrm>
        </p:spPr>
        <p:txBody>
          <a:bodyPr>
            <a:normAutofit/>
          </a:bodyPr>
          <a:lstStyle/>
          <a:p>
            <a:pPr marL="0" indent="0">
              <a:lnSpc>
                <a:spcPct val="110000"/>
              </a:lnSpc>
              <a:buNone/>
            </a:pPr>
            <a:r>
              <a:rPr lang="en-US" sz="2200" dirty="0"/>
              <a:t>Granular reporting of reliability metrics paints a more detailed picture of the regional variation inherent in each of the utilities’ reliability metrics. D.16-01-008 required the utilities to include division level reliability metrics in their annual reports. This data can show where recurring issues are happening and areas where the greatest improvement is needed, but also shows how widely the metrics vary over entire service territories.</a:t>
            </a:r>
          </a:p>
          <a:p>
            <a:pPr marL="0" indent="0">
              <a:lnSpc>
                <a:spcPct val="110000"/>
              </a:lnSpc>
              <a:buNone/>
            </a:pPr>
            <a:endParaRPr lang="en-US" sz="2200" dirty="0"/>
          </a:p>
          <a:p>
            <a:pPr marL="0" indent="0">
              <a:lnSpc>
                <a:spcPct val="110000"/>
              </a:lnSpc>
              <a:buNone/>
            </a:pPr>
            <a:r>
              <a:rPr lang="en-US" sz="2200" dirty="0"/>
              <a:t>The following slide shows PG&amp;E’s division SAIDI and CAIDI for the year 2019. Note the effect of including MEDs in the calculation on the individual indices and the wide variation in division metrics.</a:t>
            </a:r>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23</a:t>
            </a:fld>
            <a:endParaRPr lang="en-US">
              <a:solidFill>
                <a:srgbClr val="000000"/>
              </a:solidFill>
              <a:latin typeface="Arial"/>
            </a:endParaRPr>
          </a:p>
        </p:txBody>
      </p:sp>
      <p:sp>
        <p:nvSpPr>
          <p:cNvPr id="2" name="TextBox 1">
            <a:extLst>
              <a:ext uri="{FF2B5EF4-FFF2-40B4-BE49-F238E27FC236}">
                <a16:creationId xmlns:a16="http://schemas.microsoft.com/office/drawing/2014/main" id="{0381E9F3-CDCC-4792-B6C7-D168C7C72B6B}"/>
              </a:ext>
            </a:extLst>
          </p:cNvPr>
          <p:cNvSpPr txBox="1"/>
          <p:nvPr/>
        </p:nvSpPr>
        <p:spPr>
          <a:xfrm>
            <a:off x="609600" y="5560957"/>
            <a:ext cx="6287911" cy="738664"/>
          </a:xfrm>
          <a:prstGeom prst="rect">
            <a:avLst/>
          </a:prstGeom>
          <a:noFill/>
        </p:spPr>
        <p:txBody>
          <a:bodyPr wrap="square" rtlCol="0">
            <a:spAutoFit/>
          </a:bodyPr>
          <a:lstStyle/>
          <a:p>
            <a:r>
              <a:rPr lang="en-US" sz="1400" dirty="0"/>
              <a:t>SAIDI = System Average Interruption Duration Index</a:t>
            </a:r>
          </a:p>
          <a:p>
            <a:r>
              <a:rPr lang="en-US" sz="1400" dirty="0"/>
              <a:t>CAIDI = Customer Average Interruption Duration Index</a:t>
            </a:r>
          </a:p>
          <a:p>
            <a:r>
              <a:rPr lang="en-US" sz="1400" dirty="0"/>
              <a:t>MED = Major Event Day </a:t>
            </a:r>
          </a:p>
        </p:txBody>
      </p:sp>
    </p:spTree>
    <p:extLst>
      <p:ext uri="{BB962C8B-B14F-4D97-AF65-F5344CB8AC3E}">
        <p14:creationId xmlns:p14="http://schemas.microsoft.com/office/powerpoint/2010/main" val="1777821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Granular Reporting of Reliability Metrics</a:t>
            </a:r>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24</a:t>
            </a:fld>
            <a:endParaRPr lang="en-US">
              <a:solidFill>
                <a:srgbClr val="000000"/>
              </a:solidFill>
              <a:latin typeface="Arial"/>
            </a:endParaRPr>
          </a:p>
        </p:txBody>
      </p:sp>
      <p:graphicFrame>
        <p:nvGraphicFramePr>
          <p:cNvPr id="6" name="Chart 5">
            <a:extLst>
              <a:ext uri="{FF2B5EF4-FFF2-40B4-BE49-F238E27FC236}">
                <a16:creationId xmlns:a16="http://schemas.microsoft.com/office/drawing/2014/main" id="{C26495BC-6EA1-4D07-82DE-C91506447706}"/>
              </a:ext>
            </a:extLst>
          </p:cNvPr>
          <p:cNvGraphicFramePr>
            <a:graphicFrameLocks/>
          </p:cNvGraphicFramePr>
          <p:nvPr>
            <p:extLst>
              <p:ext uri="{D42A27DB-BD31-4B8C-83A1-F6EECF244321}">
                <p14:modId xmlns:p14="http://schemas.microsoft.com/office/powerpoint/2010/main" val="4107854770"/>
              </p:ext>
            </p:extLst>
          </p:nvPr>
        </p:nvGraphicFramePr>
        <p:xfrm>
          <a:off x="1562128" y="1343781"/>
          <a:ext cx="9067744" cy="468448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F18B0CA-596B-488B-B633-685252B4F15D}"/>
              </a:ext>
            </a:extLst>
          </p:cNvPr>
          <p:cNvSpPr txBox="1"/>
          <p:nvPr/>
        </p:nvSpPr>
        <p:spPr>
          <a:xfrm>
            <a:off x="2031426" y="6108412"/>
            <a:ext cx="8129148" cy="584775"/>
          </a:xfrm>
          <a:prstGeom prst="rect">
            <a:avLst/>
          </a:prstGeom>
          <a:noFill/>
        </p:spPr>
        <p:txBody>
          <a:bodyPr wrap="none" rtlCol="0">
            <a:spAutoFit/>
          </a:bodyPr>
          <a:lstStyle/>
          <a:p>
            <a:r>
              <a:rPr lang="en-US" sz="1400" dirty="0"/>
              <a:t>Note: PG&amp;E uses AIDI instead of SAIDI to denote that the metric represents the division level.</a:t>
            </a:r>
          </a:p>
          <a:p>
            <a:r>
              <a:rPr lang="en-US" dirty="0"/>
              <a:t> </a:t>
            </a:r>
          </a:p>
        </p:txBody>
      </p:sp>
    </p:spTree>
    <p:extLst>
      <p:ext uri="{BB962C8B-B14F-4D97-AF65-F5344CB8AC3E}">
        <p14:creationId xmlns:p14="http://schemas.microsoft.com/office/powerpoint/2010/main" val="2354404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Granular Reporting of Reliability Metrics</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indent="0">
              <a:lnSpc>
                <a:spcPct val="110000"/>
              </a:lnSpc>
              <a:buNone/>
            </a:pPr>
            <a:r>
              <a:rPr lang="en-US" sz="2200" dirty="0"/>
              <a:t>D.16-01-008 also requires the utilities to report out on the top 1% of Worst Performing Circuits (WPCs) on the system by circuit SAIFI and SAIDI. For each utility, this translates to the following reporting requirements:</a:t>
            </a:r>
            <a:endParaRPr lang="en-US" sz="2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25</a:t>
            </a:fld>
            <a:endParaRPr lang="en-US">
              <a:solidFill>
                <a:srgbClr val="000000"/>
              </a:solidFill>
              <a:latin typeface="Arial"/>
            </a:endParaRPr>
          </a:p>
        </p:txBody>
      </p:sp>
      <p:graphicFrame>
        <p:nvGraphicFramePr>
          <p:cNvPr id="8" name="Table 3">
            <a:extLst>
              <a:ext uri="{FF2B5EF4-FFF2-40B4-BE49-F238E27FC236}">
                <a16:creationId xmlns:a16="http://schemas.microsoft.com/office/drawing/2014/main" id="{F14486C5-E33F-4CAB-BE4A-FB106C508935}"/>
              </a:ext>
            </a:extLst>
          </p:cNvPr>
          <p:cNvGraphicFramePr>
            <a:graphicFrameLocks noGrp="1"/>
          </p:cNvGraphicFramePr>
          <p:nvPr>
            <p:extLst>
              <p:ext uri="{D42A27DB-BD31-4B8C-83A1-F6EECF244321}">
                <p14:modId xmlns:p14="http://schemas.microsoft.com/office/powerpoint/2010/main" val="1418283269"/>
              </p:ext>
            </p:extLst>
          </p:nvPr>
        </p:nvGraphicFramePr>
        <p:xfrm>
          <a:off x="1995816" y="3191148"/>
          <a:ext cx="8200368" cy="1294146"/>
        </p:xfrm>
        <a:graphic>
          <a:graphicData uri="http://schemas.openxmlformats.org/drawingml/2006/table">
            <a:tbl>
              <a:tblPr firstRow="1" bandRow="1">
                <a:tableStyleId>{5C22544A-7EE6-4342-B048-85BDC9FD1C3A}</a:tableStyleId>
              </a:tblPr>
              <a:tblGrid>
                <a:gridCol w="1366728">
                  <a:extLst>
                    <a:ext uri="{9D8B030D-6E8A-4147-A177-3AD203B41FA5}">
                      <a16:colId xmlns:a16="http://schemas.microsoft.com/office/drawing/2014/main" val="2176842232"/>
                    </a:ext>
                  </a:extLst>
                </a:gridCol>
                <a:gridCol w="1366728">
                  <a:extLst>
                    <a:ext uri="{9D8B030D-6E8A-4147-A177-3AD203B41FA5}">
                      <a16:colId xmlns:a16="http://schemas.microsoft.com/office/drawing/2014/main" val="2989769721"/>
                    </a:ext>
                  </a:extLst>
                </a:gridCol>
                <a:gridCol w="1366728">
                  <a:extLst>
                    <a:ext uri="{9D8B030D-6E8A-4147-A177-3AD203B41FA5}">
                      <a16:colId xmlns:a16="http://schemas.microsoft.com/office/drawing/2014/main" val="3902193631"/>
                    </a:ext>
                  </a:extLst>
                </a:gridCol>
                <a:gridCol w="1366728">
                  <a:extLst>
                    <a:ext uri="{9D8B030D-6E8A-4147-A177-3AD203B41FA5}">
                      <a16:colId xmlns:a16="http://schemas.microsoft.com/office/drawing/2014/main" val="1851585988"/>
                    </a:ext>
                  </a:extLst>
                </a:gridCol>
                <a:gridCol w="1366728">
                  <a:extLst>
                    <a:ext uri="{9D8B030D-6E8A-4147-A177-3AD203B41FA5}">
                      <a16:colId xmlns:a16="http://schemas.microsoft.com/office/drawing/2014/main" val="2024379987"/>
                    </a:ext>
                  </a:extLst>
                </a:gridCol>
                <a:gridCol w="1366728">
                  <a:extLst>
                    <a:ext uri="{9D8B030D-6E8A-4147-A177-3AD203B41FA5}">
                      <a16:colId xmlns:a16="http://schemas.microsoft.com/office/drawing/2014/main" val="4209476455"/>
                    </a:ext>
                  </a:extLst>
                </a:gridCol>
              </a:tblGrid>
              <a:tr h="647073">
                <a:tc>
                  <a:txBody>
                    <a:bodyPr/>
                    <a:lstStyle/>
                    <a:p>
                      <a:pPr algn="ctr"/>
                      <a:r>
                        <a:rPr lang="en-US" dirty="0"/>
                        <a:t>PG&amp;E</a:t>
                      </a:r>
                    </a:p>
                  </a:txBody>
                  <a:tcPr anchor="ctr"/>
                </a:tc>
                <a:tc>
                  <a:txBody>
                    <a:bodyPr/>
                    <a:lstStyle/>
                    <a:p>
                      <a:pPr algn="ctr"/>
                      <a:r>
                        <a:rPr lang="en-US" dirty="0"/>
                        <a:t>SCE</a:t>
                      </a:r>
                    </a:p>
                  </a:txBody>
                  <a:tcPr anchor="ctr"/>
                </a:tc>
                <a:tc>
                  <a:txBody>
                    <a:bodyPr/>
                    <a:lstStyle/>
                    <a:p>
                      <a:pPr algn="ctr"/>
                      <a:r>
                        <a:rPr lang="en-US" dirty="0"/>
                        <a:t>SDG&amp;E</a:t>
                      </a:r>
                    </a:p>
                  </a:txBody>
                  <a:tcPr anchor="ctr"/>
                </a:tc>
                <a:tc>
                  <a:txBody>
                    <a:bodyPr/>
                    <a:lstStyle/>
                    <a:p>
                      <a:pPr algn="ctr"/>
                      <a:r>
                        <a:rPr lang="en-US" dirty="0"/>
                        <a:t>PacifiCorp</a:t>
                      </a:r>
                    </a:p>
                  </a:txBody>
                  <a:tcPr anchor="ctr"/>
                </a:tc>
                <a:tc>
                  <a:txBody>
                    <a:bodyPr/>
                    <a:lstStyle/>
                    <a:p>
                      <a:pPr algn="ctr"/>
                      <a:r>
                        <a:rPr lang="en-US" dirty="0"/>
                        <a:t>Liberty</a:t>
                      </a:r>
                    </a:p>
                  </a:txBody>
                  <a:tcPr anchor="ctr"/>
                </a:tc>
                <a:tc>
                  <a:txBody>
                    <a:bodyPr/>
                    <a:lstStyle/>
                    <a:p>
                      <a:pPr algn="ctr"/>
                      <a:r>
                        <a:rPr lang="en-US" dirty="0"/>
                        <a:t>BVES</a:t>
                      </a:r>
                    </a:p>
                  </a:txBody>
                  <a:tcPr anchor="ctr"/>
                </a:tc>
                <a:extLst>
                  <a:ext uri="{0D108BD9-81ED-4DB2-BD59-A6C34878D82A}">
                    <a16:rowId xmlns:a16="http://schemas.microsoft.com/office/drawing/2014/main" val="2778290938"/>
                  </a:ext>
                </a:extLst>
              </a:tr>
              <a:tr h="647073">
                <a:tc>
                  <a:txBody>
                    <a:bodyPr/>
                    <a:lstStyle/>
                    <a:p>
                      <a:pPr algn="ctr"/>
                      <a:r>
                        <a:rPr lang="en-US" dirty="0"/>
                        <a:t>32</a:t>
                      </a:r>
                    </a:p>
                  </a:txBody>
                  <a:tcPr anchor="ctr"/>
                </a:tc>
                <a:tc>
                  <a:txBody>
                    <a:bodyPr/>
                    <a:lstStyle/>
                    <a:p>
                      <a:pPr algn="ctr"/>
                      <a:r>
                        <a:rPr lang="en-US" dirty="0"/>
                        <a:t>46</a:t>
                      </a:r>
                    </a:p>
                  </a:txBody>
                  <a:tcPr anchor="ctr"/>
                </a:tc>
                <a:tc>
                  <a:txBody>
                    <a:bodyPr/>
                    <a:lstStyle/>
                    <a:p>
                      <a:pPr algn="ctr"/>
                      <a:r>
                        <a:rPr lang="en-US" dirty="0"/>
                        <a:t>10</a:t>
                      </a:r>
                    </a:p>
                  </a:txBody>
                  <a:tcPr anchor="ctr"/>
                </a:tc>
                <a:tc>
                  <a:txBody>
                    <a:bodyPr/>
                    <a:lstStyle/>
                    <a:p>
                      <a:pPr algn="ctr"/>
                      <a:r>
                        <a:rPr lang="en-US" dirty="0"/>
                        <a:t>3</a:t>
                      </a:r>
                    </a:p>
                  </a:txBody>
                  <a:tcPr anchor="ctr"/>
                </a:tc>
                <a:tc>
                  <a:txBody>
                    <a:bodyPr/>
                    <a:lstStyle/>
                    <a:p>
                      <a:pPr algn="ctr"/>
                      <a:r>
                        <a:rPr lang="en-US" dirty="0"/>
                        <a:t>2</a:t>
                      </a:r>
                    </a:p>
                  </a:txBody>
                  <a:tcPr anchor="ctr"/>
                </a:tc>
                <a:tc>
                  <a:txBody>
                    <a:bodyPr/>
                    <a:lstStyle/>
                    <a:p>
                      <a:pPr algn="ctr"/>
                      <a:r>
                        <a:rPr lang="en-US" dirty="0"/>
                        <a:t>1</a:t>
                      </a:r>
                    </a:p>
                  </a:txBody>
                  <a:tcPr anchor="ctr"/>
                </a:tc>
                <a:extLst>
                  <a:ext uri="{0D108BD9-81ED-4DB2-BD59-A6C34878D82A}">
                    <a16:rowId xmlns:a16="http://schemas.microsoft.com/office/drawing/2014/main" val="2500286617"/>
                  </a:ext>
                </a:extLst>
              </a:tr>
            </a:tbl>
          </a:graphicData>
        </a:graphic>
      </p:graphicFrame>
      <p:sp>
        <p:nvSpPr>
          <p:cNvPr id="6" name="TextBox 5">
            <a:extLst>
              <a:ext uri="{FF2B5EF4-FFF2-40B4-BE49-F238E27FC236}">
                <a16:creationId xmlns:a16="http://schemas.microsoft.com/office/drawing/2014/main" id="{8FAE9E9B-FCB4-418C-994C-7FBBEEA3DFBD}"/>
              </a:ext>
            </a:extLst>
          </p:cNvPr>
          <p:cNvSpPr txBox="1"/>
          <p:nvPr/>
        </p:nvSpPr>
        <p:spPr>
          <a:xfrm>
            <a:off x="609600" y="5560957"/>
            <a:ext cx="6287911" cy="523220"/>
          </a:xfrm>
          <a:prstGeom prst="rect">
            <a:avLst/>
          </a:prstGeom>
          <a:noFill/>
        </p:spPr>
        <p:txBody>
          <a:bodyPr wrap="square" rtlCol="0">
            <a:spAutoFit/>
          </a:bodyPr>
          <a:lstStyle/>
          <a:p>
            <a:r>
              <a:rPr lang="en-US" sz="1400" dirty="0"/>
              <a:t>SAIFI = System Average Interruption Frequency Index</a:t>
            </a:r>
          </a:p>
          <a:p>
            <a:r>
              <a:rPr lang="en-US" sz="1400" dirty="0"/>
              <a:t>SAIDI = SAIDI Average Interruption Duration Index</a:t>
            </a:r>
          </a:p>
        </p:txBody>
      </p:sp>
    </p:spTree>
    <p:extLst>
      <p:ext uri="{BB962C8B-B14F-4D97-AF65-F5344CB8AC3E}">
        <p14:creationId xmlns:p14="http://schemas.microsoft.com/office/powerpoint/2010/main" val="2039915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Circuits Appearing on WPC Lists in Multiple Years</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indent="0">
              <a:lnSpc>
                <a:spcPct val="110000"/>
              </a:lnSpc>
              <a:buNone/>
            </a:pPr>
            <a:r>
              <a:rPr lang="en-US" sz="2200" dirty="0"/>
              <a:t>Data is available from 2015 and shows that many Worst Performing Circuits are repeat offenders, having been on Worst Performing Circuit lists for multiple years. The following table illustrates the percentage of circuits that have appeared on WPC lists in more than three years.</a:t>
            </a:r>
          </a:p>
          <a:p>
            <a:pPr marL="0" lvl="0" indent="0" fontAlgn="ctr">
              <a:buNone/>
            </a:pPr>
            <a:r>
              <a:rPr lang="en-US" sz="2000" dirty="0"/>
              <a:t> </a:t>
            </a:r>
          </a:p>
          <a:p>
            <a:pPr marL="0" indent="0">
              <a:buNone/>
            </a:pPr>
            <a:endParaRPr lang="en-US" sz="2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26</a:t>
            </a:fld>
            <a:endParaRPr lang="en-US">
              <a:solidFill>
                <a:srgbClr val="000000"/>
              </a:solidFill>
              <a:latin typeface="Arial"/>
            </a:endParaRPr>
          </a:p>
        </p:txBody>
      </p:sp>
      <p:graphicFrame>
        <p:nvGraphicFramePr>
          <p:cNvPr id="2" name="Table 3">
            <a:extLst>
              <a:ext uri="{FF2B5EF4-FFF2-40B4-BE49-F238E27FC236}">
                <a16:creationId xmlns:a16="http://schemas.microsoft.com/office/drawing/2014/main" id="{7FC99065-35C8-4237-A38B-75AB066560F9}"/>
              </a:ext>
            </a:extLst>
          </p:cNvPr>
          <p:cNvGraphicFramePr>
            <a:graphicFrameLocks noGrp="1"/>
          </p:cNvGraphicFramePr>
          <p:nvPr>
            <p:extLst>
              <p:ext uri="{D42A27DB-BD31-4B8C-83A1-F6EECF244321}">
                <p14:modId xmlns:p14="http://schemas.microsoft.com/office/powerpoint/2010/main" val="2999888081"/>
              </p:ext>
            </p:extLst>
          </p:nvPr>
        </p:nvGraphicFramePr>
        <p:xfrm>
          <a:off x="1195787" y="3054958"/>
          <a:ext cx="9800425" cy="2865120"/>
        </p:xfrm>
        <a:graphic>
          <a:graphicData uri="http://schemas.openxmlformats.org/drawingml/2006/table">
            <a:tbl>
              <a:tblPr firstRow="1" bandRow="1">
                <a:tableStyleId>{5C22544A-7EE6-4342-B048-85BDC9FD1C3A}</a:tableStyleId>
              </a:tblPr>
              <a:tblGrid>
                <a:gridCol w="1552713">
                  <a:extLst>
                    <a:ext uri="{9D8B030D-6E8A-4147-A177-3AD203B41FA5}">
                      <a16:colId xmlns:a16="http://schemas.microsoft.com/office/drawing/2014/main" val="731096386"/>
                    </a:ext>
                  </a:extLst>
                </a:gridCol>
                <a:gridCol w="3472070">
                  <a:extLst>
                    <a:ext uri="{9D8B030D-6E8A-4147-A177-3AD203B41FA5}">
                      <a16:colId xmlns:a16="http://schemas.microsoft.com/office/drawing/2014/main" val="3024073215"/>
                    </a:ext>
                  </a:extLst>
                </a:gridCol>
                <a:gridCol w="3474720">
                  <a:extLst>
                    <a:ext uri="{9D8B030D-6E8A-4147-A177-3AD203B41FA5}">
                      <a16:colId xmlns:a16="http://schemas.microsoft.com/office/drawing/2014/main" val="561106611"/>
                    </a:ext>
                  </a:extLst>
                </a:gridCol>
                <a:gridCol w="1300922">
                  <a:extLst>
                    <a:ext uri="{9D8B030D-6E8A-4147-A177-3AD203B41FA5}">
                      <a16:colId xmlns:a16="http://schemas.microsoft.com/office/drawing/2014/main" val="1426843912"/>
                    </a:ext>
                  </a:extLst>
                </a:gridCol>
              </a:tblGrid>
              <a:tr h="370840">
                <a:tc>
                  <a:txBody>
                    <a:bodyPr/>
                    <a:lstStyle/>
                    <a:p>
                      <a:pPr algn="ctr"/>
                      <a:r>
                        <a:rPr lang="en-US" dirty="0"/>
                        <a:t>Utility</a:t>
                      </a:r>
                    </a:p>
                  </a:txBody>
                  <a:tcPr anchor="ctr"/>
                </a:tc>
                <a:tc>
                  <a:txBody>
                    <a:bodyPr/>
                    <a:lstStyle/>
                    <a:p>
                      <a:pPr algn="ctr"/>
                      <a:r>
                        <a:rPr lang="en-US" dirty="0"/>
                        <a:t>Distinct Circuits on WPC Lists 2015-2019</a:t>
                      </a:r>
                    </a:p>
                  </a:txBody>
                  <a:tcPr anchor="ctr"/>
                </a:tc>
                <a:tc>
                  <a:txBody>
                    <a:bodyPr/>
                    <a:lstStyle/>
                    <a:p>
                      <a:pPr algn="ctr"/>
                      <a:r>
                        <a:rPr lang="en-US" dirty="0"/>
                        <a:t>Number of Circuits Appearing in 3 or More Years’ WPC Lists</a:t>
                      </a:r>
                    </a:p>
                  </a:txBody>
                  <a:tcPr anchor="ctr"/>
                </a:tc>
                <a:tc>
                  <a:txBody>
                    <a:bodyPr/>
                    <a:lstStyle/>
                    <a:p>
                      <a:pPr algn="ctr"/>
                      <a:r>
                        <a:rPr lang="en-US" dirty="0"/>
                        <a:t>%</a:t>
                      </a:r>
                    </a:p>
                  </a:txBody>
                  <a:tcPr anchor="ctr"/>
                </a:tc>
                <a:extLst>
                  <a:ext uri="{0D108BD9-81ED-4DB2-BD59-A6C34878D82A}">
                    <a16:rowId xmlns:a16="http://schemas.microsoft.com/office/drawing/2014/main" val="2589705601"/>
                  </a:ext>
                </a:extLst>
              </a:tr>
              <a:tr h="370840">
                <a:tc>
                  <a:txBody>
                    <a:bodyPr/>
                    <a:lstStyle/>
                    <a:p>
                      <a:pPr algn="ctr"/>
                      <a:r>
                        <a:rPr lang="en-US" b="1" dirty="0"/>
                        <a:t>PG&amp;E</a:t>
                      </a:r>
                    </a:p>
                  </a:txBody>
                  <a:tcPr/>
                </a:tc>
                <a:tc>
                  <a:txBody>
                    <a:bodyPr/>
                    <a:lstStyle/>
                    <a:p>
                      <a:pPr algn="ctr"/>
                      <a:r>
                        <a:rPr lang="en-US" b="0" dirty="0"/>
                        <a:t>76</a:t>
                      </a:r>
                    </a:p>
                  </a:txBody>
                  <a:tcPr/>
                </a:tc>
                <a:tc>
                  <a:txBody>
                    <a:bodyPr/>
                    <a:lstStyle/>
                    <a:p>
                      <a:pPr algn="ctr"/>
                      <a:r>
                        <a:rPr lang="en-US" b="0" dirty="0"/>
                        <a:t>25</a:t>
                      </a:r>
                    </a:p>
                  </a:txBody>
                  <a:tcPr/>
                </a:tc>
                <a:tc>
                  <a:txBody>
                    <a:bodyPr/>
                    <a:lstStyle/>
                    <a:p>
                      <a:pPr algn="ctr"/>
                      <a:r>
                        <a:rPr lang="en-US" b="0" dirty="0"/>
                        <a:t>33%</a:t>
                      </a:r>
                    </a:p>
                  </a:txBody>
                  <a:tcPr/>
                </a:tc>
                <a:extLst>
                  <a:ext uri="{0D108BD9-81ED-4DB2-BD59-A6C34878D82A}">
                    <a16:rowId xmlns:a16="http://schemas.microsoft.com/office/drawing/2014/main" val="1254905507"/>
                  </a:ext>
                </a:extLst>
              </a:tr>
              <a:tr h="370840">
                <a:tc>
                  <a:txBody>
                    <a:bodyPr/>
                    <a:lstStyle/>
                    <a:p>
                      <a:pPr algn="ctr"/>
                      <a:r>
                        <a:rPr lang="en-US" b="1" dirty="0"/>
                        <a:t>SCE</a:t>
                      </a:r>
                    </a:p>
                  </a:txBody>
                  <a:tcPr/>
                </a:tc>
                <a:tc>
                  <a:txBody>
                    <a:bodyPr/>
                    <a:lstStyle/>
                    <a:p>
                      <a:pPr algn="ctr"/>
                      <a:r>
                        <a:rPr lang="en-US" b="0" dirty="0"/>
                        <a:t>214</a:t>
                      </a:r>
                    </a:p>
                  </a:txBody>
                  <a:tcPr/>
                </a:tc>
                <a:tc>
                  <a:txBody>
                    <a:bodyPr/>
                    <a:lstStyle/>
                    <a:p>
                      <a:pPr algn="ctr"/>
                      <a:r>
                        <a:rPr lang="en-US" b="0" dirty="0"/>
                        <a:t>39</a:t>
                      </a:r>
                    </a:p>
                  </a:txBody>
                  <a:tcPr/>
                </a:tc>
                <a:tc>
                  <a:txBody>
                    <a:bodyPr/>
                    <a:lstStyle/>
                    <a:p>
                      <a:pPr algn="ctr"/>
                      <a:r>
                        <a:rPr lang="en-US" b="0" dirty="0"/>
                        <a:t>18%</a:t>
                      </a:r>
                    </a:p>
                  </a:txBody>
                  <a:tcPr/>
                </a:tc>
                <a:extLst>
                  <a:ext uri="{0D108BD9-81ED-4DB2-BD59-A6C34878D82A}">
                    <a16:rowId xmlns:a16="http://schemas.microsoft.com/office/drawing/2014/main" val="1216090170"/>
                  </a:ext>
                </a:extLst>
              </a:tr>
              <a:tr h="370840">
                <a:tc>
                  <a:txBody>
                    <a:bodyPr/>
                    <a:lstStyle/>
                    <a:p>
                      <a:pPr algn="ctr"/>
                      <a:r>
                        <a:rPr lang="en-US" b="1" dirty="0"/>
                        <a:t>SDG&amp;E</a:t>
                      </a:r>
                    </a:p>
                  </a:txBody>
                  <a:tcPr/>
                </a:tc>
                <a:tc>
                  <a:txBody>
                    <a:bodyPr/>
                    <a:lstStyle/>
                    <a:p>
                      <a:pPr algn="ctr"/>
                      <a:r>
                        <a:rPr lang="en-US" b="0" dirty="0"/>
                        <a:t>68</a:t>
                      </a:r>
                    </a:p>
                  </a:txBody>
                  <a:tcPr/>
                </a:tc>
                <a:tc>
                  <a:txBody>
                    <a:bodyPr/>
                    <a:lstStyle/>
                    <a:p>
                      <a:pPr algn="ctr"/>
                      <a:r>
                        <a:rPr lang="en-US" b="0" dirty="0"/>
                        <a:t>4</a:t>
                      </a:r>
                    </a:p>
                  </a:txBody>
                  <a:tcPr/>
                </a:tc>
                <a:tc>
                  <a:txBody>
                    <a:bodyPr/>
                    <a:lstStyle/>
                    <a:p>
                      <a:pPr algn="ctr"/>
                      <a:r>
                        <a:rPr lang="en-US" b="0" dirty="0"/>
                        <a:t>6%</a:t>
                      </a:r>
                    </a:p>
                  </a:txBody>
                  <a:tcPr/>
                </a:tc>
                <a:extLst>
                  <a:ext uri="{0D108BD9-81ED-4DB2-BD59-A6C34878D82A}">
                    <a16:rowId xmlns:a16="http://schemas.microsoft.com/office/drawing/2014/main" val="3963252511"/>
                  </a:ext>
                </a:extLst>
              </a:tr>
              <a:tr h="370840">
                <a:tc>
                  <a:txBody>
                    <a:bodyPr/>
                    <a:lstStyle/>
                    <a:p>
                      <a:pPr algn="ctr"/>
                      <a:r>
                        <a:rPr lang="en-US" b="1" dirty="0"/>
                        <a:t>PacifiCorp</a:t>
                      </a:r>
                    </a:p>
                  </a:txBody>
                  <a:tcPr/>
                </a:tc>
                <a:tc>
                  <a:txBody>
                    <a:bodyPr/>
                    <a:lstStyle/>
                    <a:p>
                      <a:pPr algn="ctr"/>
                      <a:r>
                        <a:rPr lang="en-US" b="0" dirty="0"/>
                        <a:t>15</a:t>
                      </a:r>
                    </a:p>
                  </a:txBody>
                  <a:tcPr/>
                </a:tc>
                <a:tc>
                  <a:txBody>
                    <a:bodyPr/>
                    <a:lstStyle/>
                    <a:p>
                      <a:pPr algn="ctr"/>
                      <a:r>
                        <a:rPr lang="en-US" b="0" dirty="0"/>
                        <a:t>0</a:t>
                      </a:r>
                    </a:p>
                  </a:txBody>
                  <a:tcPr/>
                </a:tc>
                <a:tc>
                  <a:txBody>
                    <a:bodyPr/>
                    <a:lstStyle/>
                    <a:p>
                      <a:pPr algn="ctr"/>
                      <a:r>
                        <a:rPr lang="en-US" b="0" dirty="0"/>
                        <a:t>0%</a:t>
                      </a:r>
                    </a:p>
                  </a:txBody>
                  <a:tcPr/>
                </a:tc>
                <a:extLst>
                  <a:ext uri="{0D108BD9-81ED-4DB2-BD59-A6C34878D82A}">
                    <a16:rowId xmlns:a16="http://schemas.microsoft.com/office/drawing/2014/main" val="3428447990"/>
                  </a:ext>
                </a:extLst>
              </a:tr>
              <a:tr h="370840">
                <a:tc>
                  <a:txBody>
                    <a:bodyPr/>
                    <a:lstStyle/>
                    <a:p>
                      <a:pPr algn="ctr"/>
                      <a:r>
                        <a:rPr lang="en-US" b="1" dirty="0"/>
                        <a:t>Liberty</a:t>
                      </a:r>
                    </a:p>
                  </a:txBody>
                  <a:tcPr/>
                </a:tc>
                <a:tc>
                  <a:txBody>
                    <a:bodyPr/>
                    <a:lstStyle/>
                    <a:p>
                      <a:pPr algn="ctr"/>
                      <a:r>
                        <a:rPr lang="en-US" b="0" dirty="0"/>
                        <a:t>5</a:t>
                      </a:r>
                    </a:p>
                  </a:txBody>
                  <a:tcPr/>
                </a:tc>
                <a:tc>
                  <a:txBody>
                    <a:bodyPr/>
                    <a:lstStyle/>
                    <a:p>
                      <a:pPr algn="ctr"/>
                      <a:r>
                        <a:rPr lang="en-US" b="0" dirty="0"/>
                        <a:t>2</a:t>
                      </a:r>
                    </a:p>
                  </a:txBody>
                  <a:tcPr/>
                </a:tc>
                <a:tc>
                  <a:txBody>
                    <a:bodyPr/>
                    <a:lstStyle/>
                    <a:p>
                      <a:pPr algn="ctr"/>
                      <a:r>
                        <a:rPr lang="en-US" b="0" dirty="0"/>
                        <a:t>40%</a:t>
                      </a:r>
                    </a:p>
                  </a:txBody>
                  <a:tcPr/>
                </a:tc>
                <a:extLst>
                  <a:ext uri="{0D108BD9-81ED-4DB2-BD59-A6C34878D82A}">
                    <a16:rowId xmlns:a16="http://schemas.microsoft.com/office/drawing/2014/main" val="218627506"/>
                  </a:ext>
                </a:extLst>
              </a:tr>
              <a:tr h="370840">
                <a:tc>
                  <a:txBody>
                    <a:bodyPr/>
                    <a:lstStyle/>
                    <a:p>
                      <a:pPr algn="ctr"/>
                      <a:r>
                        <a:rPr lang="en-US" b="1" dirty="0"/>
                        <a:t>BVES</a:t>
                      </a:r>
                    </a:p>
                  </a:txBody>
                  <a:tcPr/>
                </a:tc>
                <a:tc>
                  <a:txBody>
                    <a:bodyPr/>
                    <a:lstStyle/>
                    <a:p>
                      <a:pPr algn="ctr"/>
                      <a:r>
                        <a:rPr lang="en-US" b="0" dirty="0"/>
                        <a:t>5</a:t>
                      </a:r>
                    </a:p>
                  </a:txBody>
                  <a:tcPr/>
                </a:tc>
                <a:tc>
                  <a:txBody>
                    <a:bodyPr/>
                    <a:lstStyle/>
                    <a:p>
                      <a:pPr algn="ctr"/>
                      <a:r>
                        <a:rPr lang="en-US" b="0" dirty="0"/>
                        <a:t>0</a:t>
                      </a:r>
                    </a:p>
                  </a:txBody>
                  <a:tcPr/>
                </a:tc>
                <a:tc>
                  <a:txBody>
                    <a:bodyPr/>
                    <a:lstStyle/>
                    <a:p>
                      <a:pPr algn="ctr"/>
                      <a:r>
                        <a:rPr lang="en-US" b="0" dirty="0"/>
                        <a:t>0%</a:t>
                      </a:r>
                    </a:p>
                  </a:txBody>
                  <a:tcPr/>
                </a:tc>
                <a:extLst>
                  <a:ext uri="{0D108BD9-81ED-4DB2-BD59-A6C34878D82A}">
                    <a16:rowId xmlns:a16="http://schemas.microsoft.com/office/drawing/2014/main" val="3426397720"/>
                  </a:ext>
                </a:extLst>
              </a:tr>
            </a:tbl>
          </a:graphicData>
        </a:graphic>
      </p:graphicFrame>
    </p:spTree>
    <p:extLst>
      <p:ext uri="{BB962C8B-B14F-4D97-AF65-F5344CB8AC3E}">
        <p14:creationId xmlns:p14="http://schemas.microsoft.com/office/powerpoint/2010/main" val="2099196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Factors Affecting Circuit Reliability</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fontScale="92500" lnSpcReduction="10000"/>
          </a:bodyPr>
          <a:lstStyle/>
          <a:p>
            <a:pPr>
              <a:lnSpc>
                <a:spcPct val="110000"/>
              </a:lnSpc>
            </a:pPr>
            <a:r>
              <a:rPr lang="en-US" sz="2200" dirty="0"/>
              <a:t>Circuits tend to appear on Worst Performing Circuits lists for multiple years as remediation programs that target controllable factors can take years to complete and may only achieve modest reductions in circuit SAIFI and SAIDI.</a:t>
            </a:r>
          </a:p>
          <a:p>
            <a:pPr>
              <a:lnSpc>
                <a:spcPct val="110000"/>
              </a:lnSpc>
            </a:pPr>
            <a:r>
              <a:rPr lang="en-US" sz="2200" dirty="0"/>
              <a:t>Uncontrollable factors like environmental conditions play a large role in determining circuit reliability, some of which are beyond the utility’s control and can’t be addressed by traditional circuit remediation investments such as grid hardening, installation of covered conductor, etc.</a:t>
            </a:r>
          </a:p>
          <a:p>
            <a:pPr lvl="1">
              <a:lnSpc>
                <a:spcPct val="110000"/>
              </a:lnSpc>
            </a:pPr>
            <a:r>
              <a:rPr lang="en-US" sz="2000" dirty="0"/>
              <a:t>In PG&amp;E’s 2019 report for example, the Alleghany 1101 circuit was noted as deficient with a large spike in SAIDI in 2019 caused by a single unknown event coupled with inaccessible mainline sections that were difficult to inspect. </a:t>
            </a:r>
          </a:p>
          <a:p>
            <a:pPr>
              <a:lnSpc>
                <a:spcPct val="110000"/>
              </a:lnSpc>
            </a:pPr>
            <a:r>
              <a:rPr lang="en-US" sz="2200" dirty="0"/>
              <a:t>The next slide shows a breakdown of PG&amp;E’s main causes of sustained distribution outages in 2019. </a:t>
            </a:r>
          </a:p>
          <a:p>
            <a:pPr marL="0" indent="0">
              <a:lnSpc>
                <a:spcPct val="110000"/>
              </a:lnSpc>
              <a:buNone/>
            </a:pPr>
            <a:endParaRPr lang="en-US" sz="2200" dirty="0"/>
          </a:p>
          <a:p>
            <a:pPr marL="0" lvl="0" indent="0" fontAlgn="ctr">
              <a:buNone/>
            </a:pPr>
            <a:r>
              <a:rPr lang="en-US" sz="2000" dirty="0"/>
              <a:t> </a:t>
            </a:r>
          </a:p>
          <a:p>
            <a:pPr marL="0" indent="0">
              <a:buNone/>
            </a:pPr>
            <a:endParaRPr lang="en-US" sz="2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27</a:t>
            </a:fld>
            <a:endParaRPr lang="en-US">
              <a:solidFill>
                <a:srgbClr val="000000"/>
              </a:solidFill>
              <a:latin typeface="Arial"/>
            </a:endParaRPr>
          </a:p>
        </p:txBody>
      </p:sp>
      <p:sp>
        <p:nvSpPr>
          <p:cNvPr id="5" name="TextBox 4">
            <a:extLst>
              <a:ext uri="{FF2B5EF4-FFF2-40B4-BE49-F238E27FC236}">
                <a16:creationId xmlns:a16="http://schemas.microsoft.com/office/drawing/2014/main" id="{7A9894DD-B7D2-4843-BE6E-CF54560FF28B}"/>
              </a:ext>
            </a:extLst>
          </p:cNvPr>
          <p:cNvSpPr txBox="1"/>
          <p:nvPr/>
        </p:nvSpPr>
        <p:spPr>
          <a:xfrm>
            <a:off x="609600" y="5560957"/>
            <a:ext cx="6287911" cy="523220"/>
          </a:xfrm>
          <a:prstGeom prst="rect">
            <a:avLst/>
          </a:prstGeom>
          <a:noFill/>
        </p:spPr>
        <p:txBody>
          <a:bodyPr wrap="square" rtlCol="0">
            <a:spAutoFit/>
          </a:bodyPr>
          <a:lstStyle/>
          <a:p>
            <a:r>
              <a:rPr lang="en-US" sz="1400" dirty="0"/>
              <a:t>SAIFI = System Average Interruption Frequency Index</a:t>
            </a:r>
          </a:p>
          <a:p>
            <a:r>
              <a:rPr lang="en-US" sz="1400" dirty="0"/>
              <a:t>SAIDI = SAIDI Average Interruption Duration Index</a:t>
            </a:r>
          </a:p>
        </p:txBody>
      </p:sp>
    </p:spTree>
    <p:extLst>
      <p:ext uri="{BB962C8B-B14F-4D97-AF65-F5344CB8AC3E}">
        <p14:creationId xmlns:p14="http://schemas.microsoft.com/office/powerpoint/2010/main" val="1380781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Factors Affecting Circuit Reliability</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indent="0">
              <a:lnSpc>
                <a:spcPct val="110000"/>
              </a:lnSpc>
              <a:buNone/>
            </a:pPr>
            <a:endParaRPr lang="en-US" sz="2200" dirty="0"/>
          </a:p>
          <a:p>
            <a:pPr marL="0" lvl="0" indent="0" fontAlgn="ctr">
              <a:buNone/>
            </a:pPr>
            <a:r>
              <a:rPr lang="en-US" sz="2000" dirty="0"/>
              <a:t> </a:t>
            </a:r>
          </a:p>
          <a:p>
            <a:pPr marL="0" indent="0">
              <a:buNone/>
            </a:pPr>
            <a:endParaRPr lang="en-US" sz="2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28</a:t>
            </a:fld>
            <a:endParaRPr lang="en-US">
              <a:solidFill>
                <a:srgbClr val="000000"/>
              </a:solidFill>
              <a:latin typeface="Arial"/>
            </a:endParaRPr>
          </a:p>
        </p:txBody>
      </p:sp>
      <p:pic>
        <p:nvPicPr>
          <p:cNvPr id="4" name="Picture 3">
            <a:extLst>
              <a:ext uri="{FF2B5EF4-FFF2-40B4-BE49-F238E27FC236}">
                <a16:creationId xmlns:a16="http://schemas.microsoft.com/office/drawing/2014/main" id="{50C0E7BD-CA24-468C-A57A-5E964CBA3A08}"/>
              </a:ext>
            </a:extLst>
          </p:cNvPr>
          <p:cNvPicPr>
            <a:picLocks noChangeAspect="1"/>
          </p:cNvPicPr>
          <p:nvPr/>
        </p:nvPicPr>
        <p:blipFill>
          <a:blip r:embed="rId2"/>
          <a:stretch>
            <a:fillRect/>
          </a:stretch>
        </p:blipFill>
        <p:spPr>
          <a:xfrm>
            <a:off x="2911454" y="1275643"/>
            <a:ext cx="6369091" cy="4742940"/>
          </a:xfrm>
          <a:prstGeom prst="rect">
            <a:avLst/>
          </a:prstGeom>
        </p:spPr>
      </p:pic>
      <p:sp>
        <p:nvSpPr>
          <p:cNvPr id="5" name="TextBox 4">
            <a:extLst>
              <a:ext uri="{FF2B5EF4-FFF2-40B4-BE49-F238E27FC236}">
                <a16:creationId xmlns:a16="http://schemas.microsoft.com/office/drawing/2014/main" id="{59D5ACA0-A51E-4B2B-B201-058CFA784F85}"/>
              </a:ext>
            </a:extLst>
          </p:cNvPr>
          <p:cNvSpPr txBox="1"/>
          <p:nvPr/>
        </p:nvSpPr>
        <p:spPr>
          <a:xfrm>
            <a:off x="4024758" y="6065978"/>
            <a:ext cx="4142481" cy="338554"/>
          </a:xfrm>
          <a:prstGeom prst="rect">
            <a:avLst/>
          </a:prstGeom>
          <a:noFill/>
        </p:spPr>
        <p:txBody>
          <a:bodyPr wrap="none" rtlCol="0">
            <a:spAutoFit/>
          </a:bodyPr>
          <a:lstStyle/>
          <a:p>
            <a:r>
              <a:rPr lang="en-US" sz="1600" dirty="0"/>
              <a:t>Source: </a:t>
            </a:r>
            <a:r>
              <a:rPr lang="en-US" sz="1600" dirty="0">
                <a:hlinkClick r:id="rId3"/>
              </a:rPr>
              <a:t>Electric Reliability Reports - PGE</a:t>
            </a:r>
            <a:r>
              <a:rPr lang="en-US" sz="1600" dirty="0"/>
              <a:t> </a:t>
            </a:r>
          </a:p>
        </p:txBody>
      </p:sp>
    </p:spTree>
    <p:extLst>
      <p:ext uri="{BB962C8B-B14F-4D97-AF65-F5344CB8AC3E}">
        <p14:creationId xmlns:p14="http://schemas.microsoft.com/office/powerpoint/2010/main" val="1405665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noAutofit/>
          </a:bodyPr>
          <a:lstStyle/>
          <a:p>
            <a:r>
              <a:rPr lang="en-US" dirty="0"/>
              <a:t>What can be improved?</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p:txBody>
          <a:bodyPr>
            <a:noAutofit/>
          </a:bodyPr>
          <a:lstStyle/>
          <a:p>
            <a:r>
              <a:rPr lang="en-US" dirty="0"/>
              <a:t>Next steps.</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29</a:t>
            </a:fld>
            <a:endParaRPr lang="en-US"/>
          </a:p>
        </p:txBody>
      </p:sp>
    </p:spTree>
    <p:extLst>
      <p:ext uri="{BB962C8B-B14F-4D97-AF65-F5344CB8AC3E}">
        <p14:creationId xmlns:p14="http://schemas.microsoft.com/office/powerpoint/2010/main" val="253720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noAutofit/>
          </a:bodyPr>
          <a:lstStyle/>
          <a:p>
            <a:r>
              <a:rPr lang="en-US" dirty="0"/>
              <a:t>How is electric system reliability defined?</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p:txBody>
          <a:bodyPr>
            <a:noAutofit/>
          </a:bodyPr>
          <a:lstStyle/>
          <a:p>
            <a:r>
              <a:rPr lang="en-US" dirty="0"/>
              <a:t>Statistical representations of outages and what they really mean.</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3</a:t>
            </a:fld>
            <a:endParaRPr lang="en-US"/>
          </a:p>
        </p:txBody>
      </p:sp>
    </p:spTree>
    <p:extLst>
      <p:ext uri="{BB962C8B-B14F-4D97-AF65-F5344CB8AC3E}">
        <p14:creationId xmlns:p14="http://schemas.microsoft.com/office/powerpoint/2010/main" val="452994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Other Possible Uses for Electric Reliability Data</a:t>
            </a:r>
          </a:p>
        </p:txBody>
      </p:sp>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6739467" cy="5125155"/>
              </a:xfrm>
            </p:spPr>
            <p:txBody>
              <a:bodyPr>
                <a:normAutofit/>
              </a:bodyPr>
              <a:lstStyle/>
              <a:p>
                <a:r>
                  <a:rPr lang="en-US" sz="2200" dirty="0"/>
                  <a:t>Determining possible equity impacts of unreliable service using GIS based reliability data in conjunction with the SB 535 DAC maps.</a:t>
                </a:r>
              </a:p>
              <a:p>
                <a:r>
                  <a:rPr lang="en-US" sz="2200" dirty="0"/>
                  <a:t>Tracking impacts of and customer experience during PSPS events.</a:t>
                </a:r>
              </a:p>
              <a:p>
                <a:r>
                  <a:rPr lang="en-US" sz="2200" dirty="0"/>
                  <a:t>Recording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𝑇</m:t>
                        </m:r>
                      </m:e>
                      <m:sub>
                        <m:r>
                          <a:rPr lang="en-US" sz="2200" b="0" i="1" smtClean="0">
                            <a:latin typeface="Cambria Math" panose="02040503050406030204" pitchFamily="18" charset="0"/>
                          </a:rPr>
                          <m:t>𝑀𝐸𝐷</m:t>
                        </m:r>
                      </m:sub>
                    </m:sSub>
                  </m:oMath>
                </a14:m>
                <a:r>
                  <a:rPr lang="en-US" sz="2200" b="0" dirty="0"/>
                  <a:t> to assess how the severity of outage events changes over time.</a:t>
                </a:r>
              </a:p>
              <a:p>
                <a:r>
                  <a:rPr lang="en-US" sz="2200" dirty="0"/>
                  <a:t>Assessing prioritization and siting of grid resilience solutions to ensure least cost, best fit solutions.</a:t>
                </a:r>
              </a:p>
              <a:p>
                <a:r>
                  <a:rPr lang="en-US" sz="2200" dirty="0"/>
                  <a:t>Capturing how climate change affects the electrical system and outage durations through outage event causality.</a:t>
                </a:r>
                <a:endParaRPr lang="en-US" sz="2000" dirty="0"/>
              </a:p>
              <a:p>
                <a:pPr marL="0" lvl="0" indent="0" fontAlgn="ctr">
                  <a:buNone/>
                </a:pPr>
                <a:endParaRPr lang="en-US" sz="2000" dirty="0"/>
              </a:p>
              <a:p>
                <a:pPr marL="0" lvl="0" indent="0" fontAlgn="ctr">
                  <a:buNone/>
                </a:pPr>
                <a:endParaRPr lang="en-US" sz="2000" dirty="0"/>
              </a:p>
              <a:p>
                <a:pPr marL="0" lvl="0" indent="0" fontAlgn="ctr">
                  <a:buNone/>
                </a:pPr>
                <a:endParaRPr lang="en-US" sz="2000" dirty="0"/>
              </a:p>
              <a:p>
                <a:pPr marL="0" lvl="0" indent="0" fontAlgn="ctr">
                  <a:buNone/>
                </a:pPr>
                <a:endParaRPr lang="en-US" sz="2000" dirty="0"/>
              </a:p>
              <a:p>
                <a:pPr marL="0" lvl="0" indent="0" fontAlgn="ctr">
                  <a:buNone/>
                </a:pPr>
                <a:endParaRPr lang="en-US" sz="2000" dirty="0"/>
              </a:p>
              <a:p>
                <a:pPr marL="0" lvl="0" indent="0" fontAlgn="ctr">
                  <a:buNone/>
                </a:pPr>
                <a:endParaRPr lang="en-US" sz="2000" dirty="0"/>
              </a:p>
              <a:p>
                <a:pPr marL="0" lvl="0" indent="0" fontAlgn="ctr">
                  <a:buNone/>
                </a:pPr>
                <a:endParaRPr lang="en-US" sz="2000" dirty="0"/>
              </a:p>
              <a:p>
                <a:pPr marL="0" indent="0" algn="ctr">
                  <a:buNone/>
                </a:pPr>
                <a:endParaRPr lang="en-US" sz="1600" dirty="0"/>
              </a:p>
            </p:txBody>
          </p:sp>
        </mc:Choice>
        <mc:Fallback xmlns="">
          <p:sp>
            <p:nvSpPr>
              <p:cNvPr id="14" name="Content Placeholder 13">
                <a:extLst>
                  <a:ext uri="{FF2B5EF4-FFF2-40B4-BE49-F238E27FC236}">
                    <a16:creationId xmlns:a16="http://schemas.microsoft.com/office/drawing/2014/main" id="{745937AC-09E8-4E29-9A42-89F73CA34E79}"/>
                  </a:ext>
                </a:extLst>
              </p:cNvPr>
              <p:cNvSpPr>
                <a:spLocks noGrp="1" noRot="1" noChangeAspect="1" noMove="1" noResize="1" noEditPoints="1" noAdjustHandles="1" noChangeArrowheads="1" noChangeShapeType="1" noTextEdit="1"/>
              </p:cNvSpPr>
              <p:nvPr>
                <p:ph idx="1"/>
              </p:nvPr>
            </p:nvSpPr>
            <p:spPr>
              <a:xfrm>
                <a:off x="609600" y="1275644"/>
                <a:ext cx="6739467" cy="5125155"/>
              </a:xfrm>
              <a:blipFill>
                <a:blip r:embed="rId2"/>
                <a:stretch>
                  <a:fillRect l="-2351" t="-1427" r="-226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30</a:t>
            </a:fld>
            <a:endParaRPr lang="en-US">
              <a:solidFill>
                <a:srgbClr val="000000"/>
              </a:solidFill>
              <a:latin typeface="Arial"/>
            </a:endParaRPr>
          </a:p>
        </p:txBody>
      </p:sp>
      <p:pic>
        <p:nvPicPr>
          <p:cNvPr id="4" name="Picture 3" descr="A picture containing indoor, building, sitting, table&#10;&#10;Description automatically generated">
            <a:extLst>
              <a:ext uri="{FF2B5EF4-FFF2-40B4-BE49-F238E27FC236}">
                <a16:creationId xmlns:a16="http://schemas.microsoft.com/office/drawing/2014/main" id="{58E4926D-97C4-476C-A819-EEBCF3B59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268" y="1388532"/>
            <a:ext cx="3207884" cy="4430889"/>
          </a:xfrm>
          <a:prstGeom prst="rect">
            <a:avLst/>
          </a:prstGeom>
        </p:spPr>
      </p:pic>
      <p:sp>
        <p:nvSpPr>
          <p:cNvPr id="6" name="TextBox 5">
            <a:extLst>
              <a:ext uri="{FF2B5EF4-FFF2-40B4-BE49-F238E27FC236}">
                <a16:creationId xmlns:a16="http://schemas.microsoft.com/office/drawing/2014/main" id="{72AE49F2-07BF-44CE-ADB5-C2FBD65E5B24}"/>
              </a:ext>
            </a:extLst>
          </p:cNvPr>
          <p:cNvSpPr txBox="1"/>
          <p:nvPr/>
        </p:nvSpPr>
        <p:spPr>
          <a:xfrm>
            <a:off x="8133388" y="5943598"/>
            <a:ext cx="3307644" cy="523220"/>
          </a:xfrm>
          <a:prstGeom prst="rect">
            <a:avLst/>
          </a:prstGeom>
          <a:noFill/>
        </p:spPr>
        <p:txBody>
          <a:bodyPr wrap="square" rtlCol="0">
            <a:spAutoFit/>
          </a:bodyPr>
          <a:lstStyle/>
          <a:p>
            <a:r>
              <a:rPr lang="en-US" sz="1400" dirty="0"/>
              <a:t>Photo by </a:t>
            </a:r>
            <a:r>
              <a:rPr lang="en-US" sz="1400" dirty="0">
                <a:hlinkClick r:id="rId4"/>
              </a:rPr>
              <a:t>Guillaume </a:t>
            </a:r>
            <a:r>
              <a:rPr lang="en-US" sz="1400" dirty="0" err="1">
                <a:hlinkClick r:id="rId4"/>
              </a:rPr>
              <a:t>Bourdages</a:t>
            </a:r>
            <a:r>
              <a:rPr lang="en-US" sz="1400" dirty="0"/>
              <a:t> on </a:t>
            </a:r>
            <a:r>
              <a:rPr lang="en-US" sz="1400" dirty="0" err="1">
                <a:hlinkClick r:id="rId5"/>
              </a:rPr>
              <a:t>Unsplash</a:t>
            </a:r>
            <a:endParaRPr lang="en-US" sz="1400" dirty="0"/>
          </a:p>
        </p:txBody>
      </p:sp>
    </p:spTree>
    <p:extLst>
      <p:ext uri="{BB962C8B-B14F-4D97-AF65-F5344CB8AC3E}">
        <p14:creationId xmlns:p14="http://schemas.microsoft.com/office/powerpoint/2010/main" val="189075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Next Steps</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fontScale="92500" lnSpcReduction="20000"/>
          </a:bodyPr>
          <a:lstStyle/>
          <a:p>
            <a:pPr>
              <a:lnSpc>
                <a:spcPct val="110000"/>
              </a:lnSpc>
            </a:pPr>
            <a:r>
              <a:rPr lang="en-US" sz="2000" dirty="0"/>
              <a:t>Improvements to current reporting being contemplated:</a:t>
            </a:r>
          </a:p>
          <a:p>
            <a:pPr lvl="1">
              <a:lnSpc>
                <a:spcPct val="110000"/>
              </a:lnSpc>
            </a:pPr>
            <a:r>
              <a:rPr lang="en-US" sz="1800" dirty="0"/>
              <a:t>Improvement in usability of data presented in annual reports:</a:t>
            </a:r>
          </a:p>
          <a:p>
            <a:pPr>
              <a:lnSpc>
                <a:spcPct val="110000"/>
              </a:lnSpc>
            </a:pPr>
            <a:r>
              <a:rPr lang="en-US" sz="2000" dirty="0"/>
              <a:t>Outreach and Validation:</a:t>
            </a:r>
          </a:p>
          <a:p>
            <a:pPr lvl="1">
              <a:lnSpc>
                <a:spcPct val="110000"/>
              </a:lnSpc>
            </a:pPr>
            <a:r>
              <a:rPr lang="en-US" sz="1800" dirty="0"/>
              <a:t>Engage a diverse set of stakeholder about the usefulness of data.</a:t>
            </a:r>
          </a:p>
          <a:p>
            <a:pPr lvl="1">
              <a:lnSpc>
                <a:spcPct val="110000"/>
              </a:lnSpc>
            </a:pPr>
            <a:r>
              <a:rPr lang="en-US" sz="1800" dirty="0"/>
              <a:t>Talk to the utilities about expanding access to reliability data.</a:t>
            </a:r>
          </a:p>
          <a:p>
            <a:pPr lvl="1">
              <a:lnSpc>
                <a:spcPct val="110000"/>
              </a:lnSpc>
            </a:pPr>
            <a:r>
              <a:rPr lang="en-US" sz="1800" dirty="0"/>
              <a:t>Monitoring annual public reliability meetings.</a:t>
            </a:r>
          </a:p>
          <a:p>
            <a:pPr>
              <a:lnSpc>
                <a:spcPct val="110000"/>
              </a:lnSpc>
            </a:pPr>
            <a:r>
              <a:rPr lang="en-US" sz="2000" dirty="0"/>
              <a:t>Future improvements we would like to see:</a:t>
            </a:r>
            <a:endParaRPr lang="en-US" sz="1800" dirty="0"/>
          </a:p>
          <a:p>
            <a:pPr lvl="1">
              <a:lnSpc>
                <a:spcPct val="110000"/>
              </a:lnSpc>
            </a:pPr>
            <a:r>
              <a:rPr lang="en-US" sz="1800" dirty="0"/>
              <a:t>GIS formats of data complete with historical metrics.</a:t>
            </a:r>
          </a:p>
          <a:p>
            <a:pPr lvl="1">
              <a:lnSpc>
                <a:spcPct val="110000"/>
              </a:lnSpc>
            </a:pPr>
            <a:r>
              <a:rPr lang="en-US" sz="1800" dirty="0"/>
              <a:t>Enhanced data granularity (circuit level).</a:t>
            </a:r>
          </a:p>
          <a:p>
            <a:pPr lvl="1">
              <a:lnSpc>
                <a:spcPct val="110000"/>
              </a:lnSpc>
            </a:pPr>
            <a:r>
              <a:rPr lang="en-US" sz="1800" dirty="0"/>
              <a:t>Reliability effects of PSPS and other outage types.</a:t>
            </a:r>
          </a:p>
          <a:p>
            <a:pPr lvl="1">
              <a:lnSpc>
                <a:spcPct val="110000"/>
              </a:lnSpc>
            </a:pPr>
            <a:r>
              <a:rPr lang="en-US" sz="1800" dirty="0"/>
              <a:t>Narrative description of mitigation measures taken to remediate poor circuit performance.</a:t>
            </a:r>
            <a:endParaRPr lang="en-US" sz="1600" dirty="0"/>
          </a:p>
          <a:p>
            <a:pPr>
              <a:lnSpc>
                <a:spcPct val="110000"/>
              </a:lnSpc>
            </a:pPr>
            <a:r>
              <a:rPr lang="en-US" sz="2000" dirty="0"/>
              <a:t>Overlaps with ongoing efforts:</a:t>
            </a:r>
          </a:p>
          <a:p>
            <a:pPr lvl="1">
              <a:lnSpc>
                <a:spcPct val="110000"/>
              </a:lnSpc>
            </a:pPr>
            <a:r>
              <a:rPr lang="en-US" sz="1800" dirty="0"/>
              <a:t>Value of resiliency and resiliency metrics.</a:t>
            </a:r>
          </a:p>
          <a:p>
            <a:pPr lvl="1">
              <a:lnSpc>
                <a:spcPct val="110000"/>
              </a:lnSpc>
            </a:pPr>
            <a:r>
              <a:rPr lang="en-US" sz="1800" dirty="0"/>
              <a:t>Microgrids Incentive Program.</a:t>
            </a:r>
          </a:p>
          <a:p>
            <a:pPr lvl="1">
              <a:lnSpc>
                <a:spcPct val="110000"/>
              </a:lnSpc>
            </a:pPr>
            <a:r>
              <a:rPr lang="en-US" sz="1800" dirty="0"/>
              <a:t>PG&amp;E Regionalization.</a:t>
            </a:r>
          </a:p>
          <a:p>
            <a:pPr>
              <a:lnSpc>
                <a:spcPct val="110000"/>
              </a:lnSpc>
            </a:pPr>
            <a:endParaRPr lang="en-US" sz="20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31</a:t>
            </a:fld>
            <a:endParaRPr lang="en-US">
              <a:solidFill>
                <a:srgbClr val="000000"/>
              </a:solidFill>
              <a:latin typeface="Arial"/>
            </a:endParaRPr>
          </a:p>
        </p:txBody>
      </p:sp>
      <p:pic>
        <p:nvPicPr>
          <p:cNvPr id="4" name="Picture 3" descr="A tall building in a city&#10;&#10;Description automatically generated">
            <a:extLst>
              <a:ext uri="{FF2B5EF4-FFF2-40B4-BE49-F238E27FC236}">
                <a16:creationId xmlns:a16="http://schemas.microsoft.com/office/drawing/2014/main" id="{74437233-8DB4-4A28-B37E-31CA5CF19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4991" y="1117600"/>
            <a:ext cx="3085080" cy="4622800"/>
          </a:xfrm>
          <a:prstGeom prst="rect">
            <a:avLst/>
          </a:prstGeom>
        </p:spPr>
      </p:pic>
      <p:sp>
        <p:nvSpPr>
          <p:cNvPr id="5" name="TextBox 4">
            <a:extLst>
              <a:ext uri="{FF2B5EF4-FFF2-40B4-BE49-F238E27FC236}">
                <a16:creationId xmlns:a16="http://schemas.microsoft.com/office/drawing/2014/main" id="{2C041C03-EAD1-4AEE-8549-60B7859F078C}"/>
              </a:ext>
            </a:extLst>
          </p:cNvPr>
          <p:cNvSpPr txBox="1"/>
          <p:nvPr/>
        </p:nvSpPr>
        <p:spPr>
          <a:xfrm>
            <a:off x="8551281" y="5864576"/>
            <a:ext cx="3512500" cy="307777"/>
          </a:xfrm>
          <a:prstGeom prst="rect">
            <a:avLst/>
          </a:prstGeom>
          <a:noFill/>
        </p:spPr>
        <p:txBody>
          <a:bodyPr wrap="none" rtlCol="0">
            <a:spAutoFit/>
          </a:bodyPr>
          <a:lstStyle/>
          <a:p>
            <a:r>
              <a:rPr lang="en-US" sz="1400" dirty="0"/>
              <a:t>Photo by </a:t>
            </a:r>
            <a:r>
              <a:rPr lang="en-US" sz="1400" dirty="0">
                <a:hlinkClick r:id="rId3"/>
              </a:rPr>
              <a:t>Edvin Johansson</a:t>
            </a:r>
            <a:r>
              <a:rPr lang="en-US" sz="1400" dirty="0"/>
              <a:t> on </a:t>
            </a:r>
            <a:r>
              <a:rPr lang="en-US" sz="1400" dirty="0" err="1">
                <a:hlinkClick r:id="rId4"/>
              </a:rPr>
              <a:t>Unsplash</a:t>
            </a:r>
            <a:endParaRPr lang="en-US" sz="1400" dirty="0"/>
          </a:p>
        </p:txBody>
      </p:sp>
    </p:spTree>
    <p:extLst>
      <p:ext uri="{BB962C8B-B14F-4D97-AF65-F5344CB8AC3E}">
        <p14:creationId xmlns:p14="http://schemas.microsoft.com/office/powerpoint/2010/main" val="3350835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b" latinLnBrk="0" hangingPunct="1">
              <a:lnSpc>
                <a:spcPct val="11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entury Gothic" panose="020F0302020204030204"/>
                <a:ea typeface="+mj-ea"/>
                <a:cs typeface="+mj-cs"/>
              </a:rPr>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269202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6B1CAB-E86E-7442-ACED-7334C166A1A7}"/>
              </a:ext>
            </a:extLst>
          </p:cNvPr>
          <p:cNvPicPr>
            <a:picLocks noChangeAspect="1"/>
          </p:cNvPicPr>
          <p:nvPr/>
        </p:nvPicPr>
        <p:blipFill>
          <a:blip r:embed="rId2">
            <a:biLevel thresh="50000"/>
            <a:alphaModFix amt="20000"/>
          </a:blip>
          <a:stretch>
            <a:fillRect/>
          </a:stretch>
        </p:blipFill>
        <p:spPr>
          <a:xfrm>
            <a:off x="8389934" y="1143571"/>
            <a:ext cx="4570857" cy="4570857"/>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8" y="2833436"/>
            <a:ext cx="7045453" cy="1846847"/>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b="0" dirty="0"/>
              <a:t>Additional slides can be made available upon request.</a:t>
            </a:r>
          </a:p>
          <a:p>
            <a:pPr>
              <a:lnSpc>
                <a:spcPct val="110000"/>
              </a:lnSpc>
            </a:pPr>
            <a:r>
              <a:rPr lang="en-US" dirty="0"/>
              <a:t>Julian.Enis@cpuc.ca.gov</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437BD18-2B0B-3142-8517-F1529417EB65}"/>
              </a:ext>
            </a:extLst>
          </p:cNvPr>
          <p:cNvSpPr>
            <a:spLocks noGrp="1"/>
          </p:cNvSpPr>
          <p:nvPr>
            <p:ph type="sldNum" sz="quarter" idx="12"/>
          </p:nvPr>
        </p:nvSpPr>
        <p:spPr/>
        <p:txBody>
          <a:bodyPr/>
          <a:lstStyle/>
          <a:p>
            <a:fld id="{1C4126A1-9282-4A82-AC02-A59AF4A969C8}" type="slidenum">
              <a:rPr lang="en-US" smtClean="0"/>
              <a:t>33</a:t>
            </a:fld>
            <a:endParaRPr lang="en-US"/>
          </a:p>
        </p:txBody>
      </p:sp>
    </p:spTree>
    <p:extLst>
      <p:ext uri="{BB962C8B-B14F-4D97-AF65-F5344CB8AC3E}">
        <p14:creationId xmlns:p14="http://schemas.microsoft.com/office/powerpoint/2010/main" val="2871387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6394697" cy="1037413"/>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F0302020204030204"/>
                <a:ea typeface="+mj-ea"/>
                <a:cs typeface="+mj-cs"/>
              </a:rPr>
              <a:t>Julian.Enis@cpuc.ca.gov</a:t>
            </a:r>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62472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noAutofit/>
          </a:bodyPr>
          <a:lstStyle/>
          <a:p>
            <a:r>
              <a:rPr lang="en-US" dirty="0"/>
              <a:t>Appendix A</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p:txBody>
          <a:bodyPr>
            <a:noAutofit/>
          </a:bodyPr>
          <a:lstStyle/>
          <a:p>
            <a:r>
              <a:rPr lang="en-US" dirty="0"/>
              <a:t>Mathematical definitions and visual explanations of reliability metrics.</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35</a:t>
            </a:fld>
            <a:endParaRPr lang="en-US"/>
          </a:p>
        </p:txBody>
      </p:sp>
    </p:spTree>
    <p:extLst>
      <p:ext uri="{BB962C8B-B14F-4D97-AF65-F5344CB8AC3E}">
        <p14:creationId xmlns:p14="http://schemas.microsoft.com/office/powerpoint/2010/main" val="1817490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Electric System Reliability Metrics</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lvl="0" indent="0" fontAlgn="ctr">
              <a:buNone/>
            </a:pPr>
            <a:r>
              <a:rPr lang="en-US" sz="2200" dirty="0"/>
              <a:t>Visually, these statistics can be calculated from the data below for a given outage event:</a:t>
            </a:r>
            <a:endParaRPr lang="en-US" sz="2000" dirty="0"/>
          </a:p>
          <a:p>
            <a:pPr fontAlgn="ctr"/>
            <a:endParaRPr lang="en-US" sz="2200" dirty="0"/>
          </a:p>
          <a:p>
            <a:pPr fontAlgn="ctr"/>
            <a:endParaRPr lang="en-US" sz="2200" dirty="0"/>
          </a:p>
          <a:p>
            <a:pPr fontAlgn="ctr"/>
            <a:endParaRPr lang="en-US" sz="2200" dirty="0"/>
          </a:p>
          <a:p>
            <a:pPr fontAlgn="ctr"/>
            <a:endParaRPr lang="en-US" sz="2200" dirty="0"/>
          </a:p>
          <a:p>
            <a:pPr fontAlgn="ctr"/>
            <a:endParaRPr lang="en-US" sz="2200" dirty="0"/>
          </a:p>
          <a:p>
            <a:pPr fontAlgn="ctr"/>
            <a:endParaRPr lang="en-US" sz="2200" dirty="0"/>
          </a:p>
          <a:p>
            <a:pPr fontAlgn="ctr"/>
            <a:endParaRPr lang="en-US" sz="1600" dirty="0"/>
          </a:p>
          <a:p>
            <a:pPr marL="0" indent="0" fontAlgn="ctr">
              <a:buNone/>
            </a:pPr>
            <a:endParaRPr lang="en-US" sz="1600" dirty="0"/>
          </a:p>
          <a:p>
            <a:pPr marL="0" indent="0">
              <a:buNone/>
            </a:pPr>
            <a:endParaRPr lang="en-US" sz="2400" dirty="0"/>
          </a:p>
          <a:p>
            <a:pPr marL="0" indent="0">
              <a:buNone/>
            </a:pPr>
            <a:endParaRPr lang="en-US" sz="2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36</a:t>
            </a:fld>
            <a:endParaRPr lang="en-US">
              <a:solidFill>
                <a:srgbClr val="000000"/>
              </a:solidFill>
              <a:latin typeface="Arial"/>
            </a:endParaRPr>
          </a:p>
        </p:txBody>
      </p:sp>
      <p:sp>
        <p:nvSpPr>
          <p:cNvPr id="50" name="Rectangle 49">
            <a:extLst>
              <a:ext uri="{FF2B5EF4-FFF2-40B4-BE49-F238E27FC236}">
                <a16:creationId xmlns:a16="http://schemas.microsoft.com/office/drawing/2014/main" id="{C3FC10DF-F4BB-4263-9A41-63D3099C7375}"/>
              </a:ext>
            </a:extLst>
          </p:cNvPr>
          <p:cNvSpPr/>
          <p:nvPr/>
        </p:nvSpPr>
        <p:spPr>
          <a:xfrm>
            <a:off x="985769" y="3806534"/>
            <a:ext cx="559558" cy="300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51" name="Rectangle 50">
            <a:extLst>
              <a:ext uri="{FF2B5EF4-FFF2-40B4-BE49-F238E27FC236}">
                <a16:creationId xmlns:a16="http://schemas.microsoft.com/office/drawing/2014/main" id="{B32A790F-C6B9-41DE-82F5-687BC2E5B370}"/>
              </a:ext>
            </a:extLst>
          </p:cNvPr>
          <p:cNvSpPr/>
          <p:nvPr/>
        </p:nvSpPr>
        <p:spPr>
          <a:xfrm>
            <a:off x="985769" y="4261436"/>
            <a:ext cx="559558" cy="300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52" name="Rectangle 51">
            <a:extLst>
              <a:ext uri="{FF2B5EF4-FFF2-40B4-BE49-F238E27FC236}">
                <a16:creationId xmlns:a16="http://schemas.microsoft.com/office/drawing/2014/main" id="{2C7CB129-D194-4BEA-AE64-9367FF2752EE}"/>
              </a:ext>
            </a:extLst>
          </p:cNvPr>
          <p:cNvSpPr/>
          <p:nvPr/>
        </p:nvSpPr>
        <p:spPr>
          <a:xfrm>
            <a:off x="985769" y="4712500"/>
            <a:ext cx="559558" cy="300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53" name="Rectangle 52">
            <a:extLst>
              <a:ext uri="{FF2B5EF4-FFF2-40B4-BE49-F238E27FC236}">
                <a16:creationId xmlns:a16="http://schemas.microsoft.com/office/drawing/2014/main" id="{5D35F850-38F6-4E34-AB11-214194020B85}"/>
              </a:ext>
            </a:extLst>
          </p:cNvPr>
          <p:cNvSpPr/>
          <p:nvPr/>
        </p:nvSpPr>
        <p:spPr>
          <a:xfrm>
            <a:off x="985769" y="5163564"/>
            <a:ext cx="559558" cy="300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54" name="Rectangle 53">
            <a:extLst>
              <a:ext uri="{FF2B5EF4-FFF2-40B4-BE49-F238E27FC236}">
                <a16:creationId xmlns:a16="http://schemas.microsoft.com/office/drawing/2014/main" id="{3AF10DD6-D925-43D8-AA71-AC8E10061A25}"/>
              </a:ext>
            </a:extLst>
          </p:cNvPr>
          <p:cNvSpPr/>
          <p:nvPr/>
        </p:nvSpPr>
        <p:spPr>
          <a:xfrm>
            <a:off x="1675834" y="3806534"/>
            <a:ext cx="559558" cy="300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55" name="Rectangle 54">
            <a:extLst>
              <a:ext uri="{FF2B5EF4-FFF2-40B4-BE49-F238E27FC236}">
                <a16:creationId xmlns:a16="http://schemas.microsoft.com/office/drawing/2014/main" id="{15DC03B1-7176-4220-81CA-DAC2D0ECEE84}"/>
              </a:ext>
            </a:extLst>
          </p:cNvPr>
          <p:cNvSpPr/>
          <p:nvPr/>
        </p:nvSpPr>
        <p:spPr>
          <a:xfrm>
            <a:off x="1675834" y="4261436"/>
            <a:ext cx="559558" cy="300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56" name="Rectangle 55">
            <a:extLst>
              <a:ext uri="{FF2B5EF4-FFF2-40B4-BE49-F238E27FC236}">
                <a16:creationId xmlns:a16="http://schemas.microsoft.com/office/drawing/2014/main" id="{3AE70EA1-03B8-4A9D-AB8F-A64D5553800C}"/>
              </a:ext>
            </a:extLst>
          </p:cNvPr>
          <p:cNvSpPr/>
          <p:nvPr/>
        </p:nvSpPr>
        <p:spPr>
          <a:xfrm>
            <a:off x="1675834" y="4712500"/>
            <a:ext cx="559558" cy="300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57" name="Rectangle 56">
            <a:extLst>
              <a:ext uri="{FF2B5EF4-FFF2-40B4-BE49-F238E27FC236}">
                <a16:creationId xmlns:a16="http://schemas.microsoft.com/office/drawing/2014/main" id="{4BB31F94-3F5D-40CF-925C-9F6D334EA19D}"/>
              </a:ext>
            </a:extLst>
          </p:cNvPr>
          <p:cNvSpPr/>
          <p:nvPr/>
        </p:nvSpPr>
        <p:spPr>
          <a:xfrm>
            <a:off x="1675834" y="5163564"/>
            <a:ext cx="559558" cy="300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58" name="Rectangle 57">
            <a:extLst>
              <a:ext uri="{FF2B5EF4-FFF2-40B4-BE49-F238E27FC236}">
                <a16:creationId xmlns:a16="http://schemas.microsoft.com/office/drawing/2014/main" id="{F3E0A52A-A64B-4398-83F0-C7F1EF0CB289}"/>
              </a:ext>
            </a:extLst>
          </p:cNvPr>
          <p:cNvSpPr/>
          <p:nvPr/>
        </p:nvSpPr>
        <p:spPr>
          <a:xfrm>
            <a:off x="2365899" y="3806534"/>
            <a:ext cx="559558" cy="300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59" name="Rectangle 58">
            <a:extLst>
              <a:ext uri="{FF2B5EF4-FFF2-40B4-BE49-F238E27FC236}">
                <a16:creationId xmlns:a16="http://schemas.microsoft.com/office/drawing/2014/main" id="{FA56ABDB-828F-4B4E-B594-522879D100B0}"/>
              </a:ext>
            </a:extLst>
          </p:cNvPr>
          <p:cNvSpPr/>
          <p:nvPr/>
        </p:nvSpPr>
        <p:spPr>
          <a:xfrm>
            <a:off x="2365899" y="4261436"/>
            <a:ext cx="559558" cy="300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60" name="Rectangle 59">
            <a:extLst>
              <a:ext uri="{FF2B5EF4-FFF2-40B4-BE49-F238E27FC236}">
                <a16:creationId xmlns:a16="http://schemas.microsoft.com/office/drawing/2014/main" id="{0F988853-267D-4F8D-A7E4-D21369F204C2}"/>
              </a:ext>
            </a:extLst>
          </p:cNvPr>
          <p:cNvSpPr/>
          <p:nvPr/>
        </p:nvSpPr>
        <p:spPr>
          <a:xfrm>
            <a:off x="2365899" y="4712500"/>
            <a:ext cx="559558" cy="300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61" name="Rectangle 60">
            <a:extLst>
              <a:ext uri="{FF2B5EF4-FFF2-40B4-BE49-F238E27FC236}">
                <a16:creationId xmlns:a16="http://schemas.microsoft.com/office/drawing/2014/main" id="{81D186F0-3BEC-4062-A6DB-9D286B7536BC}"/>
              </a:ext>
            </a:extLst>
          </p:cNvPr>
          <p:cNvSpPr/>
          <p:nvPr/>
        </p:nvSpPr>
        <p:spPr>
          <a:xfrm>
            <a:off x="2365899" y="5163564"/>
            <a:ext cx="559558" cy="300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62" name="Rectangle 61">
            <a:extLst>
              <a:ext uri="{FF2B5EF4-FFF2-40B4-BE49-F238E27FC236}">
                <a16:creationId xmlns:a16="http://schemas.microsoft.com/office/drawing/2014/main" id="{0B7CA5BD-AD05-4C5B-B116-446BC4F31002}"/>
              </a:ext>
            </a:extLst>
          </p:cNvPr>
          <p:cNvSpPr/>
          <p:nvPr/>
        </p:nvSpPr>
        <p:spPr>
          <a:xfrm>
            <a:off x="3055964" y="3806534"/>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B122854-22FB-433F-BEAF-00D5420293E6}"/>
              </a:ext>
            </a:extLst>
          </p:cNvPr>
          <p:cNvSpPr/>
          <p:nvPr/>
        </p:nvSpPr>
        <p:spPr>
          <a:xfrm>
            <a:off x="3055964" y="4261436"/>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959A0EC-F4DE-4958-91C4-E30896F7C792}"/>
              </a:ext>
            </a:extLst>
          </p:cNvPr>
          <p:cNvSpPr/>
          <p:nvPr/>
        </p:nvSpPr>
        <p:spPr>
          <a:xfrm>
            <a:off x="3055964" y="4712500"/>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0095ED1-DB93-4E8F-923F-8F74BE668C26}"/>
              </a:ext>
            </a:extLst>
          </p:cNvPr>
          <p:cNvSpPr/>
          <p:nvPr/>
        </p:nvSpPr>
        <p:spPr>
          <a:xfrm>
            <a:off x="3055964" y="5163564"/>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9F68689C-05CE-4C38-ADA4-20C38D5EC6B0}"/>
              </a:ext>
            </a:extLst>
          </p:cNvPr>
          <p:cNvSpPr/>
          <p:nvPr/>
        </p:nvSpPr>
        <p:spPr>
          <a:xfrm>
            <a:off x="3746029" y="3806534"/>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ACA9598-E996-4D48-B5C3-A4C4A8555DCE}"/>
              </a:ext>
            </a:extLst>
          </p:cNvPr>
          <p:cNvSpPr/>
          <p:nvPr/>
        </p:nvSpPr>
        <p:spPr>
          <a:xfrm>
            <a:off x="3746029" y="4261436"/>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F6756C6E-3869-4F96-A9C0-B55D3D3C7AD5}"/>
              </a:ext>
            </a:extLst>
          </p:cNvPr>
          <p:cNvSpPr/>
          <p:nvPr/>
        </p:nvSpPr>
        <p:spPr>
          <a:xfrm>
            <a:off x="3746029" y="4712500"/>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994FD84-68DB-44FA-92D4-1A833FE53CBF}"/>
              </a:ext>
            </a:extLst>
          </p:cNvPr>
          <p:cNvSpPr/>
          <p:nvPr/>
        </p:nvSpPr>
        <p:spPr>
          <a:xfrm>
            <a:off x="3746029" y="5163564"/>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B35FAB2-427F-48D2-ACAA-D1D4FBCF57B7}"/>
              </a:ext>
            </a:extLst>
          </p:cNvPr>
          <p:cNvSpPr/>
          <p:nvPr/>
        </p:nvSpPr>
        <p:spPr>
          <a:xfrm>
            <a:off x="4436094" y="3806534"/>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3D68B8D-0836-494C-A60E-0C379F1AA5B1}"/>
              </a:ext>
            </a:extLst>
          </p:cNvPr>
          <p:cNvSpPr/>
          <p:nvPr/>
        </p:nvSpPr>
        <p:spPr>
          <a:xfrm>
            <a:off x="4436094" y="4261436"/>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86397C9-242E-47D2-ABE9-9B10F7CAB716}"/>
              </a:ext>
            </a:extLst>
          </p:cNvPr>
          <p:cNvSpPr/>
          <p:nvPr/>
        </p:nvSpPr>
        <p:spPr>
          <a:xfrm>
            <a:off x="4436094" y="4712500"/>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F6F578-FDB3-4DA2-BA6F-AB132C1AD044}"/>
              </a:ext>
            </a:extLst>
          </p:cNvPr>
          <p:cNvSpPr/>
          <p:nvPr/>
        </p:nvSpPr>
        <p:spPr>
          <a:xfrm>
            <a:off x="4436094" y="5163564"/>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68DAAEF-4B0D-461D-9640-6ABA7825CF6C}"/>
              </a:ext>
            </a:extLst>
          </p:cNvPr>
          <p:cNvSpPr/>
          <p:nvPr/>
        </p:nvSpPr>
        <p:spPr>
          <a:xfrm>
            <a:off x="5126159" y="3806534"/>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52AB887-FBFF-428F-A149-BBFD569AF353}"/>
              </a:ext>
            </a:extLst>
          </p:cNvPr>
          <p:cNvSpPr/>
          <p:nvPr/>
        </p:nvSpPr>
        <p:spPr>
          <a:xfrm>
            <a:off x="5126159" y="4261436"/>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608B402-BFB3-4BAD-8AD2-6012F54895A8}"/>
              </a:ext>
            </a:extLst>
          </p:cNvPr>
          <p:cNvSpPr/>
          <p:nvPr/>
        </p:nvSpPr>
        <p:spPr>
          <a:xfrm>
            <a:off x="5126159" y="4712500"/>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0AF4035-DE19-45CA-A5A4-849185112ADB}"/>
              </a:ext>
            </a:extLst>
          </p:cNvPr>
          <p:cNvSpPr/>
          <p:nvPr/>
        </p:nvSpPr>
        <p:spPr>
          <a:xfrm>
            <a:off x="5126159" y="5163564"/>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17AEA77-AD73-418C-BA39-A866F801757F}"/>
              </a:ext>
            </a:extLst>
          </p:cNvPr>
          <p:cNvSpPr/>
          <p:nvPr/>
        </p:nvSpPr>
        <p:spPr>
          <a:xfrm>
            <a:off x="5816224" y="3806534"/>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B9B08F7-8088-48C2-81D4-34565B785A8C}"/>
              </a:ext>
            </a:extLst>
          </p:cNvPr>
          <p:cNvSpPr/>
          <p:nvPr/>
        </p:nvSpPr>
        <p:spPr>
          <a:xfrm>
            <a:off x="5816224" y="4261436"/>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48B1B82-67D7-4FC1-9267-C5EABDD17F85}"/>
              </a:ext>
            </a:extLst>
          </p:cNvPr>
          <p:cNvSpPr/>
          <p:nvPr/>
        </p:nvSpPr>
        <p:spPr>
          <a:xfrm>
            <a:off x="5816224" y="4712500"/>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BED30BC-521E-4552-83CA-0C2B8A1FC50A}"/>
              </a:ext>
            </a:extLst>
          </p:cNvPr>
          <p:cNvSpPr/>
          <p:nvPr/>
        </p:nvSpPr>
        <p:spPr>
          <a:xfrm>
            <a:off x="5816224" y="5163564"/>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8DE4390A-1508-4894-A123-EDC9A184BFB2}"/>
              </a:ext>
            </a:extLst>
          </p:cNvPr>
          <p:cNvSpPr/>
          <p:nvPr/>
        </p:nvSpPr>
        <p:spPr>
          <a:xfrm>
            <a:off x="6506289" y="3806534"/>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06BAAB9-15AA-4DE4-BE16-C2D23DAAAD74}"/>
              </a:ext>
            </a:extLst>
          </p:cNvPr>
          <p:cNvSpPr/>
          <p:nvPr/>
        </p:nvSpPr>
        <p:spPr>
          <a:xfrm>
            <a:off x="6506289" y="4261436"/>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601BE82-B461-44A6-8022-37DA86523770}"/>
              </a:ext>
            </a:extLst>
          </p:cNvPr>
          <p:cNvSpPr/>
          <p:nvPr/>
        </p:nvSpPr>
        <p:spPr>
          <a:xfrm>
            <a:off x="6506289" y="4712500"/>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CA2C857-8DB2-4048-9182-5C434D8CE7C1}"/>
              </a:ext>
            </a:extLst>
          </p:cNvPr>
          <p:cNvSpPr/>
          <p:nvPr/>
        </p:nvSpPr>
        <p:spPr>
          <a:xfrm>
            <a:off x="6506289" y="5163564"/>
            <a:ext cx="559558" cy="3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Brace 85">
            <a:extLst>
              <a:ext uri="{FF2B5EF4-FFF2-40B4-BE49-F238E27FC236}">
                <a16:creationId xmlns:a16="http://schemas.microsoft.com/office/drawing/2014/main" id="{4C8A91B3-39B9-4557-8DCD-70ACE5A05B0B}"/>
              </a:ext>
            </a:extLst>
          </p:cNvPr>
          <p:cNvSpPr/>
          <p:nvPr/>
        </p:nvSpPr>
        <p:spPr>
          <a:xfrm rot="16200000">
            <a:off x="3848386" y="-313328"/>
            <a:ext cx="354842" cy="60800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86">
            <a:extLst>
              <a:ext uri="{FF2B5EF4-FFF2-40B4-BE49-F238E27FC236}">
                <a16:creationId xmlns:a16="http://schemas.microsoft.com/office/drawing/2014/main" id="{CE5A7EDB-E114-4BE5-BB94-3A8362B0CD44}"/>
              </a:ext>
            </a:extLst>
          </p:cNvPr>
          <p:cNvSpPr txBox="1"/>
          <p:nvPr/>
        </p:nvSpPr>
        <p:spPr>
          <a:xfrm>
            <a:off x="2948059" y="2066501"/>
            <a:ext cx="2155492" cy="523220"/>
          </a:xfrm>
          <a:prstGeom prst="rect">
            <a:avLst/>
          </a:prstGeom>
          <a:noFill/>
        </p:spPr>
        <p:txBody>
          <a:bodyPr wrap="square" rtlCol="0">
            <a:spAutoFit/>
          </a:bodyPr>
          <a:lstStyle/>
          <a:p>
            <a:pPr algn="ctr"/>
            <a:r>
              <a:rPr lang="en-US" sz="1400"/>
              <a:t>Total Number of Customers Served</a:t>
            </a:r>
          </a:p>
        </p:txBody>
      </p:sp>
      <p:sp>
        <p:nvSpPr>
          <p:cNvPr id="88" name="Right Brace 87">
            <a:extLst>
              <a:ext uri="{FF2B5EF4-FFF2-40B4-BE49-F238E27FC236}">
                <a16:creationId xmlns:a16="http://schemas.microsoft.com/office/drawing/2014/main" id="{B218E6EA-EABE-4131-AF58-DDE57713CA57}"/>
              </a:ext>
            </a:extLst>
          </p:cNvPr>
          <p:cNvSpPr/>
          <p:nvPr/>
        </p:nvSpPr>
        <p:spPr>
          <a:xfrm rot="5400000" flipH="1">
            <a:off x="1758168" y="2594910"/>
            <a:ext cx="393177" cy="19379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TextBox 88">
            <a:extLst>
              <a:ext uri="{FF2B5EF4-FFF2-40B4-BE49-F238E27FC236}">
                <a16:creationId xmlns:a16="http://schemas.microsoft.com/office/drawing/2014/main" id="{F097FE64-2E0D-4F89-94F8-95D47FF8534D}"/>
              </a:ext>
            </a:extLst>
          </p:cNvPr>
          <p:cNvSpPr txBox="1"/>
          <p:nvPr/>
        </p:nvSpPr>
        <p:spPr>
          <a:xfrm>
            <a:off x="705987" y="2904835"/>
            <a:ext cx="2497537" cy="523220"/>
          </a:xfrm>
          <a:prstGeom prst="rect">
            <a:avLst/>
          </a:prstGeom>
          <a:noFill/>
        </p:spPr>
        <p:txBody>
          <a:bodyPr wrap="square" rtlCol="0">
            <a:spAutoFit/>
          </a:bodyPr>
          <a:lstStyle/>
          <a:p>
            <a:pPr algn="ctr"/>
            <a:r>
              <a:rPr lang="en-US" sz="1400"/>
              <a:t>Number of Customers Interrupted</a:t>
            </a:r>
          </a:p>
        </p:txBody>
      </p:sp>
      <p:sp>
        <p:nvSpPr>
          <p:cNvPr id="4" name="TextBox 3">
            <a:extLst>
              <a:ext uri="{FF2B5EF4-FFF2-40B4-BE49-F238E27FC236}">
                <a16:creationId xmlns:a16="http://schemas.microsoft.com/office/drawing/2014/main" id="{7D82E98F-D9DE-415A-B6AA-E6B67A7DBE3A}"/>
              </a:ext>
            </a:extLst>
          </p:cNvPr>
          <p:cNvSpPr txBox="1"/>
          <p:nvPr/>
        </p:nvSpPr>
        <p:spPr>
          <a:xfrm>
            <a:off x="7886415" y="2947573"/>
            <a:ext cx="3695984" cy="2215991"/>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t = Restoration Time for the Event</a:t>
            </a:r>
          </a:p>
          <a:p>
            <a:pPr marL="800100" lvl="1" indent="-342900">
              <a:buFont typeface="Wingdings" panose="05000000000000000000" pitchFamily="2" charset="2"/>
              <a:buChar char="Ø"/>
            </a:pPr>
            <a:r>
              <a:rPr lang="en-US" sz="2000" dirty="0"/>
              <a:t>t &lt; 5 minutes = momentary outage</a:t>
            </a:r>
          </a:p>
          <a:p>
            <a:pPr marL="800100" lvl="1" indent="-342900">
              <a:buFont typeface="Wingdings" panose="05000000000000000000" pitchFamily="2" charset="2"/>
              <a:buChar char="Ø"/>
            </a:pPr>
            <a:r>
              <a:rPr lang="en-US" sz="2000" dirty="0"/>
              <a:t>t &gt; 5 minutes = sustained outage</a:t>
            </a:r>
          </a:p>
          <a:p>
            <a:endParaRPr lang="en-US" dirty="0"/>
          </a:p>
        </p:txBody>
      </p:sp>
    </p:spTree>
    <p:extLst>
      <p:ext uri="{BB962C8B-B14F-4D97-AF65-F5344CB8AC3E}">
        <p14:creationId xmlns:p14="http://schemas.microsoft.com/office/powerpoint/2010/main" val="192972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Electric System Reliability Metrics</a:t>
            </a:r>
          </a:p>
        </p:txBody>
      </p:sp>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lvl="0" indent="0" fontAlgn="ctr">
                  <a:buNone/>
                </a:pPr>
                <a:r>
                  <a:rPr lang="en-US" sz="2200" b="1" dirty="0"/>
                  <a:t>SAIDI</a:t>
                </a:r>
                <a:r>
                  <a:rPr lang="en-US" sz="2200" dirty="0"/>
                  <a:t>: System Average Interruption Duration Index indicates the total duration of interruption for the average customer during the reporting year. It is measured in minutes of interruption per customer per year.  </a:t>
                </a:r>
              </a:p>
              <a:p>
                <a:pPr marL="0" lvl="0" indent="0" fontAlgn="ctr">
                  <a:buNone/>
                </a:pPr>
                <a:endParaRPr lang="en-US" sz="2200" dirty="0"/>
              </a:p>
              <a:p>
                <a:pPr marL="0" lvl="0" indent="0" fontAlgn="ctr">
                  <a:buNone/>
                </a:pPr>
                <a:endParaRPr lang="en-US" sz="18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𝑆𝐴𝐼𝐷𝐼</m:t>
                      </m:r>
                      <m:r>
                        <a:rPr lang="en-US" sz="2000">
                          <a:latin typeface="Cambria Math" panose="02040503050406030204" pitchFamily="18" charset="0"/>
                        </a:rPr>
                        <m:t>=</m:t>
                      </m:r>
                      <m:f>
                        <m:fPr>
                          <m:ctrlPr>
                            <a:rPr lang="en-US" sz="2000" i="1">
                              <a:latin typeface="Cambria Math" panose="02040503050406030204" pitchFamily="18" charset="0"/>
                            </a:rPr>
                          </m:ctrlPr>
                        </m:fPr>
                        <m:num>
                          <m:r>
                            <m:rPr>
                              <m:sty m:val="p"/>
                            </m:rPr>
                            <a:rPr lang="en-US" sz="2000">
                              <a:latin typeface="Cambria Math" panose="02040503050406030204" pitchFamily="18" charset="0"/>
                            </a:rPr>
                            <m:t>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𝑁𝑢𝑚𝑏𝑒𝑟</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𝐶𝑢𝑠𝑡𝑜𝑚𝑒𝑟𝑠</m:t>
                              </m:r>
                              <m:r>
                                <a:rPr lang="en-US" sz="2000" b="0" i="1" smtClean="0">
                                  <a:latin typeface="Cambria Math" panose="02040503050406030204" pitchFamily="18" charset="0"/>
                                </a:rPr>
                                <m:t> </m:t>
                              </m:r>
                              <m:r>
                                <a:rPr lang="en-US" sz="2000" b="0" i="1" smtClean="0">
                                  <a:latin typeface="Cambria Math" panose="02040503050406030204" pitchFamily="18" charset="0"/>
                                </a:rPr>
                                <m:t>𝐼𝑛𝑡𝑒𝑟𝑟𝑢𝑝𝑡𝑒𝑑</m:t>
                              </m:r>
                              <m:r>
                                <a:rPr lang="en-US" sz="2000" b="0" i="1" smtClean="0">
                                  <a:latin typeface="Cambria Math" panose="02040503050406030204" pitchFamily="18" charset="0"/>
                                </a:rPr>
                                <m:t>∗</m:t>
                              </m:r>
                              <m:r>
                                <a:rPr lang="en-US" sz="2000" b="0" i="1" smtClean="0">
                                  <a:latin typeface="Cambria Math" panose="02040503050406030204" pitchFamily="18" charset="0"/>
                                </a:rPr>
                                <m:t>𝑅𝑒𝑠𝑡𝑜𝑟𝑎𝑡𝑖𝑜𝑛</m:t>
                              </m:r>
                              <m:r>
                                <a:rPr lang="en-US" sz="2000" b="0" i="1" smtClean="0">
                                  <a:latin typeface="Cambria Math" panose="02040503050406030204" pitchFamily="18" charset="0"/>
                                </a:rPr>
                                <m:t> </m:t>
                              </m:r>
                              <m:r>
                                <a:rPr lang="en-US" sz="2000" b="0" i="1" smtClean="0">
                                  <a:latin typeface="Cambria Math" panose="02040503050406030204" pitchFamily="18" charset="0"/>
                                </a:rPr>
                                <m:t>𝑇𝑖𝑚𝑒</m:t>
                              </m:r>
                            </m:e>
                          </m:d>
                          <m:r>
                            <a:rPr lang="en-US" sz="2000" b="0" i="1" smtClean="0">
                              <a:latin typeface="Cambria Math" panose="02040503050406030204" pitchFamily="18" charset="0"/>
                            </a:rPr>
                            <m:t> </m:t>
                          </m:r>
                        </m:num>
                        <m:den>
                          <m:r>
                            <a:rPr lang="en-US" sz="2000" i="1">
                              <a:latin typeface="Cambria Math" panose="02040503050406030204" pitchFamily="18" charset="0"/>
                            </a:rPr>
                            <m:t>𝑇𝑜𝑡𝑎𝑙</m:t>
                          </m:r>
                          <m:r>
                            <a:rPr lang="en-US" sz="2000" i="1">
                              <a:latin typeface="Cambria Math" panose="02040503050406030204" pitchFamily="18" charset="0"/>
                            </a:rPr>
                            <m:t> </m:t>
                          </m:r>
                          <m:r>
                            <a:rPr lang="en-US" sz="2000" i="1">
                              <a:latin typeface="Cambria Math" panose="02040503050406030204" pitchFamily="18" charset="0"/>
                            </a:rPr>
                            <m:t>𝑁𝑢𝑚𝑏𝑒𝑟</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𝐶𝑢𝑠𝑡𝑜𝑚𝑒𝑟𝑠</m:t>
                          </m:r>
                          <m:r>
                            <a:rPr lang="en-US" sz="2000" i="1">
                              <a:latin typeface="Cambria Math" panose="02040503050406030204" pitchFamily="18" charset="0"/>
                            </a:rPr>
                            <m:t> </m:t>
                          </m:r>
                          <m:r>
                            <a:rPr lang="en-US" sz="2000" i="1">
                              <a:latin typeface="Cambria Math" panose="02040503050406030204" pitchFamily="18" charset="0"/>
                            </a:rPr>
                            <m:t>𝑆𝑒𝑟𝑣𝑒𝑑</m:t>
                          </m:r>
                        </m:den>
                      </m:f>
                    </m:oMath>
                  </m:oMathPara>
                </a14:m>
                <a:endParaRPr lang="en-US" sz="2000" dirty="0"/>
              </a:p>
              <a:p>
                <a:pPr marL="0" indent="0">
                  <a:buNone/>
                </a:pPr>
                <a:endParaRPr lang="en-US" sz="2400" dirty="0"/>
              </a:p>
              <a:p>
                <a:pPr marL="0" indent="0">
                  <a:buNone/>
                </a:pPr>
                <a:endParaRPr lang="en-US" dirty="0"/>
              </a:p>
              <a:p>
                <a:pPr marL="0" lvl="0" indent="0" fontAlgn="ctr">
                  <a:buNone/>
                </a:pPr>
                <a:r>
                  <a:rPr lang="en-US" sz="2200" dirty="0"/>
                  <a:t>Using the conventions laid out in the previous slide, this can be visually represented as the sum of red squares multiplied by t for each unique event, divided by all the squares.</a:t>
                </a:r>
              </a:p>
              <a:p>
                <a:pPr marL="0" indent="0">
                  <a:buNone/>
                </a:pPr>
                <a:endParaRPr lang="en-US" sz="2400" dirty="0"/>
              </a:p>
            </p:txBody>
          </p:sp>
        </mc:Choice>
        <mc:Fallback xmlns="">
          <p:sp>
            <p:nvSpPr>
              <p:cNvPr id="14" name="Content Placeholder 13">
                <a:extLst>
                  <a:ext uri="{FF2B5EF4-FFF2-40B4-BE49-F238E27FC236}">
                    <a16:creationId xmlns:a16="http://schemas.microsoft.com/office/drawing/2014/main" id="{745937AC-09E8-4E29-9A42-89F73CA34E79}"/>
                  </a:ext>
                </a:extLst>
              </p:cNvPr>
              <p:cNvSpPr>
                <a:spLocks noGrp="1" noRot="1" noChangeAspect="1" noMove="1" noResize="1" noEditPoints="1" noAdjustHandles="1" noChangeArrowheads="1" noChangeShapeType="1" noTextEdit="1"/>
              </p:cNvSpPr>
              <p:nvPr>
                <p:ph idx="1"/>
              </p:nvPr>
            </p:nvSpPr>
            <p:spPr>
              <a:xfrm>
                <a:off x="609600" y="1275644"/>
                <a:ext cx="10972800" cy="5125155"/>
              </a:xfrm>
              <a:blipFill>
                <a:blip r:embed="rId2"/>
                <a:stretch>
                  <a:fillRect l="-1556" t="-1308" r="-100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37</a:t>
            </a:fld>
            <a:endParaRPr lang="en-US">
              <a:solidFill>
                <a:srgbClr val="000000"/>
              </a:solidFill>
              <a:latin typeface="Arial"/>
            </a:endParaRPr>
          </a:p>
        </p:txBody>
      </p:sp>
    </p:spTree>
    <p:extLst>
      <p:ext uri="{BB962C8B-B14F-4D97-AF65-F5344CB8AC3E}">
        <p14:creationId xmlns:p14="http://schemas.microsoft.com/office/powerpoint/2010/main" val="910092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Electric System Reliability Metrics</a:t>
            </a:r>
          </a:p>
        </p:txBody>
      </p:sp>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lvl="0" indent="0" fontAlgn="ctr">
                  <a:buNone/>
                </a:pPr>
                <a:r>
                  <a:rPr lang="en-US" sz="2200" b="1" dirty="0"/>
                  <a:t>SAIFI</a:t>
                </a:r>
                <a:r>
                  <a:rPr lang="en-US" sz="2200" dirty="0"/>
                  <a:t>: System Average Interruption Frequency Index indicates how often the average customer experiences a sustained interruption (&gt; 5 minutes) during the reporting year.  It is measured in sustained interruptions per year.</a:t>
                </a:r>
              </a:p>
              <a:p>
                <a:pPr marL="0" lvl="0" indent="0" fontAlgn="ctr">
                  <a:buNone/>
                </a:pPr>
                <a:endParaRPr lang="en-US" sz="2200" dirty="0"/>
              </a:p>
              <a:p>
                <a:pPr marL="0" lvl="0" indent="0" fontAlgn="ctr">
                  <a:buNone/>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𝑆𝐴𝐼𝐹𝐼</m:t>
                      </m:r>
                      <m:r>
                        <a:rPr lang="en-US" sz="2000">
                          <a:latin typeface="Cambria Math" panose="02040503050406030204" pitchFamily="18" charset="0"/>
                        </a:rPr>
                        <m:t>=</m:t>
                      </m:r>
                      <m:f>
                        <m:fPr>
                          <m:ctrlPr>
                            <a:rPr lang="en-US" sz="2000" i="1">
                              <a:latin typeface="Cambria Math" panose="02040503050406030204" pitchFamily="18" charset="0"/>
                            </a:rPr>
                          </m:ctrlPr>
                        </m:fPr>
                        <m:num>
                          <m:r>
                            <m:rPr>
                              <m:sty m:val="p"/>
                            </m:rPr>
                            <a:rPr lang="en-US" sz="2000">
                              <a:latin typeface="Cambria Math" panose="02040503050406030204" pitchFamily="18" charset="0"/>
                            </a:rPr>
                            <m:t>Σ</m:t>
                          </m:r>
                          <m:r>
                            <a:rPr lang="en-US" sz="2000" i="1">
                              <a:latin typeface="Cambria Math" panose="02040503050406030204" pitchFamily="18" charset="0"/>
                            </a:rPr>
                            <m:t> </m:t>
                          </m:r>
                          <m:r>
                            <a:rPr lang="en-US" sz="2000" b="0" i="1" smtClean="0">
                              <a:latin typeface="Cambria Math" panose="02040503050406030204" pitchFamily="18" charset="0"/>
                            </a:rPr>
                            <m:t>(</m:t>
                          </m:r>
                          <m:r>
                            <a:rPr lang="en-US" sz="2000" i="1">
                              <a:latin typeface="Cambria Math" panose="02040503050406030204" pitchFamily="18" charset="0"/>
                            </a:rPr>
                            <m:t>𝑁𝑢𝑚𝑏𝑒𝑟</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𝐶𝑢𝑠𝑡𝑜𝑚𝑒𝑟𝑠</m:t>
                          </m:r>
                          <m:r>
                            <a:rPr lang="en-US" sz="2000" i="1">
                              <a:latin typeface="Cambria Math" panose="02040503050406030204" pitchFamily="18" charset="0"/>
                            </a:rPr>
                            <m:t> </m:t>
                          </m:r>
                          <m:r>
                            <a:rPr lang="en-US" sz="2000" i="1">
                              <a:latin typeface="Cambria Math" panose="02040503050406030204" pitchFamily="18" charset="0"/>
                            </a:rPr>
                            <m:t>𝐼𝑛𝑡𝑒𝑟𝑟𝑢𝑝𝑡𝑒𝑑</m:t>
                          </m:r>
                          <m:r>
                            <a:rPr lang="en-US" sz="2000" b="0" i="1" smtClean="0">
                              <a:latin typeface="Cambria Math" panose="02040503050406030204" pitchFamily="18" charset="0"/>
                            </a:rPr>
                            <m:t>)</m:t>
                          </m:r>
                          <m:r>
                            <a:rPr lang="en-US" sz="2000" i="1">
                              <a:latin typeface="Cambria Math" panose="02040503050406030204" pitchFamily="18" charset="0"/>
                            </a:rPr>
                            <m:t> </m:t>
                          </m:r>
                        </m:num>
                        <m:den>
                          <m:r>
                            <a:rPr lang="en-US" sz="2000" i="1">
                              <a:latin typeface="Cambria Math" panose="02040503050406030204" pitchFamily="18" charset="0"/>
                            </a:rPr>
                            <m:t>𝑇𝑜𝑡𝑎𝑙</m:t>
                          </m:r>
                          <m:r>
                            <a:rPr lang="en-US" sz="2000" i="1">
                              <a:latin typeface="Cambria Math" panose="02040503050406030204" pitchFamily="18" charset="0"/>
                            </a:rPr>
                            <m:t> </m:t>
                          </m:r>
                          <m:r>
                            <a:rPr lang="en-US" sz="2000" i="1">
                              <a:latin typeface="Cambria Math" panose="02040503050406030204" pitchFamily="18" charset="0"/>
                            </a:rPr>
                            <m:t>𝑁𝑢𝑚𝑏𝑒𝑟</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𝐶𝑢𝑠𝑡𝑜𝑚𝑒𝑟𝑠</m:t>
                          </m:r>
                          <m:r>
                            <a:rPr lang="en-US" sz="2000" i="1">
                              <a:latin typeface="Cambria Math" panose="02040503050406030204" pitchFamily="18" charset="0"/>
                            </a:rPr>
                            <m:t> </m:t>
                          </m:r>
                          <m:r>
                            <a:rPr lang="en-US" sz="2000" i="1">
                              <a:latin typeface="Cambria Math" panose="02040503050406030204" pitchFamily="18" charset="0"/>
                            </a:rPr>
                            <m:t>𝑆𝑒𝑟𝑣𝑒𝑑</m:t>
                          </m:r>
                        </m:den>
                      </m:f>
                    </m:oMath>
                  </m:oMathPara>
                </a14:m>
                <a:endParaRPr lang="en-US" sz="1800" dirty="0"/>
              </a:p>
              <a:p>
                <a:pPr marL="0" lvl="0" indent="0" fontAlgn="ctr">
                  <a:buNone/>
                </a:pPr>
                <a:endParaRPr lang="en-US" sz="1800" dirty="0"/>
              </a:p>
              <a:p>
                <a:pPr marL="0" lvl="0" indent="0" fontAlgn="ctr">
                  <a:buNone/>
                </a:pPr>
                <a:r>
                  <a:rPr lang="en-US" sz="2200" dirty="0"/>
                  <a:t>Using the conventions laid out in the previous slide, this can be visually represented as the sum of red squares for each unique event, divided by all the squares.</a:t>
                </a:r>
              </a:p>
              <a:p>
                <a:pPr marL="0" lvl="0" indent="0" fontAlgn="ctr">
                  <a:buNone/>
                </a:pPr>
                <a:r>
                  <a:rPr lang="en-US" sz="2000" dirty="0"/>
                  <a:t> </a:t>
                </a:r>
              </a:p>
              <a:p>
                <a:pPr marL="0" indent="0">
                  <a:buNone/>
                </a:pPr>
                <a:endParaRPr lang="en-US" sz="2400" dirty="0"/>
              </a:p>
            </p:txBody>
          </p:sp>
        </mc:Choice>
        <mc:Fallback xmlns="">
          <p:sp>
            <p:nvSpPr>
              <p:cNvPr id="14" name="Content Placeholder 13">
                <a:extLst>
                  <a:ext uri="{FF2B5EF4-FFF2-40B4-BE49-F238E27FC236}">
                    <a16:creationId xmlns:a16="http://schemas.microsoft.com/office/drawing/2014/main" id="{745937AC-09E8-4E29-9A42-89F73CA34E79}"/>
                  </a:ext>
                </a:extLst>
              </p:cNvPr>
              <p:cNvSpPr>
                <a:spLocks noGrp="1" noRot="1" noChangeAspect="1" noMove="1" noResize="1" noEditPoints="1" noAdjustHandles="1" noChangeArrowheads="1" noChangeShapeType="1" noTextEdit="1"/>
              </p:cNvSpPr>
              <p:nvPr>
                <p:ph idx="1"/>
              </p:nvPr>
            </p:nvSpPr>
            <p:spPr>
              <a:xfrm>
                <a:off x="609600" y="1275644"/>
                <a:ext cx="10972800" cy="5125155"/>
              </a:xfrm>
              <a:blipFill>
                <a:blip r:embed="rId2"/>
                <a:stretch>
                  <a:fillRect l="-1556" t="-1308" r="-389"/>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38</a:t>
            </a:fld>
            <a:endParaRPr lang="en-US">
              <a:solidFill>
                <a:srgbClr val="000000"/>
              </a:solidFill>
              <a:latin typeface="Arial"/>
            </a:endParaRPr>
          </a:p>
        </p:txBody>
      </p:sp>
    </p:spTree>
    <p:extLst>
      <p:ext uri="{BB962C8B-B14F-4D97-AF65-F5344CB8AC3E}">
        <p14:creationId xmlns:p14="http://schemas.microsoft.com/office/powerpoint/2010/main" val="1059780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Electric System Reliability Metrics</a:t>
            </a:r>
          </a:p>
        </p:txBody>
      </p:sp>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lvl="0" indent="0" fontAlgn="ctr">
                  <a:buNone/>
                </a:pPr>
                <a:r>
                  <a:rPr lang="en-US" sz="2200" b="1" dirty="0"/>
                  <a:t>CAIDI</a:t>
                </a:r>
                <a:r>
                  <a:rPr lang="en-US" sz="2200" dirty="0"/>
                  <a:t>: Customer Average Interruption Duration Index represents the average time required to restore service. It is measured in minutes of outage per customer per event.</a:t>
                </a:r>
              </a:p>
              <a:p>
                <a:pPr marL="0" indent="0" fontAlgn="ctr">
                  <a:buNone/>
                </a:pPr>
                <a:endParaRPr lang="en-US" sz="2000" dirty="0"/>
              </a:p>
              <a:p>
                <a:pPr marL="0" indent="0" fontAlgn="ctr">
                  <a:buNone/>
                </a:pPr>
                <a:endParaRPr lang="en-US" sz="2000" dirty="0"/>
              </a:p>
              <a:p>
                <a:pPr marL="0" indent="0" algn="ctr">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𝐶𝐴𝐼𝐷𝐼</m:t>
                      </m:r>
                      <m:r>
                        <a:rPr lang="en-US" sz="2000">
                          <a:latin typeface="Cambria Math" panose="02040503050406030204" pitchFamily="18" charset="0"/>
                        </a:rPr>
                        <m:t>=</m:t>
                      </m:r>
                      <m:f>
                        <m:fPr>
                          <m:ctrlPr>
                            <a:rPr lang="en-US" sz="2000" i="1">
                              <a:latin typeface="Cambria Math" panose="02040503050406030204" pitchFamily="18" charset="0"/>
                            </a:rPr>
                          </m:ctrlPr>
                        </m:fPr>
                        <m:num>
                          <m:r>
                            <m:rPr>
                              <m:sty m:val="p"/>
                            </m:rPr>
                            <a:rPr lang="en-US" sz="2000">
                              <a:latin typeface="Cambria Math" panose="02040503050406030204" pitchFamily="18" charset="0"/>
                            </a:rPr>
                            <m:t>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𝑁𝑢𝑚𝑏𝑒𝑟</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𝐶𝑢𝑠𝑡𝑜𝑚𝑒𝑟𝑠</m:t>
                              </m:r>
                              <m:r>
                                <a:rPr lang="en-US" sz="2000" b="0" i="1" smtClean="0">
                                  <a:latin typeface="Cambria Math" panose="02040503050406030204" pitchFamily="18" charset="0"/>
                                </a:rPr>
                                <m:t> </m:t>
                              </m:r>
                              <m:r>
                                <a:rPr lang="en-US" sz="2000" b="0" i="1" smtClean="0">
                                  <a:latin typeface="Cambria Math" panose="02040503050406030204" pitchFamily="18" charset="0"/>
                                </a:rPr>
                                <m:t>𝐼𝑛𝑡𝑒𝑟𝑟𝑢𝑝𝑡𝑒𝑑</m:t>
                              </m:r>
                              <m:r>
                                <a:rPr lang="en-US" sz="2000" b="0" i="1" smtClean="0">
                                  <a:latin typeface="Cambria Math" panose="02040503050406030204" pitchFamily="18" charset="0"/>
                                </a:rPr>
                                <m:t>∗</m:t>
                              </m:r>
                              <m:r>
                                <a:rPr lang="en-US" sz="2000" b="0" i="1" smtClean="0">
                                  <a:latin typeface="Cambria Math" panose="02040503050406030204" pitchFamily="18" charset="0"/>
                                </a:rPr>
                                <m:t>𝑅𝑒𝑠𝑡𝑜𝑟𝑎𝑡𝑖𝑜𝑛</m:t>
                              </m:r>
                              <m:r>
                                <a:rPr lang="en-US" sz="2000" b="0" i="1" smtClean="0">
                                  <a:latin typeface="Cambria Math" panose="02040503050406030204" pitchFamily="18" charset="0"/>
                                </a:rPr>
                                <m:t> </m:t>
                              </m:r>
                              <m:r>
                                <a:rPr lang="en-US" sz="2000" b="0" i="1" smtClean="0">
                                  <a:latin typeface="Cambria Math" panose="02040503050406030204" pitchFamily="18" charset="0"/>
                                </a:rPr>
                                <m:t>𝑇𝑖𝑚𝑒</m:t>
                              </m:r>
                            </m:e>
                          </m:d>
                        </m:num>
                        <m:den>
                          <m:r>
                            <m:rPr>
                              <m:sty m:val="p"/>
                            </m:rPr>
                            <a:rPr lang="en-US" sz="2000">
                              <a:latin typeface="Cambria Math" panose="02040503050406030204" pitchFamily="18" charset="0"/>
                            </a:rPr>
                            <m:t>Σ</m:t>
                          </m:r>
                          <m:r>
                            <a:rPr lang="en-US" sz="2000" b="0" i="1" smtClean="0">
                              <a:latin typeface="Cambria Math" panose="02040503050406030204" pitchFamily="18" charset="0"/>
                            </a:rPr>
                            <m:t>(</m:t>
                          </m:r>
                          <m:r>
                            <a:rPr lang="en-US" sz="2000" i="1">
                              <a:latin typeface="Cambria Math" panose="02040503050406030204" pitchFamily="18" charset="0"/>
                            </a:rPr>
                            <m:t>𝑁𝑢𝑚𝑏𝑒𝑟</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𝐶𝑢𝑠𝑡𝑜𝑚𝑒𝑟𝑠</m:t>
                          </m:r>
                          <m:r>
                            <a:rPr lang="en-US" sz="2000" i="1">
                              <a:latin typeface="Cambria Math" panose="02040503050406030204" pitchFamily="18" charset="0"/>
                            </a:rPr>
                            <m:t> </m:t>
                          </m:r>
                          <m:r>
                            <a:rPr lang="en-US" sz="2000" i="1">
                              <a:latin typeface="Cambria Math" panose="02040503050406030204" pitchFamily="18" charset="0"/>
                            </a:rPr>
                            <m:t>𝐼𝑛𝑡𝑒𝑟𝑟𝑢𝑝𝑡𝑒𝑑</m:t>
                          </m:r>
                          <m:r>
                            <a:rPr lang="en-US" sz="2000" b="0" i="1" smtClean="0">
                              <a:latin typeface="Cambria Math" panose="02040503050406030204" pitchFamily="18" charset="0"/>
                            </a:rPr>
                            <m:t>)</m:t>
                          </m:r>
                        </m:den>
                      </m:f>
                    </m:oMath>
                  </m:oMathPara>
                </a14:m>
                <a:endParaRPr lang="en-US" sz="1800" dirty="0"/>
              </a:p>
              <a:p>
                <a:pPr marL="0" lvl="0" indent="0" fontAlgn="ctr">
                  <a:buNone/>
                </a:pPr>
                <a:endParaRPr lang="en-US" sz="2000" dirty="0"/>
              </a:p>
              <a:p>
                <a:pPr marL="0" lvl="0" indent="0" fontAlgn="ctr">
                  <a:buNone/>
                </a:pPr>
                <a:r>
                  <a:rPr lang="en-US" sz="2200" dirty="0"/>
                  <a:t>Using the conventions laid out in the previous slide, this can be visually represented as the sum of red squares multiplied by t for each unique event, divided by the sum of the red squares for all events.</a:t>
                </a:r>
              </a:p>
              <a:p>
                <a:pPr marL="0" lvl="0" indent="0" fontAlgn="ctr">
                  <a:buNone/>
                </a:pPr>
                <a:r>
                  <a:rPr lang="en-US" sz="2000" dirty="0"/>
                  <a:t> </a:t>
                </a:r>
              </a:p>
              <a:p>
                <a:pPr marL="0" indent="0">
                  <a:buNone/>
                </a:pPr>
                <a:endParaRPr lang="en-US" sz="2400" dirty="0"/>
              </a:p>
            </p:txBody>
          </p:sp>
        </mc:Choice>
        <mc:Fallback xmlns="">
          <p:sp>
            <p:nvSpPr>
              <p:cNvPr id="14" name="Content Placeholder 13">
                <a:extLst>
                  <a:ext uri="{FF2B5EF4-FFF2-40B4-BE49-F238E27FC236}">
                    <a16:creationId xmlns:a16="http://schemas.microsoft.com/office/drawing/2014/main" id="{745937AC-09E8-4E29-9A42-89F73CA34E79}"/>
                  </a:ext>
                </a:extLst>
              </p:cNvPr>
              <p:cNvSpPr>
                <a:spLocks noGrp="1" noRot="1" noChangeAspect="1" noMove="1" noResize="1" noEditPoints="1" noAdjustHandles="1" noChangeArrowheads="1" noChangeShapeType="1" noTextEdit="1"/>
              </p:cNvSpPr>
              <p:nvPr>
                <p:ph idx="1"/>
              </p:nvPr>
            </p:nvSpPr>
            <p:spPr>
              <a:xfrm>
                <a:off x="609600" y="1275644"/>
                <a:ext cx="10972800" cy="5125155"/>
              </a:xfrm>
              <a:blipFill>
                <a:blip r:embed="rId2"/>
                <a:stretch>
                  <a:fillRect l="-1556" t="-130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39</a:t>
            </a:fld>
            <a:endParaRPr lang="en-US">
              <a:solidFill>
                <a:srgbClr val="000000"/>
              </a:solidFill>
              <a:latin typeface="Arial"/>
            </a:endParaRPr>
          </a:p>
        </p:txBody>
      </p:sp>
    </p:spTree>
    <p:extLst>
      <p:ext uri="{BB962C8B-B14F-4D97-AF65-F5344CB8AC3E}">
        <p14:creationId xmlns:p14="http://schemas.microsoft.com/office/powerpoint/2010/main" val="296796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Electric System Reliability Metrics</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599" y="1275644"/>
            <a:ext cx="6705601" cy="5125155"/>
          </a:xfrm>
        </p:spPr>
        <p:txBody>
          <a:bodyPr>
            <a:normAutofit/>
          </a:bodyPr>
          <a:lstStyle/>
          <a:p>
            <a:pPr marL="0" indent="0" fontAlgn="ctr">
              <a:buNone/>
            </a:pPr>
            <a:r>
              <a:rPr lang="en-US" sz="2200" dirty="0"/>
              <a:t>IEEE 1366 defines the four main metrics by which electric system reliability is measured: SAIDI, SAIFI, CAIDI, and MAIFI. These are the generally accepted standards by which electric utilities across the US measure and report system reliability.</a:t>
            </a:r>
          </a:p>
          <a:p>
            <a:pPr marL="0" indent="0" fontAlgn="ctr">
              <a:buNone/>
            </a:pPr>
            <a:endParaRPr lang="en-US" sz="2200" dirty="0"/>
          </a:p>
          <a:p>
            <a:pPr marL="0" indent="0" fontAlgn="ctr">
              <a:buNone/>
            </a:pPr>
            <a:r>
              <a:rPr lang="en-US" sz="1800" dirty="0"/>
              <a:t>SAIDI = System Average Interruption Duration Index</a:t>
            </a:r>
          </a:p>
          <a:p>
            <a:pPr marL="0" indent="0" fontAlgn="ctr">
              <a:buNone/>
            </a:pPr>
            <a:r>
              <a:rPr lang="en-US" sz="1800" dirty="0"/>
              <a:t>SAIFI = System Average Interruption Frequency Index</a:t>
            </a:r>
          </a:p>
          <a:p>
            <a:pPr marL="0" indent="0" fontAlgn="ctr">
              <a:buNone/>
            </a:pPr>
            <a:r>
              <a:rPr lang="en-US" sz="1800" dirty="0"/>
              <a:t>CAIDI = Customer Average Interruption Duration Index</a:t>
            </a:r>
          </a:p>
          <a:p>
            <a:pPr marL="0" indent="0" fontAlgn="ctr">
              <a:buNone/>
            </a:pPr>
            <a:r>
              <a:rPr lang="en-US" sz="1800" dirty="0"/>
              <a:t>MAIFI = Momentary Average Interruption Frequency Index</a:t>
            </a:r>
          </a:p>
          <a:p>
            <a:pPr marL="0" indent="0" fontAlgn="ctr">
              <a:buNone/>
            </a:pPr>
            <a:endParaRPr lang="en-US" sz="2200" dirty="0"/>
          </a:p>
          <a:p>
            <a:pPr marL="0" indent="0" fontAlgn="ctr">
              <a:buNone/>
            </a:pPr>
            <a:endParaRPr lang="en-US" sz="2200" dirty="0"/>
          </a:p>
          <a:p>
            <a:pPr fontAlgn="ctr"/>
            <a:endParaRPr lang="en-US" sz="2200" dirty="0"/>
          </a:p>
          <a:p>
            <a:pPr fontAlgn="ctr"/>
            <a:endParaRPr lang="en-US" sz="2200" dirty="0"/>
          </a:p>
          <a:p>
            <a:pPr fontAlgn="ctr"/>
            <a:endParaRPr lang="en-US" sz="2200" dirty="0"/>
          </a:p>
          <a:p>
            <a:pPr fontAlgn="ctr"/>
            <a:endParaRPr lang="en-US" sz="2200" dirty="0"/>
          </a:p>
          <a:p>
            <a:pPr fontAlgn="ctr"/>
            <a:endParaRPr lang="en-US" sz="2200" dirty="0"/>
          </a:p>
          <a:p>
            <a:pPr fontAlgn="ctr"/>
            <a:endParaRPr lang="en-US" sz="2200" dirty="0"/>
          </a:p>
          <a:p>
            <a:pPr fontAlgn="ctr"/>
            <a:endParaRPr lang="en-US" sz="1600" dirty="0"/>
          </a:p>
          <a:p>
            <a:pPr marL="0" indent="0" fontAlgn="ctr">
              <a:buNone/>
            </a:pPr>
            <a:endParaRPr lang="en-US" sz="1600" dirty="0"/>
          </a:p>
          <a:p>
            <a:pPr marL="0" indent="0">
              <a:buNone/>
            </a:pPr>
            <a:endParaRPr lang="en-US" sz="2400" dirty="0"/>
          </a:p>
          <a:p>
            <a:pPr marL="0" indent="0">
              <a:buNone/>
            </a:pPr>
            <a:endParaRPr lang="en-US" sz="2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4</a:t>
            </a:fld>
            <a:endParaRPr lang="en-US">
              <a:solidFill>
                <a:srgbClr val="000000"/>
              </a:solidFill>
              <a:latin typeface="Arial"/>
            </a:endParaRPr>
          </a:p>
        </p:txBody>
      </p:sp>
      <p:pic>
        <p:nvPicPr>
          <p:cNvPr id="4" name="Picture 3">
            <a:extLst>
              <a:ext uri="{FF2B5EF4-FFF2-40B4-BE49-F238E27FC236}">
                <a16:creationId xmlns:a16="http://schemas.microsoft.com/office/drawing/2014/main" id="{88EC3875-8032-4A30-822B-383CBBB26DF8}"/>
              </a:ext>
            </a:extLst>
          </p:cNvPr>
          <p:cNvPicPr>
            <a:picLocks noChangeAspect="1"/>
          </p:cNvPicPr>
          <p:nvPr/>
        </p:nvPicPr>
        <p:blipFill>
          <a:blip r:embed="rId2"/>
          <a:stretch>
            <a:fillRect/>
          </a:stretch>
        </p:blipFill>
        <p:spPr>
          <a:xfrm>
            <a:off x="7556664" y="1275644"/>
            <a:ext cx="3915090" cy="4651558"/>
          </a:xfrm>
          <a:prstGeom prst="rect">
            <a:avLst/>
          </a:prstGeom>
          <a:ln>
            <a:solidFill>
              <a:schemeClr val="tx1"/>
            </a:solidFill>
          </a:ln>
        </p:spPr>
      </p:pic>
    </p:spTree>
    <p:extLst>
      <p:ext uri="{BB962C8B-B14F-4D97-AF65-F5344CB8AC3E}">
        <p14:creationId xmlns:p14="http://schemas.microsoft.com/office/powerpoint/2010/main" val="2429571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Electric System Reliability Metrics</a:t>
            </a:r>
          </a:p>
        </p:txBody>
      </p:sp>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lvl="0" indent="0" fontAlgn="ctr">
                  <a:buNone/>
                </a:pPr>
                <a:r>
                  <a:rPr lang="en-US" sz="2200" b="1" dirty="0"/>
                  <a:t>MAIFI</a:t>
                </a:r>
                <a:r>
                  <a:rPr lang="en-US" sz="2200" dirty="0"/>
                  <a:t>: Momentary Average Interruption Frequency Index, indicates the average frequency of momentary interruptions (&lt; 5 minutes) during the reporting year. It is measured in momentary interruptions per year.</a:t>
                </a:r>
              </a:p>
              <a:p>
                <a:pPr marL="0" lvl="0" indent="0" fontAlgn="ctr">
                  <a:buNone/>
                </a:pPr>
                <a:endParaRPr lang="en-US" sz="2200" dirty="0"/>
              </a:p>
              <a:p>
                <a:pPr marL="0" lvl="0" indent="0" fontAlgn="ctr">
                  <a:buNone/>
                </a:pPr>
                <a:endParaRPr lang="en-US" sz="1800" dirty="0"/>
              </a:p>
              <a:p>
                <a:pPr marL="0" indent="0" algn="ctr">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𝑀𝐴𝐼𝐹𝐼</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𝛴</m:t>
                          </m:r>
                          <m:r>
                            <a:rPr lang="en-US" sz="2000" i="1">
                              <a:latin typeface="Cambria Math" panose="02040503050406030204" pitchFamily="18" charset="0"/>
                            </a:rPr>
                            <m:t> </m:t>
                          </m:r>
                          <m:d>
                            <m:dPr>
                              <m:ctrlPr>
                                <a:rPr lang="en-US" sz="2000" i="1">
                                  <a:latin typeface="Cambria Math" panose="02040503050406030204" pitchFamily="18" charset="0"/>
                                </a:rPr>
                              </m:ctrlPr>
                            </m:dPr>
                            <m:e>
                              <m:r>
                                <a:rPr lang="en-US" sz="2000" i="1">
                                  <a:latin typeface="Cambria Math" panose="02040503050406030204" pitchFamily="18" charset="0"/>
                                </a:rPr>
                                <m:t>𝑁𝑢𝑚𝑏𝑒𝑟</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𝑀𝑜𝑚𝑒𝑛𝑡𝑎𝑟𝑦</m:t>
                              </m:r>
                              <m:r>
                                <a:rPr lang="en-US" sz="2000" i="1">
                                  <a:latin typeface="Cambria Math" panose="02040503050406030204" pitchFamily="18" charset="0"/>
                                </a:rPr>
                                <m:t> </m:t>
                              </m:r>
                              <m:r>
                                <a:rPr lang="en-US" sz="2000" i="1">
                                  <a:latin typeface="Cambria Math" panose="02040503050406030204" pitchFamily="18" charset="0"/>
                                </a:rPr>
                                <m:t>𝐼𝑛𝑡𝑒𝑟𝑟𝑢𝑝𝑡𝑖𝑜𝑛𝑠</m:t>
                              </m:r>
                              <m:r>
                                <a:rPr lang="en-US" sz="2000" i="1">
                                  <a:latin typeface="Cambria Math" panose="02040503050406030204" pitchFamily="18" charset="0"/>
                                </a:rPr>
                                <m:t>∗</m:t>
                              </m:r>
                              <m:r>
                                <a:rPr lang="en-US" sz="2000" i="1">
                                  <a:latin typeface="Cambria Math" panose="02040503050406030204" pitchFamily="18" charset="0"/>
                                </a:rPr>
                                <m:t>𝑁𝑢𝑚𝑏𝑒𝑟</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𝐶𝑢𝑠𝑡𝑜𝑚𝑒𝑟𝑠</m:t>
                              </m:r>
                              <m:r>
                                <a:rPr lang="en-US" sz="2000" i="1">
                                  <a:latin typeface="Cambria Math" panose="02040503050406030204" pitchFamily="18" charset="0"/>
                                </a:rPr>
                                <m:t> </m:t>
                              </m:r>
                              <m:r>
                                <a:rPr lang="en-US" sz="2000" i="1">
                                  <a:latin typeface="Cambria Math" panose="02040503050406030204" pitchFamily="18" charset="0"/>
                                </a:rPr>
                                <m:t>𝐼𝑛𝑡𝑒𝑟𝑟𝑢𝑝𝑡𝑒𝑑</m:t>
                              </m:r>
                            </m:e>
                          </m:d>
                        </m:num>
                        <m:den>
                          <m:r>
                            <a:rPr lang="en-US" sz="2000" i="1">
                              <a:latin typeface="Cambria Math" panose="02040503050406030204" pitchFamily="18" charset="0"/>
                            </a:rPr>
                            <m:t>𝑇𝑜𝑡𝑎𝑙</m:t>
                          </m:r>
                          <m:r>
                            <a:rPr lang="en-US" sz="2000" i="1">
                              <a:latin typeface="Cambria Math" panose="02040503050406030204" pitchFamily="18" charset="0"/>
                            </a:rPr>
                            <m:t> </m:t>
                          </m:r>
                          <m:r>
                            <a:rPr lang="en-US" sz="2000" i="1">
                              <a:latin typeface="Cambria Math" panose="02040503050406030204" pitchFamily="18" charset="0"/>
                            </a:rPr>
                            <m:t>𝑁𝑢𝑚𝑏𝑒𝑟</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𝐶𝑢𝑠𝑡𝑜𝑚𝑒𝑟𝑠</m:t>
                          </m:r>
                          <m:r>
                            <a:rPr lang="en-US" sz="2000" i="1">
                              <a:latin typeface="Cambria Math" panose="02040503050406030204" pitchFamily="18" charset="0"/>
                            </a:rPr>
                            <m:t> </m:t>
                          </m:r>
                          <m:r>
                            <a:rPr lang="en-US" sz="2000" i="1">
                              <a:latin typeface="Cambria Math" panose="02040503050406030204" pitchFamily="18" charset="0"/>
                            </a:rPr>
                            <m:t>𝑆𝑒𝑟𝑣𝑒𝑑</m:t>
                          </m:r>
                        </m:den>
                      </m:f>
                    </m:oMath>
                  </m:oMathPara>
                </a14:m>
                <a:endParaRPr lang="en-US" sz="2000" i="1" dirty="0">
                  <a:latin typeface="Cambria Math" panose="02040503050406030204" pitchFamily="18" charset="0"/>
                </a:endParaRPr>
              </a:p>
              <a:p>
                <a:pPr marL="0" lvl="0" indent="0" fontAlgn="ctr">
                  <a:buNone/>
                </a:pPr>
                <a:endParaRPr lang="en-US" sz="1800" dirty="0"/>
              </a:p>
              <a:p>
                <a:pPr marL="0" lvl="0" indent="0" fontAlgn="ctr">
                  <a:buNone/>
                </a:pPr>
                <a:r>
                  <a:rPr lang="en-US" sz="2200" dirty="0"/>
                  <a:t>Using the conventions laid out in the previous slide, this can be visually represented as the sum of the number of momentary interruptions multiplied by the red squares for each unique event, divided by all the squares.</a:t>
                </a:r>
              </a:p>
              <a:p>
                <a:pPr marL="0" lvl="0" indent="0" fontAlgn="ctr">
                  <a:buNone/>
                </a:pPr>
                <a:r>
                  <a:rPr lang="en-US" sz="2000" dirty="0"/>
                  <a:t> </a:t>
                </a:r>
              </a:p>
              <a:p>
                <a:pPr marL="0" indent="0">
                  <a:buNone/>
                </a:pPr>
                <a:endParaRPr lang="en-US" sz="2400" dirty="0"/>
              </a:p>
            </p:txBody>
          </p:sp>
        </mc:Choice>
        <mc:Fallback xmlns="">
          <p:sp>
            <p:nvSpPr>
              <p:cNvPr id="14" name="Content Placeholder 13">
                <a:extLst>
                  <a:ext uri="{FF2B5EF4-FFF2-40B4-BE49-F238E27FC236}">
                    <a16:creationId xmlns:a16="http://schemas.microsoft.com/office/drawing/2014/main" id="{745937AC-09E8-4E29-9A42-89F73CA34E79}"/>
                  </a:ext>
                </a:extLst>
              </p:cNvPr>
              <p:cNvSpPr>
                <a:spLocks noGrp="1" noRot="1" noChangeAspect="1" noMove="1" noResize="1" noEditPoints="1" noAdjustHandles="1" noChangeArrowheads="1" noChangeShapeType="1" noTextEdit="1"/>
              </p:cNvSpPr>
              <p:nvPr>
                <p:ph idx="1"/>
              </p:nvPr>
            </p:nvSpPr>
            <p:spPr>
              <a:xfrm>
                <a:off x="609600" y="1275644"/>
                <a:ext cx="10972800" cy="5125155"/>
              </a:xfrm>
              <a:blipFill>
                <a:blip r:embed="rId2"/>
                <a:stretch>
                  <a:fillRect l="-1556" t="-1308" r="-111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40</a:t>
            </a:fld>
            <a:endParaRPr lang="en-US">
              <a:solidFill>
                <a:srgbClr val="000000"/>
              </a:solidFill>
              <a:latin typeface="Arial"/>
            </a:endParaRPr>
          </a:p>
        </p:txBody>
      </p:sp>
    </p:spTree>
    <p:extLst>
      <p:ext uri="{BB962C8B-B14F-4D97-AF65-F5344CB8AC3E}">
        <p14:creationId xmlns:p14="http://schemas.microsoft.com/office/powerpoint/2010/main" val="4205248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Electric System Reliability Metrics</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lnSpcReduction="10000"/>
          </a:bodyPr>
          <a:lstStyle/>
          <a:p>
            <a:pPr marL="0" lvl="0" indent="0" fontAlgn="ctr">
              <a:buNone/>
            </a:pPr>
            <a:r>
              <a:rPr lang="en-US" sz="2200" b="1" dirty="0"/>
              <a:t>AIDI</a:t>
            </a:r>
            <a:r>
              <a:rPr lang="en-US" sz="2200" dirty="0"/>
              <a:t>: Average Interruption Duration Index, represents the average time required to restore service for a particular district or circuit. It is measured in minutes of outage per customer per event and is calculated the same as SAIDI for a particular district or circuit. Also known as </a:t>
            </a:r>
            <a:r>
              <a:rPr lang="en-US" sz="2200" dirty="0" err="1"/>
              <a:t>dSAIDI</a:t>
            </a:r>
            <a:r>
              <a:rPr lang="en-US" sz="2200" dirty="0"/>
              <a:t> or District System Average Interruption Duration Index. </a:t>
            </a:r>
          </a:p>
          <a:p>
            <a:pPr marL="0" indent="0">
              <a:buNone/>
            </a:pPr>
            <a:endParaRPr lang="en-US" sz="2400" dirty="0"/>
          </a:p>
          <a:p>
            <a:pPr marL="0" lvl="0" indent="0" fontAlgn="ctr">
              <a:buNone/>
            </a:pPr>
            <a:r>
              <a:rPr lang="en-US" sz="2200" b="1" dirty="0"/>
              <a:t>AIFI</a:t>
            </a:r>
            <a:r>
              <a:rPr lang="en-US" sz="2200" dirty="0"/>
              <a:t>: Average Interruption Frequency Index, indicates how often the average customer experiences a sustained interruption over a predefined period for a particular district or circuit. It is measured in sustained interruptions per year and is calculated the same as SAIFI for a particular district or circuit. Also known as </a:t>
            </a:r>
            <a:r>
              <a:rPr lang="en-US" sz="2200" dirty="0" err="1"/>
              <a:t>dSAIFI</a:t>
            </a:r>
            <a:r>
              <a:rPr lang="en-US" sz="2200" dirty="0"/>
              <a:t> or District System Average Interruption Frequency Index. </a:t>
            </a:r>
          </a:p>
          <a:p>
            <a:pPr marL="0" lvl="0" indent="0" fontAlgn="ctr">
              <a:buNone/>
            </a:pPr>
            <a:endParaRPr lang="en-US" sz="2200" dirty="0"/>
          </a:p>
          <a:p>
            <a:pPr marL="0" lvl="0" indent="0" fontAlgn="ctr">
              <a:buNone/>
            </a:pPr>
            <a:r>
              <a:rPr lang="en-US" sz="2200" dirty="0"/>
              <a:t>Note: AIDI and AIFI are not official metrics as defined by IEEE 1366, however some utilities use these designations to differentiate district/circuit level reliability data from system level data.</a:t>
            </a:r>
          </a:p>
          <a:p>
            <a:pPr marL="0" lvl="0" indent="0" fontAlgn="ctr">
              <a:buNone/>
            </a:pPr>
            <a:r>
              <a:rPr lang="en-US" sz="2000" dirty="0"/>
              <a:t> </a:t>
            </a:r>
          </a:p>
          <a:p>
            <a:pPr marL="0" indent="0">
              <a:buNone/>
            </a:pPr>
            <a:endParaRPr lang="en-US" sz="2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41</a:t>
            </a:fld>
            <a:endParaRPr lang="en-US">
              <a:solidFill>
                <a:srgbClr val="000000"/>
              </a:solidFill>
              <a:latin typeface="Arial"/>
            </a:endParaRPr>
          </a:p>
        </p:txBody>
      </p:sp>
    </p:spTree>
    <p:extLst>
      <p:ext uri="{BB962C8B-B14F-4D97-AF65-F5344CB8AC3E}">
        <p14:creationId xmlns:p14="http://schemas.microsoft.com/office/powerpoint/2010/main" val="1842061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Electric System Reliability Metrics</a:t>
            </a:r>
          </a:p>
        </p:txBody>
      </p:sp>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indent="0">
                  <a:buNone/>
                </a:pPr>
                <a:r>
                  <a:rPr lang="en-US" sz="2200" dirty="0"/>
                  <a:t>A </a:t>
                </a:r>
                <a:r>
                  <a:rPr lang="en-US" sz="2200" b="1" dirty="0"/>
                  <a:t>Major Event Day </a:t>
                </a:r>
                <a:r>
                  <a:rPr lang="en-US" sz="2200" dirty="0"/>
                  <a:t>(MED) is any day with a daily SAIDI that exceeds a statistically defined threshold value based on the previous 5 years of daily SAIDI values. The threshold value for MEDs is defined by IEEE 1366 using the 2.5 Beta method as shown below: </a:t>
                </a:r>
              </a:p>
              <a:p>
                <a:pPr marL="0" indent="0">
                  <a:buNone/>
                </a:pPr>
                <a:endParaRPr lang="en-US" sz="2200" dirty="0"/>
              </a:p>
              <a:p>
                <a:pPr marL="0" indent="0" algn="ctr">
                  <a:buNone/>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𝑇</m:t>
                          </m:r>
                        </m:e>
                        <m:sub>
                          <m:r>
                            <a:rPr lang="en-US" sz="2200" b="0" i="1" smtClean="0">
                              <a:latin typeface="Cambria Math" panose="02040503050406030204" pitchFamily="18" charset="0"/>
                            </a:rPr>
                            <m:t>𝑀𝐸𝐷</m:t>
                          </m:r>
                        </m:sub>
                      </m:sSub>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𝑒</m:t>
                          </m:r>
                        </m:e>
                        <m:sup>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𝛼</m:t>
                          </m:r>
                          <m:r>
                            <a:rPr lang="en-US" sz="2200" b="0" i="1" smtClean="0">
                              <a:latin typeface="Cambria Math" panose="02040503050406030204" pitchFamily="18" charset="0"/>
                              <a:ea typeface="Cambria Math" panose="02040503050406030204" pitchFamily="18" charset="0"/>
                            </a:rPr>
                            <m:t>+2.5∗</m:t>
                          </m:r>
                          <m:r>
                            <a:rPr lang="en-US" sz="2200" b="0" i="1" smtClean="0">
                              <a:latin typeface="Cambria Math" panose="02040503050406030204" pitchFamily="18" charset="0"/>
                              <a:ea typeface="Cambria Math" panose="02040503050406030204" pitchFamily="18" charset="0"/>
                            </a:rPr>
                            <m:t>𝛽</m:t>
                          </m:r>
                          <m:r>
                            <a:rPr lang="en-US" sz="2200" b="0" i="1" smtClean="0">
                              <a:latin typeface="Cambria Math" panose="02040503050406030204" pitchFamily="18" charset="0"/>
                            </a:rPr>
                            <m:t>)</m:t>
                          </m:r>
                        </m:sup>
                      </m:sSup>
                    </m:oMath>
                  </m:oMathPara>
                </a14:m>
                <a:endParaRPr lang="en-US" sz="2200" dirty="0"/>
              </a:p>
              <a:p>
                <a:pPr marL="0" indent="0">
                  <a:buNone/>
                </a:pPr>
                <a:r>
                  <a:rPr lang="en-US" sz="2200" dirty="0"/>
                  <a:t>Where:</a:t>
                </a:r>
              </a:p>
              <a:p>
                <a:pPr marL="0" indent="0" algn="ctr">
                  <a:buNone/>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𝑇</m:t>
                          </m:r>
                        </m:e>
                        <m:sub>
                          <m:r>
                            <a:rPr lang="en-US" sz="2200" b="0" i="1" smtClean="0">
                              <a:latin typeface="Cambria Math" panose="02040503050406030204" pitchFamily="18" charset="0"/>
                            </a:rPr>
                            <m:t>𝑀𝐸𝐷</m:t>
                          </m:r>
                        </m:sub>
                      </m:sSub>
                      <m:r>
                        <a:rPr lang="en-US" sz="2200" b="0" i="1" smtClean="0">
                          <a:latin typeface="Cambria Math" panose="02040503050406030204" pitchFamily="18" charset="0"/>
                        </a:rPr>
                        <m:t>=</m:t>
                      </m:r>
                      <m:r>
                        <a:rPr lang="en-US" sz="2200" b="0" i="1" smtClean="0">
                          <a:latin typeface="Cambria Math" panose="02040503050406030204" pitchFamily="18" charset="0"/>
                        </a:rPr>
                        <m:t>𝑇h𝑟𝑒𝑠h𝑜𝑙𝑑</m:t>
                      </m:r>
                      <m:r>
                        <a:rPr lang="en-US" sz="2200" b="0" i="1" smtClean="0">
                          <a:latin typeface="Cambria Math" panose="02040503050406030204" pitchFamily="18" charset="0"/>
                        </a:rPr>
                        <m:t> </m:t>
                      </m:r>
                      <m:r>
                        <a:rPr lang="en-US" sz="2200" b="0" i="1" smtClean="0">
                          <a:latin typeface="Cambria Math" panose="02040503050406030204" pitchFamily="18" charset="0"/>
                        </a:rPr>
                        <m:t>𝑉𝑎𝑙𝑢𝑒</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𝑀𝐸𝐷</m:t>
                      </m:r>
                    </m:oMath>
                    <m:oMath xmlns:m="http://schemas.openxmlformats.org/officeDocument/2006/math">
                      <m:r>
                        <a:rPr lang="en-US" sz="2200" b="0" i="1" smtClean="0">
                          <a:latin typeface="Cambria Math" panose="02040503050406030204" pitchFamily="18" charset="0"/>
                          <a:ea typeface="Cambria Math" panose="02040503050406030204" pitchFamily="18" charset="0"/>
                        </a:rPr>
                        <m:t>𝛼</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𝑡h𝑒</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𝑙𝑜𝑔</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𝑎𝑣𝑒𝑟𝑎𝑔𝑒</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𝑜𝑓</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𝑝𝑟𝑒𝑣𝑖𝑜𝑢𝑠</m:t>
                      </m:r>
                      <m:r>
                        <a:rPr lang="en-US" sz="2200" b="0" i="1" smtClean="0">
                          <a:latin typeface="Cambria Math" panose="02040503050406030204" pitchFamily="18" charset="0"/>
                          <a:ea typeface="Cambria Math" panose="02040503050406030204" pitchFamily="18" charset="0"/>
                        </a:rPr>
                        <m:t> 5 </m:t>
                      </m:r>
                      <m:r>
                        <a:rPr lang="en-US" sz="2200" b="0" i="1" smtClean="0">
                          <a:latin typeface="Cambria Math" panose="02040503050406030204" pitchFamily="18" charset="0"/>
                          <a:ea typeface="Cambria Math" panose="02040503050406030204" pitchFamily="18" charset="0"/>
                        </a:rPr>
                        <m:t>𝑦𝑒𝑎𝑟𝑠</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𝑜𝑓</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𝑑𝑎𝑖𝑙𝑦</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𝑆𝐴𝐼𝐷𝐼</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𝑣𝑎𝑙𝑢𝑒𝑠</m:t>
                      </m:r>
                    </m:oMath>
                    <m:oMath xmlns:m="http://schemas.openxmlformats.org/officeDocument/2006/math">
                      <m:r>
                        <a:rPr lang="en-US" sz="2200" b="0" i="1" smtClean="0">
                          <a:latin typeface="Cambria Math" panose="02040503050406030204" pitchFamily="18" charset="0"/>
                          <a:ea typeface="Cambria Math" panose="02040503050406030204" pitchFamily="18" charset="0"/>
                        </a:rPr>
                        <m:t>𝛽</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𝑡h𝑒</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𝑙𝑜𝑔</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𝑠𝑡𝑎𝑛𝑑𝑎𝑟𝑑</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𝑑𝑒𝑣𝑖𝑎𝑡𝑖𝑜𝑛</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𝑜𝑓</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𝑝𝑟𝑒𝑣𝑖𝑜𝑢𝑠</m:t>
                      </m:r>
                      <m:r>
                        <a:rPr lang="en-US" sz="2200" b="0" i="1" smtClean="0">
                          <a:latin typeface="Cambria Math" panose="02040503050406030204" pitchFamily="18" charset="0"/>
                          <a:ea typeface="Cambria Math" panose="02040503050406030204" pitchFamily="18" charset="0"/>
                        </a:rPr>
                        <m:t> 5 </m:t>
                      </m:r>
                      <m:r>
                        <a:rPr lang="en-US" sz="2200" b="0" i="1" smtClean="0">
                          <a:latin typeface="Cambria Math" panose="02040503050406030204" pitchFamily="18" charset="0"/>
                          <a:ea typeface="Cambria Math" panose="02040503050406030204" pitchFamily="18" charset="0"/>
                        </a:rPr>
                        <m:t>𝑦𝑒𝑎𝑟𝑠</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𝑜𝑓</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𝑑𝑎𝑖𝑙𝑦</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𝑆𝐴𝐼𝐷𝐼</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𝑣𝑎𝑙𝑢𝑒𝑠</m:t>
                      </m:r>
                    </m:oMath>
                  </m:oMathPara>
                </a14:m>
                <a:endParaRPr lang="en-US" sz="2200" dirty="0"/>
              </a:p>
              <a:p>
                <a:pPr marL="0" indent="0">
                  <a:buNone/>
                </a:pPr>
                <a:endParaRPr lang="en-US" sz="2200" dirty="0"/>
              </a:p>
              <a:p>
                <a:pPr marL="0" indent="0">
                  <a:buNone/>
                </a:pPr>
                <a:r>
                  <a:rPr lang="en-US" sz="2200" dirty="0"/>
                  <a:t>This defines MEDs as the worst 0.63% of events ranked by the daily SAIDI value of an event (multi-day events are ascribed to the day the event started).</a:t>
                </a:r>
              </a:p>
              <a:p>
                <a:pPr marL="0" indent="0">
                  <a:buNone/>
                </a:pPr>
                <a:endParaRPr lang="en-US" sz="2200" dirty="0"/>
              </a:p>
              <a:p>
                <a:pPr marL="0" indent="0">
                  <a:buNone/>
                </a:pPr>
                <a:endParaRPr lang="en-US" sz="2400" dirty="0"/>
              </a:p>
            </p:txBody>
          </p:sp>
        </mc:Choice>
        <mc:Fallback xmlns="">
          <p:sp>
            <p:nvSpPr>
              <p:cNvPr id="14" name="Content Placeholder 13">
                <a:extLst>
                  <a:ext uri="{FF2B5EF4-FFF2-40B4-BE49-F238E27FC236}">
                    <a16:creationId xmlns:a16="http://schemas.microsoft.com/office/drawing/2014/main" id="{745937AC-09E8-4E29-9A42-89F73CA34E79}"/>
                  </a:ext>
                </a:extLst>
              </p:cNvPr>
              <p:cNvSpPr>
                <a:spLocks noGrp="1" noRot="1" noChangeAspect="1" noMove="1" noResize="1" noEditPoints="1" noAdjustHandles="1" noChangeArrowheads="1" noChangeShapeType="1" noTextEdit="1"/>
              </p:cNvSpPr>
              <p:nvPr>
                <p:ph idx="1"/>
              </p:nvPr>
            </p:nvSpPr>
            <p:spPr>
              <a:xfrm>
                <a:off x="609600" y="1275644"/>
                <a:ext cx="10972800" cy="5125155"/>
              </a:xfrm>
              <a:blipFill>
                <a:blip r:embed="rId2"/>
                <a:stretch>
                  <a:fillRect l="-1556" t="-1427" r="-116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42</a:t>
            </a:fld>
            <a:endParaRPr lang="en-US">
              <a:solidFill>
                <a:srgbClr val="000000"/>
              </a:solidFill>
              <a:latin typeface="Arial"/>
            </a:endParaRPr>
          </a:p>
        </p:txBody>
      </p:sp>
    </p:spTree>
    <p:extLst>
      <p:ext uri="{BB962C8B-B14F-4D97-AF65-F5344CB8AC3E}">
        <p14:creationId xmlns:p14="http://schemas.microsoft.com/office/powerpoint/2010/main" val="402212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Electric System Reliability Metrics</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marL="0" indent="0" fontAlgn="ctr">
              <a:buNone/>
            </a:pPr>
            <a:r>
              <a:rPr lang="en-US" sz="2200" dirty="0"/>
              <a:t>Written definitions of SAIDI, SAIFI, CAIDI, and MAIFI are presented below. </a:t>
            </a:r>
          </a:p>
          <a:p>
            <a:pPr fontAlgn="ctr"/>
            <a:endParaRPr lang="en-US" sz="2200" dirty="0"/>
          </a:p>
          <a:p>
            <a:pPr fontAlgn="ctr"/>
            <a:endParaRPr lang="en-US" sz="2200" dirty="0"/>
          </a:p>
          <a:p>
            <a:pPr fontAlgn="ctr"/>
            <a:endParaRPr lang="en-US" sz="2200" dirty="0"/>
          </a:p>
          <a:p>
            <a:pPr fontAlgn="ctr"/>
            <a:endParaRPr lang="en-US" sz="2200" dirty="0"/>
          </a:p>
          <a:p>
            <a:pPr fontAlgn="ctr"/>
            <a:endParaRPr lang="en-US" sz="2200" dirty="0"/>
          </a:p>
          <a:p>
            <a:pPr fontAlgn="ctr"/>
            <a:endParaRPr lang="en-US" sz="2200" dirty="0"/>
          </a:p>
          <a:p>
            <a:pPr fontAlgn="ctr"/>
            <a:endParaRPr lang="en-US" sz="1600" dirty="0"/>
          </a:p>
          <a:p>
            <a:pPr marL="0" indent="0" fontAlgn="ctr">
              <a:buNone/>
            </a:pPr>
            <a:endParaRPr lang="en-US" sz="1600" dirty="0"/>
          </a:p>
          <a:p>
            <a:pPr marL="0" indent="0">
              <a:buNone/>
            </a:pPr>
            <a:endParaRPr lang="en-US" sz="2400" dirty="0"/>
          </a:p>
          <a:p>
            <a:pPr marL="0" indent="0">
              <a:buNone/>
            </a:pPr>
            <a:endParaRPr lang="en-US" sz="1400" dirty="0"/>
          </a:p>
          <a:p>
            <a:pPr marL="0" indent="0" algn="ctr">
              <a:buNone/>
            </a:pPr>
            <a:r>
              <a:rPr lang="en-US" sz="1400" dirty="0"/>
              <a:t>Note: Appendix A contains more detailed mathematical definitions and visual explanations of these four metrics.</a:t>
            </a:r>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5</a:t>
            </a:fld>
            <a:endParaRPr lang="en-US">
              <a:solidFill>
                <a:srgbClr val="000000"/>
              </a:solidFill>
              <a:latin typeface="Arial"/>
            </a:endParaRPr>
          </a:p>
        </p:txBody>
      </p:sp>
      <p:pic>
        <p:nvPicPr>
          <p:cNvPr id="2" name="Picture 1">
            <a:extLst>
              <a:ext uri="{FF2B5EF4-FFF2-40B4-BE49-F238E27FC236}">
                <a16:creationId xmlns:a16="http://schemas.microsoft.com/office/drawing/2014/main" id="{F6EF1355-03F4-4851-AE40-247AD33597E7}"/>
              </a:ext>
            </a:extLst>
          </p:cNvPr>
          <p:cNvPicPr>
            <a:picLocks noChangeAspect="1"/>
          </p:cNvPicPr>
          <p:nvPr/>
        </p:nvPicPr>
        <p:blipFill>
          <a:blip r:embed="rId2"/>
          <a:stretch>
            <a:fillRect/>
          </a:stretch>
        </p:blipFill>
        <p:spPr>
          <a:xfrm>
            <a:off x="1603494" y="1909807"/>
            <a:ext cx="8985012" cy="3499554"/>
          </a:xfrm>
          <a:prstGeom prst="rect">
            <a:avLst/>
          </a:prstGeom>
          <a:ln>
            <a:noFill/>
          </a:ln>
        </p:spPr>
      </p:pic>
    </p:spTree>
    <p:extLst>
      <p:ext uri="{BB962C8B-B14F-4D97-AF65-F5344CB8AC3E}">
        <p14:creationId xmlns:p14="http://schemas.microsoft.com/office/powerpoint/2010/main" val="2538819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fontScale="90000"/>
          </a:bodyPr>
          <a:lstStyle/>
          <a:p>
            <a:r>
              <a:rPr lang="en-US" dirty="0"/>
              <a:t>Reliability Indices With and Without Major Event Days</a:t>
            </a:r>
          </a:p>
        </p:txBody>
      </p:sp>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5"/>
                <a:ext cx="10972800" cy="5217229"/>
              </a:xfrm>
            </p:spPr>
            <p:txBody>
              <a:bodyPr>
                <a:normAutofit fontScale="92500" lnSpcReduction="10000"/>
              </a:bodyPr>
              <a:lstStyle/>
              <a:p>
                <a:pPr eaLnBrk="0" fontAlgn="base" hangingPunct="0">
                  <a:lnSpc>
                    <a:spcPct val="100000"/>
                  </a:lnSpc>
                  <a:spcBef>
                    <a:spcPct val="20000"/>
                  </a:spcBef>
                  <a:spcAft>
                    <a:spcPct val="0"/>
                  </a:spcAft>
                  <a:defRPr/>
                </a:pPr>
                <a:r>
                  <a:rPr lang="en-US" sz="2200" dirty="0"/>
                  <a:t>Reliability indices are reported with and without </a:t>
                </a:r>
                <a:r>
                  <a:rPr lang="en-US" sz="2200" b="1" dirty="0"/>
                  <a:t>Major Event Days (MEDs)</a:t>
                </a:r>
                <a:r>
                  <a:rPr lang="en-US" sz="2200" dirty="0"/>
                  <a:t>. </a:t>
                </a:r>
              </a:p>
              <a:p>
                <a:pPr lvl="1" eaLnBrk="0" fontAlgn="base" hangingPunct="0">
                  <a:lnSpc>
                    <a:spcPct val="100000"/>
                  </a:lnSpc>
                  <a:spcBef>
                    <a:spcPct val="20000"/>
                  </a:spcBef>
                  <a:spcAft>
                    <a:spcPct val="0"/>
                  </a:spcAft>
                  <a:defRPr/>
                </a:pPr>
                <a:r>
                  <a:rPr lang="en-US" sz="2000" dirty="0"/>
                  <a:t>MEDs are defined as days with a daily SAIDI that exceeds a statistical threshold based on the previous 5 years of data. </a:t>
                </a:r>
              </a:p>
              <a:p>
                <a:pPr lvl="1" eaLnBrk="0" fontAlgn="base" hangingPunct="0">
                  <a:lnSpc>
                    <a:spcPct val="100000"/>
                  </a:lnSpc>
                  <a:spcBef>
                    <a:spcPct val="20000"/>
                  </a:spcBef>
                  <a:spcAft>
                    <a:spcPct val="0"/>
                  </a:spcAft>
                  <a:defRPr/>
                </a:pPr>
                <a:r>
                  <a:rPr lang="en-US" sz="2000" dirty="0"/>
                  <a:t>MEDs are high-impact, low frequency events.</a:t>
                </a:r>
              </a:p>
              <a:p>
                <a:pPr lvl="1" eaLnBrk="0" fontAlgn="base" hangingPunct="0">
                  <a:lnSpc>
                    <a:spcPct val="100000"/>
                  </a:lnSpc>
                  <a:spcBef>
                    <a:spcPct val="20000"/>
                  </a:spcBef>
                  <a:spcAft>
                    <a:spcPct val="0"/>
                  </a:spcAft>
                  <a:defRPr/>
                </a:pPr>
                <a:r>
                  <a:rPr lang="en-US" sz="2000" dirty="0"/>
                  <a:t>The definition of an MED does not account for causality. </a:t>
                </a:r>
              </a:p>
              <a:p>
                <a:pPr lvl="1" eaLnBrk="0" fontAlgn="base" hangingPunct="0">
                  <a:lnSpc>
                    <a:spcPct val="100000"/>
                  </a:lnSpc>
                  <a:spcBef>
                    <a:spcPct val="20000"/>
                  </a:spcBef>
                  <a:spcAft>
                    <a:spcPct val="0"/>
                  </a:spcAft>
                  <a:defRPr/>
                </a:pPr>
                <a:r>
                  <a:rPr lang="en-US" sz="2000" dirty="0"/>
                  <a:t>Earthquakes, storms, and Public Safety Power Shutoff (PSPS) events are considered MEDs only insofar as the event’s daily SAIDI exceeds </a:t>
                </a:r>
                <a14:m>
                  <m:oMath xmlns:m="http://schemas.openxmlformats.org/officeDocument/2006/math">
                    <m:sSub>
                      <m:sSubPr>
                        <m:ctrlPr>
                          <a:rPr lang="en-US" sz="2100" i="1" smtClean="0">
                            <a:latin typeface="Cambria Math" panose="02040503050406030204" pitchFamily="18" charset="0"/>
                          </a:rPr>
                        </m:ctrlPr>
                      </m:sSubPr>
                      <m:e>
                        <m:r>
                          <a:rPr lang="en-US" sz="2100" b="0" i="1" smtClean="0">
                            <a:latin typeface="Cambria Math" panose="02040503050406030204" pitchFamily="18" charset="0"/>
                          </a:rPr>
                          <m:t>𝑇</m:t>
                        </m:r>
                      </m:e>
                      <m:sub>
                        <m:r>
                          <a:rPr lang="en-US" sz="2100" b="0" i="1" smtClean="0">
                            <a:latin typeface="Cambria Math" panose="02040503050406030204" pitchFamily="18" charset="0"/>
                          </a:rPr>
                          <m:t>𝑀𝐸𝐷</m:t>
                        </m:r>
                      </m:sub>
                    </m:sSub>
                  </m:oMath>
                </a14:m>
                <a:r>
                  <a:rPr lang="en-US" sz="2100" dirty="0"/>
                  <a:t>.</a:t>
                </a:r>
              </a:p>
              <a:p>
                <a:pPr marL="339725" lvl="1" indent="0" eaLnBrk="0" fontAlgn="base" hangingPunct="0">
                  <a:lnSpc>
                    <a:spcPct val="100000"/>
                  </a:lnSpc>
                  <a:spcBef>
                    <a:spcPct val="20000"/>
                  </a:spcBef>
                  <a:spcAft>
                    <a:spcPct val="0"/>
                  </a:spcAft>
                  <a:buNone/>
                  <a:defRPr/>
                </a:pPr>
                <a:endParaRPr lang="en-US" sz="2000" dirty="0"/>
              </a:p>
              <a:p>
                <a:pPr eaLnBrk="0" fontAlgn="base" hangingPunct="0">
                  <a:lnSpc>
                    <a:spcPct val="100000"/>
                  </a:lnSpc>
                  <a:spcBef>
                    <a:spcPct val="20000"/>
                  </a:spcBef>
                  <a:spcAft>
                    <a:spcPct val="0"/>
                  </a:spcAft>
                  <a:defRPr/>
                </a:pPr>
                <a:r>
                  <a:rPr lang="en-US" sz="2000" dirty="0"/>
                  <a:t>Reliability indices are used to </a:t>
                </a:r>
                <a:r>
                  <a:rPr lang="en-US" sz="2000" b="1" i="1" dirty="0"/>
                  <a:t>motivate investment decisions </a:t>
                </a:r>
                <a:r>
                  <a:rPr lang="en-US" sz="2000" dirty="0"/>
                  <a:t>that will lead to improvements in  reliability.</a:t>
                </a:r>
              </a:p>
              <a:p>
                <a:pPr lvl="1" eaLnBrk="0" fontAlgn="base" hangingPunct="0">
                  <a:lnSpc>
                    <a:spcPct val="100000"/>
                  </a:lnSpc>
                  <a:spcBef>
                    <a:spcPct val="20000"/>
                  </a:spcBef>
                  <a:spcAft>
                    <a:spcPct val="0"/>
                  </a:spcAft>
                  <a:defRPr/>
                </a:pPr>
                <a:r>
                  <a:rPr lang="en-US" sz="2000" dirty="0"/>
                  <a:t>Looking at </a:t>
                </a:r>
                <a:r>
                  <a:rPr lang="en-US" sz="2000" b="1" dirty="0"/>
                  <a:t>reliability without MEDs </a:t>
                </a:r>
                <a:r>
                  <a:rPr lang="en-US" sz="2000" dirty="0"/>
                  <a:t>-- utility focuses on how it needs to “improve” reliability overall, excluding MED.</a:t>
                </a:r>
              </a:p>
              <a:p>
                <a:pPr lvl="1" eaLnBrk="0" fontAlgn="base" hangingPunct="0">
                  <a:lnSpc>
                    <a:spcPct val="100000"/>
                  </a:lnSpc>
                  <a:spcBef>
                    <a:spcPct val="20000"/>
                  </a:spcBef>
                  <a:spcAft>
                    <a:spcPct val="0"/>
                  </a:spcAft>
                  <a:defRPr/>
                </a:pPr>
                <a:r>
                  <a:rPr lang="en-US" sz="2000" dirty="0"/>
                  <a:t>Looking at </a:t>
                </a:r>
                <a:r>
                  <a:rPr lang="en-US" sz="2000" b="1" dirty="0"/>
                  <a:t>reliability with MEDs</a:t>
                </a:r>
                <a:r>
                  <a:rPr lang="en-US" sz="2000" dirty="0"/>
                  <a:t> – utility can see how significant events (that might be random in occurrence) can dramatically impact customer experience.</a:t>
                </a:r>
              </a:p>
              <a:p>
                <a:pPr marL="0" indent="0">
                  <a:buNone/>
                </a:pPr>
                <a:endParaRPr lang="en-US" sz="1600" dirty="0"/>
              </a:p>
              <a:p>
                <a:pPr marL="0" indent="0">
                  <a:buNone/>
                </a:pPr>
                <a:r>
                  <a:rPr lang="en-US" sz="1600" dirty="0"/>
                  <a:t>Note: Appendix A contains the detailed mathematical definition of what constitutes an MED.  </a:t>
                </a:r>
              </a:p>
              <a:p>
                <a:pPr marL="0" indent="0">
                  <a:buNone/>
                </a:pPr>
                <a:r>
                  <a:rPr lang="en-US" sz="1600" dirty="0"/>
                  <a:t>SAIDI = System Average Interruption Duration Index</a:t>
                </a:r>
                <a:endParaRPr lang="en-US" sz="2400" dirty="0"/>
              </a:p>
            </p:txBody>
          </p:sp>
        </mc:Choice>
        <mc:Fallback xmlns="">
          <p:sp>
            <p:nvSpPr>
              <p:cNvPr id="14" name="Content Placeholder 13">
                <a:extLst>
                  <a:ext uri="{FF2B5EF4-FFF2-40B4-BE49-F238E27FC236}">
                    <a16:creationId xmlns:a16="http://schemas.microsoft.com/office/drawing/2014/main" id="{745937AC-09E8-4E29-9A42-89F73CA34E79}"/>
                  </a:ext>
                </a:extLst>
              </p:cNvPr>
              <p:cNvSpPr>
                <a:spLocks noGrp="1" noRot="1" noChangeAspect="1" noMove="1" noResize="1" noEditPoints="1" noAdjustHandles="1" noChangeArrowheads="1" noChangeShapeType="1" noTextEdit="1"/>
              </p:cNvSpPr>
              <p:nvPr>
                <p:ph idx="1"/>
              </p:nvPr>
            </p:nvSpPr>
            <p:spPr>
              <a:xfrm>
                <a:off x="609600" y="1275645"/>
                <a:ext cx="10972800" cy="5217229"/>
              </a:xfrm>
              <a:blipFill>
                <a:blip r:embed="rId2"/>
                <a:stretch>
                  <a:fillRect l="-1333" t="-1168" r="-100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6</a:t>
            </a:fld>
            <a:endParaRPr lang="en-US">
              <a:solidFill>
                <a:srgbClr val="000000"/>
              </a:solidFill>
              <a:latin typeface="Arial"/>
            </a:endParaRPr>
          </a:p>
        </p:txBody>
      </p:sp>
    </p:spTree>
    <p:extLst>
      <p:ext uri="{BB962C8B-B14F-4D97-AF65-F5344CB8AC3E}">
        <p14:creationId xmlns:p14="http://schemas.microsoft.com/office/powerpoint/2010/main" val="59192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Drawbacks of Statistical Representation of Data</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600" y="1275644"/>
            <a:ext cx="10972800" cy="5125155"/>
          </a:xfrm>
        </p:spPr>
        <p:txBody>
          <a:bodyPr>
            <a:normAutofit/>
          </a:bodyPr>
          <a:lstStyle/>
          <a:p>
            <a:pPr fontAlgn="ctr"/>
            <a:endParaRPr lang="en-US" sz="2200" dirty="0"/>
          </a:p>
          <a:p>
            <a:pPr fontAlgn="ctr"/>
            <a:endParaRPr lang="en-US" sz="2200" dirty="0"/>
          </a:p>
          <a:p>
            <a:pPr fontAlgn="ctr"/>
            <a:endParaRPr lang="en-US" sz="2200" dirty="0"/>
          </a:p>
          <a:p>
            <a:pPr fontAlgn="ctr"/>
            <a:endParaRPr lang="en-US" sz="2200" dirty="0"/>
          </a:p>
          <a:p>
            <a:pPr fontAlgn="ctr"/>
            <a:endParaRPr lang="en-US" sz="2200" dirty="0"/>
          </a:p>
          <a:p>
            <a:pPr fontAlgn="ctr"/>
            <a:endParaRPr lang="en-US" sz="2200" dirty="0"/>
          </a:p>
          <a:p>
            <a:pPr fontAlgn="ctr"/>
            <a:endParaRPr lang="en-US" sz="1600" dirty="0"/>
          </a:p>
          <a:p>
            <a:pPr marL="0" indent="0" fontAlgn="ctr">
              <a:buNone/>
            </a:pPr>
            <a:endParaRPr lang="en-US" sz="1600" dirty="0"/>
          </a:p>
          <a:p>
            <a:pPr marL="0" indent="0">
              <a:buNone/>
            </a:pPr>
            <a:endParaRPr lang="en-US" sz="2400" dirty="0"/>
          </a:p>
          <a:p>
            <a:pPr marL="0" indent="0">
              <a:buNone/>
            </a:pPr>
            <a:endParaRPr lang="en-US" sz="1700" dirty="0"/>
          </a:p>
          <a:p>
            <a:pPr marL="0" indent="0">
              <a:buNone/>
            </a:pPr>
            <a:endParaRPr lang="en-US" sz="14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7</a:t>
            </a:fld>
            <a:endParaRPr lang="en-US">
              <a:solidFill>
                <a:srgbClr val="000000"/>
              </a:solidFill>
              <a:latin typeface="Arial"/>
            </a:endParaRPr>
          </a:p>
        </p:txBody>
      </p:sp>
      <p:pic>
        <p:nvPicPr>
          <p:cNvPr id="6" name="Picture 5">
            <a:extLst>
              <a:ext uri="{FF2B5EF4-FFF2-40B4-BE49-F238E27FC236}">
                <a16:creationId xmlns:a16="http://schemas.microsoft.com/office/drawing/2014/main" id="{D13F9B31-0FD5-4C24-A5A4-46189F821026}"/>
              </a:ext>
            </a:extLst>
          </p:cNvPr>
          <p:cNvPicPr>
            <a:picLocks noChangeAspect="1"/>
          </p:cNvPicPr>
          <p:nvPr/>
        </p:nvPicPr>
        <p:blipFill rotWithShape="1">
          <a:blip r:embed="rId3"/>
          <a:srcRect b="48229"/>
          <a:stretch/>
        </p:blipFill>
        <p:spPr>
          <a:xfrm>
            <a:off x="860737" y="3051018"/>
            <a:ext cx="10339170" cy="3078981"/>
          </a:xfrm>
          <a:prstGeom prst="rect">
            <a:avLst/>
          </a:prstGeom>
        </p:spPr>
      </p:pic>
      <p:sp>
        <p:nvSpPr>
          <p:cNvPr id="2" name="TextBox 1">
            <a:extLst>
              <a:ext uri="{FF2B5EF4-FFF2-40B4-BE49-F238E27FC236}">
                <a16:creationId xmlns:a16="http://schemas.microsoft.com/office/drawing/2014/main" id="{DBDAE587-2E48-4CDC-90A8-DFBEC85BA721}"/>
              </a:ext>
            </a:extLst>
          </p:cNvPr>
          <p:cNvSpPr txBox="1"/>
          <p:nvPr/>
        </p:nvSpPr>
        <p:spPr>
          <a:xfrm>
            <a:off x="609601" y="1382826"/>
            <a:ext cx="10590306"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solidFill>
              </a:rPr>
              <a:t>The massive size of the utility system – with its regional, climate, and density variations can make system level reliability indices data challenging to interpret.  </a:t>
            </a:r>
          </a:p>
          <a:p>
            <a:pPr marL="285750" indent="-285750">
              <a:buFont typeface="Arial" panose="020B0604020202020204" pitchFamily="34" charset="0"/>
              <a:buChar char="•"/>
            </a:pPr>
            <a:r>
              <a:rPr lang="en-US" sz="2000" dirty="0">
                <a:solidFill>
                  <a:schemeClr val="tx2"/>
                </a:solidFill>
              </a:rPr>
              <a:t>Reliability statistics focus on outage duration and customer counts, which may obscure regional variation. </a:t>
            </a:r>
          </a:p>
        </p:txBody>
      </p:sp>
    </p:spTree>
    <p:extLst>
      <p:ext uri="{BB962C8B-B14F-4D97-AF65-F5344CB8AC3E}">
        <p14:creationId xmlns:p14="http://schemas.microsoft.com/office/powerpoint/2010/main" val="345570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noAutofit/>
          </a:bodyPr>
          <a:lstStyle/>
          <a:p>
            <a:r>
              <a:rPr lang="en-US" dirty="0"/>
              <a:t>Why do we keep track of reliability metrics?</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p:txBody>
          <a:bodyPr>
            <a:noAutofit/>
          </a:bodyPr>
          <a:lstStyle/>
          <a:p>
            <a:r>
              <a:rPr lang="en-US" dirty="0"/>
              <a:t>How the data is used to improve the electric system.</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8</a:t>
            </a:fld>
            <a:endParaRPr lang="en-US"/>
          </a:p>
        </p:txBody>
      </p:sp>
    </p:spTree>
    <p:extLst>
      <p:ext uri="{BB962C8B-B14F-4D97-AF65-F5344CB8AC3E}">
        <p14:creationId xmlns:p14="http://schemas.microsoft.com/office/powerpoint/2010/main" val="58589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48709F-8BCC-4190-80AF-BFB3D2BC2E02}"/>
              </a:ext>
            </a:extLst>
          </p:cNvPr>
          <p:cNvSpPr>
            <a:spLocks noGrp="1"/>
          </p:cNvSpPr>
          <p:nvPr>
            <p:ph type="title"/>
          </p:nvPr>
        </p:nvSpPr>
        <p:spPr>
          <a:xfrm>
            <a:off x="609600" y="365126"/>
            <a:ext cx="10972800" cy="786342"/>
          </a:xfrm>
        </p:spPr>
        <p:txBody>
          <a:bodyPr>
            <a:normAutofit/>
          </a:bodyPr>
          <a:lstStyle/>
          <a:p>
            <a:r>
              <a:rPr lang="en-US" dirty="0"/>
              <a:t>How Utilities Use Electric Reliability Metrics</a:t>
            </a:r>
          </a:p>
        </p:txBody>
      </p:sp>
      <p:sp>
        <p:nvSpPr>
          <p:cNvPr id="14" name="Content Placeholder 13">
            <a:extLst>
              <a:ext uri="{FF2B5EF4-FFF2-40B4-BE49-F238E27FC236}">
                <a16:creationId xmlns:a16="http://schemas.microsoft.com/office/drawing/2014/main" id="{745937AC-09E8-4E29-9A42-89F73CA34E79}"/>
              </a:ext>
            </a:extLst>
          </p:cNvPr>
          <p:cNvSpPr>
            <a:spLocks noGrp="1"/>
          </p:cNvSpPr>
          <p:nvPr>
            <p:ph idx="1"/>
          </p:nvPr>
        </p:nvSpPr>
        <p:spPr>
          <a:xfrm>
            <a:off x="609599" y="1275644"/>
            <a:ext cx="10972799" cy="5307065"/>
          </a:xfrm>
        </p:spPr>
        <p:txBody>
          <a:bodyPr>
            <a:normAutofit/>
          </a:bodyPr>
          <a:lstStyle/>
          <a:p>
            <a:r>
              <a:rPr lang="en-US" sz="2000" dirty="0"/>
              <a:t>Tracking performance of circuits to address service issues.</a:t>
            </a:r>
          </a:p>
          <a:p>
            <a:r>
              <a:rPr lang="en-US" sz="2000" dirty="0"/>
              <a:t>Scoring criteria for remediation measures and cost-effectiveness assessment.</a:t>
            </a:r>
          </a:p>
          <a:p>
            <a:r>
              <a:rPr lang="en-US" sz="2000" dirty="0"/>
              <a:t>Worst performing circuits by circuit SAIDI and circuit SAIFI are targeted for remediation.</a:t>
            </a:r>
          </a:p>
          <a:p>
            <a:r>
              <a:rPr lang="en-US" sz="2000" dirty="0"/>
              <a:t>Persistent issues with blue-sky service and impacts of major events can be tracked.</a:t>
            </a:r>
          </a:p>
          <a:p>
            <a:pPr marL="0" lvl="0" indent="0" fontAlgn="ctr">
              <a:buNone/>
            </a:pPr>
            <a:r>
              <a:rPr lang="en-US" sz="2000" dirty="0"/>
              <a:t> </a:t>
            </a:r>
          </a:p>
          <a:p>
            <a:pPr marL="0" lvl="0" indent="0" fontAlgn="ctr">
              <a:buNone/>
            </a:pPr>
            <a:endParaRPr lang="en-US" sz="2000" dirty="0"/>
          </a:p>
          <a:p>
            <a:pPr marL="0" lvl="0" indent="0" fontAlgn="ctr">
              <a:buNone/>
            </a:pPr>
            <a:endParaRPr lang="en-US" sz="2000" dirty="0"/>
          </a:p>
          <a:p>
            <a:pPr marL="0" lvl="0" indent="0" fontAlgn="ctr">
              <a:buNone/>
            </a:pPr>
            <a:endParaRPr lang="en-US" sz="2000" dirty="0"/>
          </a:p>
          <a:p>
            <a:pPr marL="0" lvl="0" indent="0" fontAlgn="ctr">
              <a:buNone/>
            </a:pPr>
            <a:endParaRPr lang="en-US" sz="2000" dirty="0"/>
          </a:p>
          <a:p>
            <a:pPr marL="0" lvl="0" indent="0" fontAlgn="ctr">
              <a:buNone/>
            </a:pPr>
            <a:endParaRPr lang="en-US" sz="2000" dirty="0"/>
          </a:p>
          <a:p>
            <a:pPr marL="0" indent="0" algn="ctr">
              <a:buNone/>
            </a:pPr>
            <a:endParaRPr lang="en-US" sz="1200" dirty="0"/>
          </a:p>
          <a:p>
            <a:pPr marL="0" indent="0">
              <a:buNone/>
            </a:pPr>
            <a:endParaRPr lang="en-US" sz="1400" dirty="0"/>
          </a:p>
          <a:p>
            <a:pPr marL="0" indent="0" algn="ctr">
              <a:buNone/>
            </a:pPr>
            <a:endParaRPr lang="en-US" sz="1600" dirty="0"/>
          </a:p>
        </p:txBody>
      </p:sp>
      <p:sp>
        <p:nvSpPr>
          <p:cNvPr id="3" name="Slide Number Placeholder 2">
            <a:extLst>
              <a:ext uri="{FF2B5EF4-FFF2-40B4-BE49-F238E27FC236}">
                <a16:creationId xmlns:a16="http://schemas.microsoft.com/office/drawing/2014/main" id="{131A89EB-D6BE-436D-83C8-ACCBCC5D0F36}"/>
              </a:ext>
            </a:extLst>
          </p:cNvPr>
          <p:cNvSpPr>
            <a:spLocks noGrp="1"/>
          </p:cNvSpPr>
          <p:nvPr>
            <p:ph type="sldNum" sz="quarter" idx="12"/>
          </p:nvPr>
        </p:nvSpPr>
        <p:spPr/>
        <p:txBody>
          <a:bodyPr/>
          <a:lstStyle/>
          <a:p>
            <a:fld id="{04C1C6D2-7E6C-4DBA-928D-E8FCCD04B882}" type="slidenum">
              <a:rPr lang="en-US">
                <a:solidFill>
                  <a:srgbClr val="000000"/>
                </a:solidFill>
                <a:latin typeface="Arial"/>
              </a:rPr>
              <a:pPr/>
              <a:t>9</a:t>
            </a:fld>
            <a:endParaRPr lang="en-US">
              <a:solidFill>
                <a:srgbClr val="000000"/>
              </a:solidFill>
              <a:latin typeface="Arial"/>
            </a:endParaRPr>
          </a:p>
        </p:txBody>
      </p:sp>
      <p:pic>
        <p:nvPicPr>
          <p:cNvPr id="5" name="Picture 4" descr="A sign on a pole&#10;&#10;Description automatically generated">
            <a:extLst>
              <a:ext uri="{FF2B5EF4-FFF2-40B4-BE49-F238E27FC236}">
                <a16:creationId xmlns:a16="http://schemas.microsoft.com/office/drawing/2014/main" id="{5E14A2A8-2630-49B6-B964-C007978BE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926" y="2983102"/>
            <a:ext cx="3405764" cy="2256320"/>
          </a:xfrm>
          <a:prstGeom prst="rect">
            <a:avLst/>
          </a:prstGeom>
        </p:spPr>
      </p:pic>
      <p:sp>
        <p:nvSpPr>
          <p:cNvPr id="8" name="TextBox 7">
            <a:extLst>
              <a:ext uri="{FF2B5EF4-FFF2-40B4-BE49-F238E27FC236}">
                <a16:creationId xmlns:a16="http://schemas.microsoft.com/office/drawing/2014/main" id="{002C5AFF-53A2-4052-B7A7-6D51BA5DABD0}"/>
              </a:ext>
            </a:extLst>
          </p:cNvPr>
          <p:cNvSpPr txBox="1"/>
          <p:nvPr/>
        </p:nvSpPr>
        <p:spPr>
          <a:xfrm>
            <a:off x="3002838" y="5363598"/>
            <a:ext cx="6096000" cy="307777"/>
          </a:xfrm>
          <a:prstGeom prst="rect">
            <a:avLst/>
          </a:prstGeom>
          <a:noFill/>
        </p:spPr>
        <p:txBody>
          <a:bodyPr wrap="square">
            <a:spAutoFit/>
          </a:bodyPr>
          <a:lstStyle/>
          <a:p>
            <a:pPr marL="0" indent="0" algn="ctr">
              <a:buNone/>
            </a:pPr>
            <a:r>
              <a:rPr lang="en-US" sz="1400" dirty="0"/>
              <a:t>Photo by </a:t>
            </a:r>
            <a:r>
              <a:rPr lang="en-US" sz="1400" dirty="0">
                <a:hlinkClick r:id="rId3"/>
              </a:rPr>
              <a:t>American Public Power Association</a:t>
            </a:r>
            <a:r>
              <a:rPr lang="en-US" sz="1400" dirty="0"/>
              <a:t> on </a:t>
            </a:r>
            <a:r>
              <a:rPr lang="en-US" sz="1400" dirty="0" err="1">
                <a:hlinkClick r:id="rId4"/>
              </a:rPr>
              <a:t>Unsplash</a:t>
            </a:r>
            <a:endParaRPr lang="en-US" sz="1400" dirty="0"/>
          </a:p>
        </p:txBody>
      </p:sp>
      <p:sp>
        <p:nvSpPr>
          <p:cNvPr id="6" name="TextBox 5">
            <a:extLst>
              <a:ext uri="{FF2B5EF4-FFF2-40B4-BE49-F238E27FC236}">
                <a16:creationId xmlns:a16="http://schemas.microsoft.com/office/drawing/2014/main" id="{EF9EE32B-A580-4832-BD50-A60E0F1A243F}"/>
              </a:ext>
            </a:extLst>
          </p:cNvPr>
          <p:cNvSpPr txBox="1"/>
          <p:nvPr/>
        </p:nvSpPr>
        <p:spPr>
          <a:xfrm>
            <a:off x="609598" y="5816737"/>
            <a:ext cx="4738798" cy="523220"/>
          </a:xfrm>
          <a:prstGeom prst="rect">
            <a:avLst/>
          </a:prstGeom>
          <a:noFill/>
        </p:spPr>
        <p:txBody>
          <a:bodyPr wrap="none" rtlCol="0">
            <a:spAutoFit/>
          </a:bodyPr>
          <a:lstStyle/>
          <a:p>
            <a:r>
              <a:rPr lang="en-US" sz="1400" dirty="0"/>
              <a:t>SAIDI = System Average Interruption Duration Index</a:t>
            </a:r>
          </a:p>
          <a:p>
            <a:r>
              <a:rPr lang="en-US" sz="1400" dirty="0"/>
              <a:t>SAIFI = System Average Interruption Frequency Index</a:t>
            </a:r>
          </a:p>
        </p:txBody>
      </p:sp>
    </p:spTree>
    <p:extLst>
      <p:ext uri="{BB962C8B-B14F-4D97-AF65-F5344CB8AC3E}">
        <p14:creationId xmlns:p14="http://schemas.microsoft.com/office/powerpoint/2010/main" val="1986258507"/>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1B6200DE-6007-D643-9F5B-FC2D5D51F9D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2570C4D-A6CC-7047-84CE-184A31781848}"/>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EBCA972D-AA12-2746-ABD4-A51606F990AF}"/>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9E3AA06-7F86-8540-9677-204F73111D28}"/>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70EBC58D-8193-694D-8A77-6CEE4514319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D62BB367C13449AA1A194F617A76E4" ma:contentTypeVersion="12" ma:contentTypeDescription="Create a new document." ma:contentTypeScope="" ma:versionID="71b2c8791912e39199972ef8a7f9721c">
  <xsd:schema xmlns:xsd="http://www.w3.org/2001/XMLSchema" xmlns:xs="http://www.w3.org/2001/XMLSchema" xmlns:p="http://schemas.microsoft.com/office/2006/metadata/properties" xmlns:ns2="c3792811-17d4-4d84-9dea-2aac61cb402c" xmlns:ns3="3e861da3-3f5c-49e8-8199-910d1ca57fe2" targetNamespace="http://schemas.microsoft.com/office/2006/metadata/properties" ma:root="true" ma:fieldsID="54ef2be615ae0a9ddd706d011564a34d" ns2:_="" ns3:_="">
    <xsd:import namespace="c3792811-17d4-4d84-9dea-2aac61cb402c"/>
    <xsd:import namespace="3e861da3-3f5c-49e8-8199-910d1ca57fe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Note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792811-17d4-4d84-9dea-2aac61cb4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861da3-3f5c-49e8-8199-910d1ca57f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Notes" ma:index="12" nillable="true" ma:displayName="Notes" ma:format="Dropdown" ma:internalName="Notes">
      <xsd:simpleType>
        <xsd:restriction base="dms:Text">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3e861da3-3f5c-49e8-8199-910d1ca57fe2" xsi:nil="true"/>
  </documentManagement>
</p:properties>
</file>

<file path=customXml/itemProps1.xml><?xml version="1.0" encoding="utf-8"?>
<ds:datastoreItem xmlns:ds="http://schemas.openxmlformats.org/officeDocument/2006/customXml" ds:itemID="{D7D34E05-7AD9-4DE4-9ACA-79F39A5B92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792811-17d4-4d84-9dea-2aac61cb402c"/>
    <ds:schemaRef ds:uri="3e861da3-3f5c-49e8-8199-910d1ca57f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96C112-D81D-4B74-9A5E-2985171A20C7}">
  <ds:schemaRefs>
    <ds:schemaRef ds:uri="http://schemas.microsoft.com/sharepoint/v3/contenttype/forms"/>
  </ds:schemaRefs>
</ds:datastoreItem>
</file>

<file path=customXml/itemProps3.xml><?xml version="1.0" encoding="utf-8"?>
<ds:datastoreItem xmlns:ds="http://schemas.openxmlformats.org/officeDocument/2006/customXml" ds:itemID="{2679914E-D39C-4BF3-93C9-98FD8DB3E01E}">
  <ds:schemaRefs>
    <ds:schemaRef ds:uri="http://schemas.microsoft.com/office/2006/metadata/properties"/>
    <ds:schemaRef ds:uri="http://schemas.microsoft.com/office/infopath/2007/PartnerControls"/>
    <ds:schemaRef ds:uri="3e861da3-3f5c-49e8-8199-910d1ca57fe2"/>
  </ds:schemaRefs>
</ds:datastoreItem>
</file>

<file path=docProps/app.xml><?xml version="1.0" encoding="utf-8"?>
<Properties xmlns="http://schemas.openxmlformats.org/officeDocument/2006/extended-properties" xmlns:vt="http://schemas.openxmlformats.org/officeDocument/2006/docPropsVTypes">
  <Template>PowerHour_110420</Template>
  <TotalTime>9910</TotalTime>
  <Words>3169</Words>
  <Application>Microsoft Office PowerPoint</Application>
  <PresentationFormat>Widescreen</PresentationFormat>
  <Paragraphs>520</Paragraphs>
  <Slides>42</Slides>
  <Notes>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42</vt:i4>
      </vt:variant>
    </vt:vector>
  </HeadingPairs>
  <TitlesOfParts>
    <vt:vector size="54" baseType="lpstr">
      <vt:lpstr>Arial</vt:lpstr>
      <vt:lpstr>Bookman</vt:lpstr>
      <vt:lpstr>Calibri</vt:lpstr>
      <vt:lpstr>Cambria Math</vt:lpstr>
      <vt:lpstr>Century Gothic</vt:lpstr>
      <vt:lpstr>Times New Roman</vt:lpstr>
      <vt:lpstr>Wingdings</vt:lpstr>
      <vt:lpstr>CPUC White</vt:lpstr>
      <vt:lpstr>CPUC Pale Gold</vt:lpstr>
      <vt:lpstr>CPUC Dark Blue</vt:lpstr>
      <vt:lpstr>CPUC Blue</vt:lpstr>
      <vt:lpstr>CPUC Gold</vt:lpstr>
      <vt:lpstr>Electric System Reliability </vt:lpstr>
      <vt:lpstr>Electric System Reliability</vt:lpstr>
      <vt:lpstr>How is electric system reliability defined?</vt:lpstr>
      <vt:lpstr>Electric System Reliability Metrics</vt:lpstr>
      <vt:lpstr>Electric System Reliability Metrics</vt:lpstr>
      <vt:lpstr>Reliability Indices With and Without Major Event Days</vt:lpstr>
      <vt:lpstr>Drawbacks of Statistical Representation of Data</vt:lpstr>
      <vt:lpstr>Why do we keep track of reliability metrics?</vt:lpstr>
      <vt:lpstr>How Utilities Use Electric Reliability Metrics</vt:lpstr>
      <vt:lpstr>How Utilities Use Electric Reliability Metrics</vt:lpstr>
      <vt:lpstr>What are the utilities required to report to CPUC?</vt:lpstr>
      <vt:lpstr>Regulatory and Reporting Standards</vt:lpstr>
      <vt:lpstr>Annual Reporting Requirements</vt:lpstr>
      <vt:lpstr>How do the California utilities compare to the rest of the US?</vt:lpstr>
      <vt:lpstr>Reliability Metrics and Utility Performance</vt:lpstr>
      <vt:lpstr>Key Takeaways from 2019 Data</vt:lpstr>
      <vt:lpstr>2019 CA IOU Reliability vs. National Average</vt:lpstr>
      <vt:lpstr>SAIDI Values for CA IOUs vs. SW States and Nat’l Average 2019</vt:lpstr>
      <vt:lpstr>SAIDI Values for PG&amp;E from 2010 – 2019 </vt:lpstr>
      <vt:lpstr>SAIFI Values for CA IOUs vs. SW States and Nat’l Average 2019</vt:lpstr>
      <vt:lpstr>CAIDI Values for CA IOUs vs. SW States and Nat’l Average 2019</vt:lpstr>
      <vt:lpstr>How granular are current reporting standards and how do we keep track of the worst performing circuits?</vt:lpstr>
      <vt:lpstr>Granular Reporting of Reliability Metrics</vt:lpstr>
      <vt:lpstr>Granular Reporting of Reliability Metrics</vt:lpstr>
      <vt:lpstr>Granular Reporting of Reliability Metrics</vt:lpstr>
      <vt:lpstr>Circuits Appearing on WPC Lists in Multiple Years</vt:lpstr>
      <vt:lpstr>Factors Affecting Circuit Reliability</vt:lpstr>
      <vt:lpstr>Factors Affecting Circuit Reliability</vt:lpstr>
      <vt:lpstr>What can be improved?</vt:lpstr>
      <vt:lpstr>Other Possible Uses for Electric Reliability Data</vt:lpstr>
      <vt:lpstr>Next Steps</vt:lpstr>
      <vt:lpstr>PowerPoint Presentation</vt:lpstr>
      <vt:lpstr>PowerPoint Presentation</vt:lpstr>
      <vt:lpstr>PowerPoint Presentation</vt:lpstr>
      <vt:lpstr>Appendix A</vt:lpstr>
      <vt:lpstr>Electric System Reliability Metrics</vt:lpstr>
      <vt:lpstr>Electric System Reliability Metrics</vt:lpstr>
      <vt:lpstr>Electric System Reliability Metrics</vt:lpstr>
      <vt:lpstr>Electric System Reliability Metrics</vt:lpstr>
      <vt:lpstr>Electric System Reliability Metrics</vt:lpstr>
      <vt:lpstr>Electric System Reliability Metrics</vt:lpstr>
      <vt:lpstr>Electric System Reliability Metrics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 yeah, the Residential Climate Credit.</dc:title>
  <dc:creator>Banasiak, Adam</dc:creator>
  <cp:lastModifiedBy>Enis, Julian</cp:lastModifiedBy>
  <cp:revision>81</cp:revision>
  <cp:lastPrinted>2020-11-13T20:22:30Z</cp:lastPrinted>
  <dcterms:created xsi:type="dcterms:W3CDTF">2020-11-04T21:04:43Z</dcterms:created>
  <dcterms:modified xsi:type="dcterms:W3CDTF">2021-10-27T23:20:56Z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0x010100ADD62BB367C13449AA1A194F617A76E4</vt:lpwstr>
  </property>
</Properties>
</file>