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 id="2147483687" r:id="rId6"/>
    <p:sldMasterId id="2147483700" r:id="rId7"/>
  </p:sldMasterIdLst>
  <p:notesMasterIdLst>
    <p:notesMasterId r:id="rId22"/>
  </p:notesMasterIdLst>
  <p:sldIdLst>
    <p:sldId id="2958" r:id="rId8"/>
    <p:sldId id="2968" r:id="rId9"/>
    <p:sldId id="3001" r:id="rId10"/>
    <p:sldId id="3000" r:id="rId11"/>
    <p:sldId id="2998" r:id="rId12"/>
    <p:sldId id="3012" r:id="rId13"/>
    <p:sldId id="469" r:id="rId14"/>
    <p:sldId id="2997" r:id="rId15"/>
    <p:sldId id="295" r:id="rId16"/>
    <p:sldId id="2985" r:id="rId17"/>
    <p:sldId id="3013" r:id="rId18"/>
    <p:sldId id="443" r:id="rId19"/>
    <p:sldId id="2960" r:id="rId20"/>
    <p:sldId id="30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D2593-55AC-3053-C479-8820359E24DC}" name="Cropper, Nicole" initials="CN" userId="S::Nicole.Cropper@cpuc.ca.gov::3b34678a-68fa-462a-9bb2-27fde86a77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stin, Keishaa" initials="AK" lastIdx="2" clrIdx="0">
    <p:extLst>
      <p:ext uri="{19B8F6BF-5375-455C-9EA6-DF929625EA0E}">
        <p15:presenceInfo xmlns:p15="http://schemas.microsoft.com/office/powerpoint/2012/main" userId="S::Keishaa.Austin@cpuc.ca.gov::ceb64ddc-e5a7-4255-94e0-00b206a51baf" providerId="AD"/>
      </p:ext>
    </p:extLst>
  </p:cmAuthor>
  <p:cmAuthor id="2" name="Phillips, Paul S." initials="PS" lastIdx="2" clrIdx="1">
    <p:extLst>
      <p:ext uri="{19B8F6BF-5375-455C-9EA6-DF929625EA0E}">
        <p15:presenceInfo xmlns:p15="http://schemas.microsoft.com/office/powerpoint/2012/main" userId="S::paul.phillips@cpuc.ca.gov::a168d3d9-5942-46d4-82e4-8aa06380f51c" providerId="AD"/>
      </p:ext>
    </p:extLst>
  </p:cmAuthor>
  <p:cmAuthor id="3" name="Peterson, Robert" initials="PR" lastIdx="9" clrIdx="2">
    <p:extLst>
      <p:ext uri="{19B8F6BF-5375-455C-9EA6-DF929625EA0E}">
        <p15:presenceInfo xmlns:p15="http://schemas.microsoft.com/office/powerpoint/2012/main" userId="S::robert.peterson@cpuc.ca.gov::06ff597d-b4d3-4be1-bdc7-381c418d83be" providerId="AD"/>
      </p:ext>
    </p:extLst>
  </p:cmAuthor>
  <p:cmAuthor id="4" name="Kaser, Forest" initials="KF" lastIdx="9" clrIdx="3">
    <p:extLst>
      <p:ext uri="{19B8F6BF-5375-455C-9EA6-DF929625EA0E}">
        <p15:presenceInfo xmlns:p15="http://schemas.microsoft.com/office/powerpoint/2012/main" userId="S::forest.kaser@cpuc.ca.gov::c2abf0b0-73e5-490d-9cb8-aef68867551a" providerId="AD"/>
      </p:ext>
    </p:extLst>
  </p:cmAuthor>
  <p:cmAuthor id="5" name="Petlin, Gabriel" initials="PG" lastIdx="3" clrIdx="4">
    <p:extLst>
      <p:ext uri="{19B8F6BF-5375-455C-9EA6-DF929625EA0E}">
        <p15:presenceInfo xmlns:p15="http://schemas.microsoft.com/office/powerpoint/2012/main" userId="S::gabriel.petlin@cpuc.ca.gov::acdc109c-6cda-4721-8e45-bc15709e48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51519-45E4-1C49-8EDD-34B391F25568}" v="417" dt="2022-04-20T01:53:23.115"/>
    <p1510:client id="{2170678A-570E-56C9-0F1B-685D919EF0BB}" v="567" dt="2022-04-20T01:35:31.479"/>
    <p1510:client id="{279B2F78-C4E6-E1EC-5CE3-736C6F97DA46}" v="58" dt="2022-04-20T06:23:58.243"/>
    <p1510:client id="{30407DE0-3F26-9EB0-8C64-8A3250454535}" v="132" dt="2022-04-20T06:40:33.919"/>
    <p1510:client id="{61C95169-D3E2-3AEC-7E2D-2C7C92ADBB93}" v="55" dt="2022-04-20T02:54:20.908"/>
    <p1510:client id="{B4A9D7AE-8155-2E81-174D-703EC89E7164}" v="2" dt="2022-04-20T16:46:01.182"/>
    <p1510:client id="{D0D67F81-A91F-1FCB-2EF4-A67F87838750}" v="1" dt="2022-04-20T21:17:00.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1"/>
    <p:restoredTop sz="94674"/>
  </p:normalViewPr>
  <p:slideViewPr>
    <p:cSldViewPr snapToGrid="0">
      <p:cViewPr varScale="1">
        <p:scale>
          <a:sx n="183" d="100"/>
          <a:sy n="183" d="100"/>
        </p:scale>
        <p:origin x="9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160F5-EA07-4327-8378-FC8BD28DDF7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62655DF-9B23-49CA-90E8-0AF6A39E35D6}">
      <dgm:prSet phldrT="[Text]" custT="1"/>
      <dgm:spPr/>
      <dgm:t>
        <a:bodyPr/>
        <a:lstStyle/>
        <a:p>
          <a:pPr algn="ctr"/>
          <a:r>
            <a:rPr lang="en-US" sz="2000" b="1" dirty="0">
              <a:effectLst/>
              <a:latin typeface="Century Gothic"/>
              <a:ea typeface="Calibri" panose="020F0502020204030204" pitchFamily="34" charset="0"/>
              <a:cs typeface="Calibri"/>
            </a:rPr>
            <a:t>2022</a:t>
          </a:r>
          <a:endParaRPr lang="en-US" sz="2000" dirty="0">
            <a:latin typeface="Century Gothic"/>
            <a:cs typeface="Calibri"/>
          </a:endParaRPr>
        </a:p>
      </dgm:t>
    </dgm:pt>
    <dgm:pt modelId="{9E6A3660-BA25-4CF8-A5BA-4B53C7193265}" type="parTrans" cxnId="{442641A8-2700-4779-B163-437E4F3177F0}">
      <dgm:prSet/>
      <dgm:spPr/>
      <dgm:t>
        <a:bodyPr/>
        <a:lstStyle/>
        <a:p>
          <a:pPr algn="l"/>
          <a:endParaRPr lang="en-US"/>
        </a:p>
      </dgm:t>
    </dgm:pt>
    <dgm:pt modelId="{3D3BF5D7-9BFC-41C8-B1F9-5D1E0FF2CFC0}" type="sibTrans" cxnId="{442641A8-2700-4779-B163-437E4F3177F0}">
      <dgm:prSet/>
      <dgm:spPr/>
      <dgm:t>
        <a:bodyPr/>
        <a:lstStyle/>
        <a:p>
          <a:pPr algn="l"/>
          <a:endParaRPr lang="en-US"/>
        </a:p>
      </dgm:t>
    </dgm:pt>
    <dgm:pt modelId="{A7AD5656-4659-45EC-8E31-8136FAFB7B35}">
      <dgm:prSet phldrT="[Text]"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entury Gothic"/>
              <a:ea typeface="Calibri" panose="020F0502020204030204" pitchFamily="34" charset="0"/>
              <a:cs typeface="Calibri"/>
            </a:rPr>
            <a:t>Implementation of DER Action</a:t>
          </a:r>
          <a:r>
            <a:rPr lang="en-US" sz="1800" dirty="0">
              <a:latin typeface="Century Gothic"/>
              <a:ea typeface="Calibri" panose="020F0502020204030204" pitchFamily="34" charset="0"/>
              <a:cs typeface="Calibri"/>
            </a:rPr>
            <a:t> Plan 2.0 begins</a:t>
          </a:r>
          <a:endParaRPr lang="en-US" sz="1800" dirty="0">
            <a:latin typeface="Century Gothic"/>
            <a:cs typeface="Calibri"/>
          </a:endParaRPr>
        </a:p>
      </dgm:t>
    </dgm:pt>
    <dgm:pt modelId="{E3A0A58E-012B-49DA-980E-BF07EB9D017E}" type="parTrans" cxnId="{F84E01F1-8048-44A1-9D6A-9DAE251A9C1D}">
      <dgm:prSet/>
      <dgm:spPr/>
      <dgm:t>
        <a:bodyPr/>
        <a:lstStyle/>
        <a:p>
          <a:pPr algn="l"/>
          <a:endParaRPr lang="en-US"/>
        </a:p>
      </dgm:t>
    </dgm:pt>
    <dgm:pt modelId="{1C1B30EA-27C3-494E-8E6D-11954F5696D7}" type="sibTrans" cxnId="{F84E01F1-8048-44A1-9D6A-9DAE251A9C1D}">
      <dgm:prSet/>
      <dgm:spPr/>
      <dgm:t>
        <a:bodyPr/>
        <a:lstStyle/>
        <a:p>
          <a:pPr algn="l"/>
          <a:endParaRPr lang="en-US"/>
        </a:p>
      </dgm:t>
    </dgm:pt>
    <dgm:pt modelId="{0679B6E9-C6FB-4698-A85B-43E5E7017513}">
      <dgm:prSet phldrT="[Text]" custT="1"/>
      <dgm:spPr/>
      <dgm:t>
        <a:bodyPr/>
        <a:lstStyle/>
        <a:p>
          <a:pPr algn="ctr"/>
          <a:r>
            <a:rPr lang="en-ZW" sz="2000" b="1" dirty="0">
              <a:latin typeface="Century Gothic"/>
            </a:rPr>
            <a:t>2023-2025</a:t>
          </a:r>
          <a:endParaRPr lang="en-US" sz="2000" b="1" dirty="0">
            <a:latin typeface="Century Gothic"/>
          </a:endParaRPr>
        </a:p>
      </dgm:t>
    </dgm:pt>
    <dgm:pt modelId="{84FB14AF-46F2-4D98-8086-D1C3E2CD806E}" type="parTrans" cxnId="{77261EFA-D61E-48E5-9EDA-B964AB99625D}">
      <dgm:prSet/>
      <dgm:spPr/>
      <dgm:t>
        <a:bodyPr/>
        <a:lstStyle/>
        <a:p>
          <a:pPr algn="l"/>
          <a:endParaRPr lang="en-US"/>
        </a:p>
      </dgm:t>
    </dgm:pt>
    <dgm:pt modelId="{4F427BA4-CBC9-48DF-896F-794F9165CF18}" type="sibTrans" cxnId="{77261EFA-D61E-48E5-9EDA-B964AB99625D}">
      <dgm:prSet/>
      <dgm:spPr/>
      <dgm:t>
        <a:bodyPr/>
        <a:lstStyle/>
        <a:p>
          <a:pPr algn="l"/>
          <a:endParaRPr lang="en-US"/>
        </a:p>
      </dgm:t>
    </dgm:pt>
    <dgm:pt modelId="{C92CBF54-A753-4DD4-82D3-9CAE1D11FBB5}">
      <dgm:prSet phldrT="[Text]" custT="1"/>
      <dgm:spPr/>
      <dgm:t>
        <a:bodyPr/>
        <a:lstStyle/>
        <a:p>
          <a:pPr marL="11430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entury Gothic"/>
              <a:ea typeface="Calibri" panose="020F0502020204030204" pitchFamily="34" charset="0"/>
              <a:cs typeface="Calibri"/>
            </a:rPr>
            <a:t>Potential Mid-Point Status Report update of all Action Items</a:t>
          </a:r>
          <a:endParaRPr lang="en-US" sz="1800" dirty="0">
            <a:latin typeface="Century Gothic"/>
            <a:cs typeface="Calibri"/>
          </a:endParaRPr>
        </a:p>
      </dgm:t>
    </dgm:pt>
    <dgm:pt modelId="{A40FAB28-F4AC-4CF2-AE6B-184CC5419D5D}" type="parTrans" cxnId="{37BA1521-9F59-4D7C-9A36-4AA2C9075B05}">
      <dgm:prSet/>
      <dgm:spPr/>
      <dgm:t>
        <a:bodyPr/>
        <a:lstStyle/>
        <a:p>
          <a:pPr algn="l"/>
          <a:endParaRPr lang="en-US"/>
        </a:p>
      </dgm:t>
    </dgm:pt>
    <dgm:pt modelId="{C0128604-4FAA-4963-AF27-0FE52F03534B}" type="sibTrans" cxnId="{37BA1521-9F59-4D7C-9A36-4AA2C9075B05}">
      <dgm:prSet/>
      <dgm:spPr/>
      <dgm:t>
        <a:bodyPr/>
        <a:lstStyle/>
        <a:p>
          <a:pPr algn="l"/>
          <a:endParaRPr lang="en-US"/>
        </a:p>
      </dgm:t>
    </dgm:pt>
    <dgm:pt modelId="{EA766488-25D2-4296-B69A-F0D84C82C44A}">
      <dgm:prSet phldrT="[Text]" custT="1"/>
      <dgm:spPr/>
      <dgm:t>
        <a:bodyPr/>
        <a:lstStyle/>
        <a:p>
          <a:pPr algn="ctr"/>
          <a:endParaRPr lang="en-ZW" sz="2000" dirty="0">
            <a:latin typeface="Century Gothic"/>
          </a:endParaRPr>
        </a:p>
        <a:p>
          <a:pPr algn="ctr"/>
          <a:r>
            <a:rPr lang="en-ZW" sz="2000" b="1" dirty="0">
              <a:latin typeface="Century Gothic"/>
            </a:rPr>
            <a:t>2025-2026</a:t>
          </a:r>
          <a:endParaRPr lang="en-US" sz="2000" b="1" dirty="0">
            <a:latin typeface="Century Gothic"/>
          </a:endParaRPr>
        </a:p>
      </dgm:t>
    </dgm:pt>
    <dgm:pt modelId="{93805AEA-0D3A-419A-9DF2-BAD34B7A85E5}" type="parTrans" cxnId="{0A2B7104-7905-470B-9706-EB32E5FAC9E5}">
      <dgm:prSet/>
      <dgm:spPr/>
      <dgm:t>
        <a:bodyPr/>
        <a:lstStyle/>
        <a:p>
          <a:pPr algn="l"/>
          <a:endParaRPr lang="en-US"/>
        </a:p>
      </dgm:t>
    </dgm:pt>
    <dgm:pt modelId="{5B264186-664B-423F-B69D-2850B2718DD8}" type="sibTrans" cxnId="{0A2B7104-7905-470B-9706-EB32E5FAC9E5}">
      <dgm:prSet/>
      <dgm:spPr/>
      <dgm:t>
        <a:bodyPr/>
        <a:lstStyle/>
        <a:p>
          <a:pPr algn="l"/>
          <a:endParaRPr lang="en-US"/>
        </a:p>
      </dgm:t>
    </dgm:pt>
    <dgm:pt modelId="{A4989226-C3B5-4AE4-9DF1-F50102E8209E}">
      <dgm:prSet phldrT="[Text]" custT="1"/>
      <dgm:spPr/>
      <dgm:t>
        <a:bodyPr/>
        <a:lstStyle/>
        <a:p>
          <a:pPr marL="171450" lvl="1" indent="0" algn="l" defTabSz="755650" rtl="0">
            <a:lnSpc>
              <a:spcPct val="90000"/>
            </a:lnSpc>
            <a:spcBef>
              <a:spcPct val="0"/>
            </a:spcBef>
            <a:spcAft>
              <a:spcPct val="15000"/>
            </a:spcAft>
            <a:buFont typeface="Arial" panose="020B0604020202020204" pitchFamily="34" charset="0"/>
            <a:buChar char="•"/>
          </a:pPr>
          <a:r>
            <a:rPr lang="en-ZW" sz="1800" dirty="0">
              <a:latin typeface="Century Gothic"/>
            </a:rPr>
            <a:t>Anticipate DER Action Plan 3.0 update</a:t>
          </a:r>
          <a:endParaRPr lang="en-US" sz="1800" dirty="0">
            <a:latin typeface="Century Gothic"/>
          </a:endParaRPr>
        </a:p>
      </dgm:t>
    </dgm:pt>
    <dgm:pt modelId="{B6C01E90-1EF5-431F-A89E-2C87FA0A6153}" type="parTrans" cxnId="{2265EE97-CA59-4E88-839B-C5DFBA3EE0B2}">
      <dgm:prSet/>
      <dgm:spPr/>
      <dgm:t>
        <a:bodyPr/>
        <a:lstStyle/>
        <a:p>
          <a:pPr algn="l"/>
          <a:endParaRPr lang="en-US"/>
        </a:p>
      </dgm:t>
    </dgm:pt>
    <dgm:pt modelId="{DAEA7A17-8C6A-4B46-8CA7-F4C5BC9FD048}" type="sibTrans" cxnId="{2265EE97-CA59-4E88-839B-C5DFBA3EE0B2}">
      <dgm:prSet/>
      <dgm:spPr/>
      <dgm:t>
        <a:bodyPr/>
        <a:lstStyle/>
        <a:p>
          <a:pPr algn="l"/>
          <a:endParaRPr lang="en-US"/>
        </a:p>
      </dgm:t>
    </dgm:pt>
    <dgm:pt modelId="{A766C4A9-5AF0-47C1-9369-36D5D298B33F}">
      <dgm:prSet phldrT="[Text]"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entury Gothic"/>
              <a:ea typeface="Calibri" panose="020F0502020204030204" pitchFamily="34" charset="0"/>
              <a:cs typeface="Calibri"/>
            </a:rPr>
            <a:t>Action Items have a 5-year time horizon</a:t>
          </a:r>
          <a:endParaRPr lang="en-US" dirty="0">
            <a:latin typeface="Century Gothic"/>
            <a:cs typeface="Calibri"/>
          </a:endParaRPr>
        </a:p>
      </dgm:t>
    </dgm:pt>
    <dgm:pt modelId="{00658AA9-9A69-40EE-9AAE-9BBA64E2278A}" type="parTrans" cxnId="{DD1E95E7-3F91-48EB-A73C-8470829756E3}">
      <dgm:prSet/>
      <dgm:spPr/>
      <dgm:t>
        <a:bodyPr/>
        <a:lstStyle/>
        <a:p>
          <a:pPr algn="l"/>
          <a:endParaRPr lang="en-US"/>
        </a:p>
      </dgm:t>
    </dgm:pt>
    <dgm:pt modelId="{B7205B03-0F0E-41E7-8D6E-01F9BC1D8D2C}" type="sibTrans" cxnId="{DD1E95E7-3F91-48EB-A73C-8470829756E3}">
      <dgm:prSet/>
      <dgm:spPr/>
      <dgm:t>
        <a:bodyPr/>
        <a:lstStyle/>
        <a:p>
          <a:pPr algn="l"/>
          <a:endParaRPr lang="en-US"/>
        </a:p>
      </dgm:t>
    </dgm:pt>
    <dgm:pt modelId="{D7536808-9704-AA46-9E43-C756F4EF55F4}">
      <dgm:prSet phldrT="[Text]"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entury Gothic"/>
              <a:ea typeface="Calibri" panose="020F0502020204030204" pitchFamily="34" charset="0"/>
              <a:cs typeface="Calibri"/>
            </a:rPr>
            <a:t>Steering Committee and staff track progress</a:t>
          </a:r>
        </a:p>
        <a:p>
          <a:pPr marL="285750" indent="0" algn="l" defTabSz="1689100"/>
          <a:endParaRPr lang="en-US" dirty="0"/>
        </a:p>
      </dgm:t>
    </dgm:pt>
    <dgm:pt modelId="{CA77E24A-9252-534E-8C9E-D7DD2380857B}" type="parTrans" cxnId="{EBC37ADB-CD46-B84B-91F9-95A1FAE2BE78}">
      <dgm:prSet/>
      <dgm:spPr/>
      <dgm:t>
        <a:bodyPr/>
        <a:lstStyle/>
        <a:p>
          <a:endParaRPr lang="en-US"/>
        </a:p>
      </dgm:t>
    </dgm:pt>
    <dgm:pt modelId="{F971654D-B47A-2B40-8153-4C7DD65C6F78}" type="sibTrans" cxnId="{EBC37ADB-CD46-B84B-91F9-95A1FAE2BE78}">
      <dgm:prSet/>
      <dgm:spPr/>
      <dgm:t>
        <a:bodyPr/>
        <a:lstStyle/>
        <a:p>
          <a:endParaRPr lang="en-US"/>
        </a:p>
      </dgm:t>
    </dgm:pt>
    <dgm:pt modelId="{19256CB5-15E1-4EDA-9308-51A0C96920C0}">
      <dgm:prSet phldr="0"/>
      <dgm:spPr/>
      <dgm:t>
        <a:bodyPr/>
        <a:lstStyle/>
        <a:p>
          <a:pPr rtl="0"/>
          <a:r>
            <a:rPr lang="en-US" sz="1800" dirty="0">
              <a:effectLst/>
              <a:latin typeface="Century Gothic"/>
              <a:ea typeface="Calibri" panose="020F0502020204030204" pitchFamily="34" charset="0"/>
              <a:cs typeface="Calibri"/>
            </a:rPr>
            <a:t>Potential public presentation to Commissioners</a:t>
          </a:r>
          <a:endParaRPr lang="en-US" dirty="0">
            <a:latin typeface="Century Gothic"/>
            <a:cs typeface="Calibri"/>
          </a:endParaRPr>
        </a:p>
      </dgm:t>
    </dgm:pt>
    <dgm:pt modelId="{4A5B46A3-6CE7-4FB5-9065-E3031F9BD452}" type="parTrans" cxnId="{3B62011C-7E04-C54A-8D6E-BD3D507830C8}">
      <dgm:prSet/>
      <dgm:spPr/>
    </dgm:pt>
    <dgm:pt modelId="{4048150B-FA6B-4843-801C-094AD3995E0C}" type="sibTrans" cxnId="{3B62011C-7E04-C54A-8D6E-BD3D507830C8}">
      <dgm:prSet/>
      <dgm:spPr/>
    </dgm:pt>
    <dgm:pt modelId="{57C5CA91-1D8C-4E1F-B639-670552CB263A}" type="pres">
      <dgm:prSet presAssocID="{EB4160F5-EA07-4327-8378-FC8BD28DDF78}" presName="linearFlow" presStyleCnt="0">
        <dgm:presLayoutVars>
          <dgm:dir/>
          <dgm:animLvl val="lvl"/>
          <dgm:resizeHandles val="exact"/>
        </dgm:presLayoutVars>
      </dgm:prSet>
      <dgm:spPr/>
    </dgm:pt>
    <dgm:pt modelId="{A1D75BC7-2DB6-446C-B295-D4E1DF5370CC}" type="pres">
      <dgm:prSet presAssocID="{362655DF-9B23-49CA-90E8-0AF6A39E35D6}" presName="composite" presStyleCnt="0"/>
      <dgm:spPr/>
    </dgm:pt>
    <dgm:pt modelId="{13B6E815-632F-4B19-A4E8-79CB887B91F2}" type="pres">
      <dgm:prSet presAssocID="{362655DF-9B23-49CA-90E8-0AF6A39E35D6}" presName="parentText" presStyleLbl="alignNode1" presStyleIdx="0" presStyleCnt="3">
        <dgm:presLayoutVars>
          <dgm:chMax val="1"/>
          <dgm:bulletEnabled val="1"/>
        </dgm:presLayoutVars>
      </dgm:prSet>
      <dgm:spPr/>
    </dgm:pt>
    <dgm:pt modelId="{95968646-A52D-4DA8-8DA2-A498C0019CEE}" type="pres">
      <dgm:prSet presAssocID="{362655DF-9B23-49CA-90E8-0AF6A39E35D6}" presName="descendantText" presStyleLbl="alignAcc1" presStyleIdx="0" presStyleCnt="3">
        <dgm:presLayoutVars>
          <dgm:bulletEnabled val="1"/>
        </dgm:presLayoutVars>
      </dgm:prSet>
      <dgm:spPr/>
    </dgm:pt>
    <dgm:pt modelId="{B5EECAE1-E2E3-4F9E-B861-E2BA23B3BE68}" type="pres">
      <dgm:prSet presAssocID="{3D3BF5D7-9BFC-41C8-B1F9-5D1E0FF2CFC0}" presName="sp" presStyleCnt="0"/>
      <dgm:spPr/>
    </dgm:pt>
    <dgm:pt modelId="{FA4572C1-F3E2-4F79-8401-C9EC8ED78677}" type="pres">
      <dgm:prSet presAssocID="{0679B6E9-C6FB-4698-A85B-43E5E7017513}" presName="composite" presStyleCnt="0"/>
      <dgm:spPr/>
    </dgm:pt>
    <dgm:pt modelId="{5C7F119C-FBFE-4F3D-AD31-5ADA6476F31F}" type="pres">
      <dgm:prSet presAssocID="{0679B6E9-C6FB-4698-A85B-43E5E7017513}" presName="parentText" presStyleLbl="alignNode1" presStyleIdx="1" presStyleCnt="3">
        <dgm:presLayoutVars>
          <dgm:chMax val="1"/>
          <dgm:bulletEnabled val="1"/>
        </dgm:presLayoutVars>
      </dgm:prSet>
      <dgm:spPr/>
    </dgm:pt>
    <dgm:pt modelId="{68C77531-7E42-4949-8ED8-0C54D0AEE060}" type="pres">
      <dgm:prSet presAssocID="{0679B6E9-C6FB-4698-A85B-43E5E7017513}" presName="descendantText" presStyleLbl="alignAcc1" presStyleIdx="1" presStyleCnt="3">
        <dgm:presLayoutVars>
          <dgm:bulletEnabled val="1"/>
        </dgm:presLayoutVars>
      </dgm:prSet>
      <dgm:spPr/>
    </dgm:pt>
    <dgm:pt modelId="{8FF84396-11A3-4E83-AE18-A1E36AA84E6E}" type="pres">
      <dgm:prSet presAssocID="{4F427BA4-CBC9-48DF-896F-794F9165CF18}" presName="sp" presStyleCnt="0"/>
      <dgm:spPr/>
    </dgm:pt>
    <dgm:pt modelId="{B479DE45-20E4-4679-9E6E-873D649A832B}" type="pres">
      <dgm:prSet presAssocID="{EA766488-25D2-4296-B69A-F0D84C82C44A}" presName="composite" presStyleCnt="0"/>
      <dgm:spPr/>
    </dgm:pt>
    <dgm:pt modelId="{8945BA47-7CCD-4646-8FEE-496ED3F01EAD}" type="pres">
      <dgm:prSet presAssocID="{EA766488-25D2-4296-B69A-F0D84C82C44A}" presName="parentText" presStyleLbl="alignNode1" presStyleIdx="2" presStyleCnt="3" custScaleY="99328">
        <dgm:presLayoutVars>
          <dgm:chMax val="1"/>
          <dgm:bulletEnabled val="1"/>
        </dgm:presLayoutVars>
      </dgm:prSet>
      <dgm:spPr/>
    </dgm:pt>
    <dgm:pt modelId="{3BE491D2-CA92-4EF5-96DB-E49AEAA23421}" type="pres">
      <dgm:prSet presAssocID="{EA766488-25D2-4296-B69A-F0D84C82C44A}" presName="descendantText" presStyleLbl="alignAcc1" presStyleIdx="2" presStyleCnt="3">
        <dgm:presLayoutVars>
          <dgm:bulletEnabled val="1"/>
        </dgm:presLayoutVars>
      </dgm:prSet>
      <dgm:spPr/>
    </dgm:pt>
  </dgm:ptLst>
  <dgm:cxnLst>
    <dgm:cxn modelId="{34743D03-CFE0-4414-AD73-3F12C8BDE1DC}" type="presOf" srcId="{362655DF-9B23-49CA-90E8-0AF6A39E35D6}" destId="{13B6E815-632F-4B19-A4E8-79CB887B91F2}" srcOrd="0" destOrd="0" presId="urn:microsoft.com/office/officeart/2005/8/layout/chevron2"/>
    <dgm:cxn modelId="{0A2B7104-7905-470B-9706-EB32E5FAC9E5}" srcId="{EB4160F5-EA07-4327-8378-FC8BD28DDF78}" destId="{EA766488-25D2-4296-B69A-F0D84C82C44A}" srcOrd="2" destOrd="0" parTransId="{93805AEA-0D3A-419A-9DF2-BAD34B7A85E5}" sibTransId="{5B264186-664B-423F-B69D-2850B2718DD8}"/>
    <dgm:cxn modelId="{1FFA2319-985C-4920-AB67-0208538DF508}" type="presOf" srcId="{0679B6E9-C6FB-4698-A85B-43E5E7017513}" destId="{5C7F119C-FBFE-4F3D-AD31-5ADA6476F31F}" srcOrd="0" destOrd="0" presId="urn:microsoft.com/office/officeart/2005/8/layout/chevron2"/>
    <dgm:cxn modelId="{3B62011C-7E04-C54A-8D6E-BD3D507830C8}" srcId="{0679B6E9-C6FB-4698-A85B-43E5E7017513}" destId="{19256CB5-15E1-4EDA-9308-51A0C96920C0}" srcOrd="1" destOrd="0" parTransId="{4A5B46A3-6CE7-4FB5-9065-E3031F9BD452}" sibTransId="{4048150B-FA6B-4843-801C-094AD3995E0C}"/>
    <dgm:cxn modelId="{37BA1521-9F59-4D7C-9A36-4AA2C9075B05}" srcId="{0679B6E9-C6FB-4698-A85B-43E5E7017513}" destId="{C92CBF54-A753-4DD4-82D3-9CAE1D11FBB5}" srcOrd="0" destOrd="0" parTransId="{A40FAB28-F4AC-4CF2-AE6B-184CC5419D5D}" sibTransId="{C0128604-4FAA-4963-AF27-0FE52F03534B}"/>
    <dgm:cxn modelId="{66E96831-256C-8645-B013-EFD3BC582B89}" type="presOf" srcId="{19256CB5-15E1-4EDA-9308-51A0C96920C0}" destId="{68C77531-7E42-4949-8ED8-0C54D0AEE060}" srcOrd="0" destOrd="1" presId="urn:microsoft.com/office/officeart/2005/8/layout/chevron2"/>
    <dgm:cxn modelId="{81A7D03F-48CD-4C2F-8940-8F5136F7322C}" type="presOf" srcId="{A4989226-C3B5-4AE4-9DF1-F50102E8209E}" destId="{3BE491D2-CA92-4EF5-96DB-E49AEAA23421}" srcOrd="0" destOrd="0" presId="urn:microsoft.com/office/officeart/2005/8/layout/chevron2"/>
    <dgm:cxn modelId="{4FD8936D-76D9-444F-800C-24B9925889B7}" type="presOf" srcId="{A7AD5656-4659-45EC-8E31-8136FAFB7B35}" destId="{95968646-A52D-4DA8-8DA2-A498C0019CEE}" srcOrd="0" destOrd="0" presId="urn:microsoft.com/office/officeart/2005/8/layout/chevron2"/>
    <dgm:cxn modelId="{2DDCF95A-BC68-4195-85E0-0DFE6C48DFA1}" type="presOf" srcId="{A766C4A9-5AF0-47C1-9369-36D5D298B33F}" destId="{95968646-A52D-4DA8-8DA2-A498C0019CEE}" srcOrd="0" destOrd="1" presId="urn:microsoft.com/office/officeart/2005/8/layout/chevron2"/>
    <dgm:cxn modelId="{4F91C37E-810A-4728-AAE2-4ADA0A0FECAD}" type="presOf" srcId="{EB4160F5-EA07-4327-8378-FC8BD28DDF78}" destId="{57C5CA91-1D8C-4E1F-B639-670552CB263A}" srcOrd="0" destOrd="0" presId="urn:microsoft.com/office/officeart/2005/8/layout/chevron2"/>
    <dgm:cxn modelId="{5A515696-9595-0042-9255-5B539509957F}" type="presOf" srcId="{D7536808-9704-AA46-9E43-C756F4EF55F4}" destId="{95968646-A52D-4DA8-8DA2-A498C0019CEE}" srcOrd="0" destOrd="2" presId="urn:microsoft.com/office/officeart/2005/8/layout/chevron2"/>
    <dgm:cxn modelId="{2265EE97-CA59-4E88-839B-C5DFBA3EE0B2}" srcId="{EA766488-25D2-4296-B69A-F0D84C82C44A}" destId="{A4989226-C3B5-4AE4-9DF1-F50102E8209E}" srcOrd="0" destOrd="0" parTransId="{B6C01E90-1EF5-431F-A89E-2C87FA0A6153}" sibTransId="{DAEA7A17-8C6A-4B46-8CA7-F4C5BC9FD048}"/>
    <dgm:cxn modelId="{442641A8-2700-4779-B163-437E4F3177F0}" srcId="{EB4160F5-EA07-4327-8378-FC8BD28DDF78}" destId="{362655DF-9B23-49CA-90E8-0AF6A39E35D6}" srcOrd="0" destOrd="0" parTransId="{9E6A3660-BA25-4CF8-A5BA-4B53C7193265}" sibTransId="{3D3BF5D7-9BFC-41C8-B1F9-5D1E0FF2CFC0}"/>
    <dgm:cxn modelId="{4CF4B1BD-11FB-4E65-925F-71680BFA04BF}" type="presOf" srcId="{C92CBF54-A753-4DD4-82D3-9CAE1D11FBB5}" destId="{68C77531-7E42-4949-8ED8-0C54D0AEE060}" srcOrd="0" destOrd="0" presId="urn:microsoft.com/office/officeart/2005/8/layout/chevron2"/>
    <dgm:cxn modelId="{56FA45D2-D03E-44F8-AC6E-430932F14EAB}" type="presOf" srcId="{EA766488-25D2-4296-B69A-F0D84C82C44A}" destId="{8945BA47-7CCD-4646-8FEE-496ED3F01EAD}" srcOrd="0" destOrd="0" presId="urn:microsoft.com/office/officeart/2005/8/layout/chevron2"/>
    <dgm:cxn modelId="{EBC37ADB-CD46-B84B-91F9-95A1FAE2BE78}" srcId="{362655DF-9B23-49CA-90E8-0AF6A39E35D6}" destId="{D7536808-9704-AA46-9E43-C756F4EF55F4}" srcOrd="2" destOrd="0" parTransId="{CA77E24A-9252-534E-8C9E-D7DD2380857B}" sibTransId="{F971654D-B47A-2B40-8153-4C7DD65C6F78}"/>
    <dgm:cxn modelId="{DD1E95E7-3F91-48EB-A73C-8470829756E3}" srcId="{362655DF-9B23-49CA-90E8-0AF6A39E35D6}" destId="{A766C4A9-5AF0-47C1-9369-36D5D298B33F}" srcOrd="1" destOrd="0" parTransId="{00658AA9-9A69-40EE-9AAE-9BBA64E2278A}" sibTransId="{B7205B03-0F0E-41E7-8D6E-01F9BC1D8D2C}"/>
    <dgm:cxn modelId="{F84E01F1-8048-44A1-9D6A-9DAE251A9C1D}" srcId="{362655DF-9B23-49CA-90E8-0AF6A39E35D6}" destId="{A7AD5656-4659-45EC-8E31-8136FAFB7B35}" srcOrd="0" destOrd="0" parTransId="{E3A0A58E-012B-49DA-980E-BF07EB9D017E}" sibTransId="{1C1B30EA-27C3-494E-8E6D-11954F5696D7}"/>
    <dgm:cxn modelId="{77261EFA-D61E-48E5-9EDA-B964AB99625D}" srcId="{EB4160F5-EA07-4327-8378-FC8BD28DDF78}" destId="{0679B6E9-C6FB-4698-A85B-43E5E7017513}" srcOrd="1" destOrd="0" parTransId="{84FB14AF-46F2-4D98-8086-D1C3E2CD806E}" sibTransId="{4F427BA4-CBC9-48DF-896F-794F9165CF18}"/>
    <dgm:cxn modelId="{F2C37066-50E8-4007-A9EC-08901284205B}" type="presParOf" srcId="{57C5CA91-1D8C-4E1F-B639-670552CB263A}" destId="{A1D75BC7-2DB6-446C-B295-D4E1DF5370CC}" srcOrd="0" destOrd="0" presId="urn:microsoft.com/office/officeart/2005/8/layout/chevron2"/>
    <dgm:cxn modelId="{9C57A19B-E6A9-4012-A326-8294AD016D04}" type="presParOf" srcId="{A1D75BC7-2DB6-446C-B295-D4E1DF5370CC}" destId="{13B6E815-632F-4B19-A4E8-79CB887B91F2}" srcOrd="0" destOrd="0" presId="urn:microsoft.com/office/officeart/2005/8/layout/chevron2"/>
    <dgm:cxn modelId="{D7B8D3AD-0206-474D-BB40-033CFA615D69}" type="presParOf" srcId="{A1D75BC7-2DB6-446C-B295-D4E1DF5370CC}" destId="{95968646-A52D-4DA8-8DA2-A498C0019CEE}" srcOrd="1" destOrd="0" presId="urn:microsoft.com/office/officeart/2005/8/layout/chevron2"/>
    <dgm:cxn modelId="{92B71B69-F869-4516-850D-8C7AB86CE0FF}" type="presParOf" srcId="{57C5CA91-1D8C-4E1F-B639-670552CB263A}" destId="{B5EECAE1-E2E3-4F9E-B861-E2BA23B3BE68}" srcOrd="1" destOrd="0" presId="urn:microsoft.com/office/officeart/2005/8/layout/chevron2"/>
    <dgm:cxn modelId="{05FE2D7B-0048-456B-B9D0-F93EDBB63BC2}" type="presParOf" srcId="{57C5CA91-1D8C-4E1F-B639-670552CB263A}" destId="{FA4572C1-F3E2-4F79-8401-C9EC8ED78677}" srcOrd="2" destOrd="0" presId="urn:microsoft.com/office/officeart/2005/8/layout/chevron2"/>
    <dgm:cxn modelId="{714368D2-687D-475E-8D5D-C1A066FEA296}" type="presParOf" srcId="{FA4572C1-F3E2-4F79-8401-C9EC8ED78677}" destId="{5C7F119C-FBFE-4F3D-AD31-5ADA6476F31F}" srcOrd="0" destOrd="0" presId="urn:microsoft.com/office/officeart/2005/8/layout/chevron2"/>
    <dgm:cxn modelId="{13CC86FB-CE5B-487E-8F56-303EDA285E3F}" type="presParOf" srcId="{FA4572C1-F3E2-4F79-8401-C9EC8ED78677}" destId="{68C77531-7E42-4949-8ED8-0C54D0AEE060}" srcOrd="1" destOrd="0" presId="urn:microsoft.com/office/officeart/2005/8/layout/chevron2"/>
    <dgm:cxn modelId="{21D7C5CA-5837-4955-8982-0DD8C0CCD984}" type="presParOf" srcId="{57C5CA91-1D8C-4E1F-B639-670552CB263A}" destId="{8FF84396-11A3-4E83-AE18-A1E36AA84E6E}" srcOrd="3" destOrd="0" presId="urn:microsoft.com/office/officeart/2005/8/layout/chevron2"/>
    <dgm:cxn modelId="{60EC27A7-48C4-499A-9B3B-E9370AC1D841}" type="presParOf" srcId="{57C5CA91-1D8C-4E1F-B639-670552CB263A}" destId="{B479DE45-20E4-4679-9E6E-873D649A832B}" srcOrd="4" destOrd="0" presId="urn:microsoft.com/office/officeart/2005/8/layout/chevron2"/>
    <dgm:cxn modelId="{4DC614AB-FAE9-413B-8D2B-AF4497691F58}" type="presParOf" srcId="{B479DE45-20E4-4679-9E6E-873D649A832B}" destId="{8945BA47-7CCD-4646-8FEE-496ED3F01EAD}" srcOrd="0" destOrd="0" presId="urn:microsoft.com/office/officeart/2005/8/layout/chevron2"/>
    <dgm:cxn modelId="{47089E88-B843-492D-8963-C957DFF61609}" type="presParOf" srcId="{B479DE45-20E4-4679-9E6E-873D649A832B}" destId="{3BE491D2-CA92-4EF5-96DB-E49AEAA2342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6E815-632F-4B19-A4E8-79CB887B91F2}">
      <dsp:nvSpPr>
        <dsp:cNvPr id="0" name=""/>
        <dsp:cNvSpPr/>
      </dsp:nvSpPr>
      <dsp:spPr>
        <a:xfrm rot="5400000">
          <a:off x="-242590" y="292268"/>
          <a:ext cx="1604602" cy="11232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latin typeface="Century Gothic"/>
              <a:ea typeface="Calibri" panose="020F0502020204030204" pitchFamily="34" charset="0"/>
              <a:cs typeface="Calibri"/>
            </a:rPr>
            <a:t>2022</a:t>
          </a:r>
          <a:endParaRPr lang="en-US" sz="2000" kern="1200" dirty="0">
            <a:latin typeface="Century Gothic"/>
            <a:cs typeface="Calibri"/>
          </a:endParaRPr>
        </a:p>
      </dsp:txBody>
      <dsp:txXfrm rot="-5400000">
        <a:off x="-1899" y="613189"/>
        <a:ext cx="1123221" cy="481381"/>
      </dsp:txXfrm>
    </dsp:sp>
    <dsp:sp modelId="{95968646-A52D-4DA8-8DA2-A498C0019CEE}">
      <dsp:nvSpPr>
        <dsp:cNvPr id="0" name=""/>
        <dsp:cNvSpPr/>
      </dsp:nvSpPr>
      <dsp:spPr>
        <a:xfrm rot="5400000">
          <a:off x="3536804" y="-2363904"/>
          <a:ext cx="1042991" cy="58739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effectLst/>
              <a:latin typeface="Century Gothic"/>
              <a:ea typeface="Calibri" panose="020F0502020204030204" pitchFamily="34" charset="0"/>
              <a:cs typeface="Calibri"/>
            </a:rPr>
            <a:t>Implementation of DER Action</a:t>
          </a:r>
          <a:r>
            <a:rPr lang="en-US" sz="1800" kern="1200" dirty="0">
              <a:latin typeface="Century Gothic"/>
              <a:ea typeface="Calibri" panose="020F0502020204030204" pitchFamily="34" charset="0"/>
              <a:cs typeface="Calibri"/>
            </a:rPr>
            <a:t> Plan 2.0 begins</a:t>
          </a:r>
          <a:endParaRPr lang="en-US" sz="1800" kern="1200" dirty="0">
            <a:latin typeface="Century Gothic"/>
            <a:cs typeface="Calibri"/>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effectLst/>
              <a:latin typeface="Century Gothic"/>
              <a:ea typeface="Calibri" panose="020F0502020204030204" pitchFamily="34" charset="0"/>
              <a:cs typeface="Calibri"/>
            </a:rPr>
            <a:t>Action Items have a 5-year time horizon</a:t>
          </a:r>
          <a:endParaRPr lang="en-US" kern="1200" dirty="0">
            <a:latin typeface="Century Gothic"/>
            <a:cs typeface="Calibri"/>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effectLst/>
              <a:latin typeface="Century Gothic"/>
              <a:ea typeface="Calibri" panose="020F0502020204030204" pitchFamily="34" charset="0"/>
              <a:cs typeface="Calibri"/>
            </a:rPr>
            <a:t>Steering Committee and staff track progress</a:t>
          </a:r>
        </a:p>
        <a:p>
          <a:pPr marL="285750" indent="0" algn="l" defTabSz="1689100">
            <a:spcBef>
              <a:spcPct val="0"/>
            </a:spcBef>
          </a:pPr>
          <a:endParaRPr lang="en-US" kern="1200" dirty="0"/>
        </a:p>
      </dsp:txBody>
      <dsp:txXfrm rot="-5400000">
        <a:off x="1121322" y="102493"/>
        <a:ext cx="5823042" cy="941161"/>
      </dsp:txXfrm>
    </dsp:sp>
    <dsp:sp modelId="{5C7F119C-FBFE-4F3D-AD31-5ADA6476F31F}">
      <dsp:nvSpPr>
        <dsp:cNvPr id="0" name=""/>
        <dsp:cNvSpPr/>
      </dsp:nvSpPr>
      <dsp:spPr>
        <a:xfrm rot="5400000">
          <a:off x="-242590" y="1702981"/>
          <a:ext cx="1604602" cy="112322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W" sz="2000" b="1" kern="1200" dirty="0">
              <a:latin typeface="Century Gothic"/>
            </a:rPr>
            <a:t>2023-2025</a:t>
          </a:r>
          <a:endParaRPr lang="en-US" sz="2000" b="1" kern="1200" dirty="0">
            <a:latin typeface="Century Gothic"/>
          </a:endParaRPr>
        </a:p>
      </dsp:txBody>
      <dsp:txXfrm rot="-5400000">
        <a:off x="-1899" y="2023902"/>
        <a:ext cx="1123221" cy="481381"/>
      </dsp:txXfrm>
    </dsp:sp>
    <dsp:sp modelId="{68C77531-7E42-4949-8ED8-0C54D0AEE060}">
      <dsp:nvSpPr>
        <dsp:cNvPr id="0" name=""/>
        <dsp:cNvSpPr/>
      </dsp:nvSpPr>
      <dsp:spPr>
        <a:xfrm rot="5400000">
          <a:off x="4102215" y="-1518602"/>
          <a:ext cx="1042991" cy="70047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effectLst/>
              <a:latin typeface="Century Gothic"/>
              <a:ea typeface="Calibri" panose="020F0502020204030204" pitchFamily="34" charset="0"/>
              <a:cs typeface="Calibri"/>
            </a:rPr>
            <a:t>Potential Mid-Point Status Report update of all Action Items</a:t>
          </a:r>
          <a:endParaRPr lang="en-US" sz="1800" kern="1200" dirty="0">
            <a:latin typeface="Century Gothic"/>
            <a:cs typeface="Calibri"/>
          </a:endParaRPr>
        </a:p>
        <a:p>
          <a:pPr marL="171450" lvl="1" indent="-171450" algn="l" defTabSz="800100" rtl="0">
            <a:lnSpc>
              <a:spcPct val="90000"/>
            </a:lnSpc>
            <a:spcBef>
              <a:spcPct val="0"/>
            </a:spcBef>
            <a:spcAft>
              <a:spcPct val="15000"/>
            </a:spcAft>
            <a:buChar char="•"/>
          </a:pPr>
          <a:r>
            <a:rPr lang="en-US" sz="1800" kern="1200" dirty="0">
              <a:effectLst/>
              <a:latin typeface="Century Gothic"/>
              <a:ea typeface="Calibri" panose="020F0502020204030204" pitchFamily="34" charset="0"/>
              <a:cs typeface="Calibri"/>
            </a:rPr>
            <a:t>Potential public presentation to Commissioners</a:t>
          </a:r>
          <a:endParaRPr lang="en-US" kern="1200" dirty="0">
            <a:latin typeface="Century Gothic"/>
            <a:cs typeface="Calibri"/>
          </a:endParaRPr>
        </a:p>
      </dsp:txBody>
      <dsp:txXfrm rot="-5400000">
        <a:off x="1121322" y="1513206"/>
        <a:ext cx="6953863" cy="941161"/>
      </dsp:txXfrm>
    </dsp:sp>
    <dsp:sp modelId="{8945BA47-7CCD-4646-8FEE-496ED3F01EAD}">
      <dsp:nvSpPr>
        <dsp:cNvPr id="0" name=""/>
        <dsp:cNvSpPr/>
      </dsp:nvSpPr>
      <dsp:spPr>
        <a:xfrm rot="5400000">
          <a:off x="-233399" y="3109894"/>
          <a:ext cx="1593819" cy="11308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ZW" sz="2000" kern="1200" dirty="0">
            <a:latin typeface="Century Gothic"/>
          </a:endParaRPr>
        </a:p>
        <a:p>
          <a:pPr marL="0" lvl="0" indent="0" algn="ctr" defTabSz="889000">
            <a:lnSpc>
              <a:spcPct val="90000"/>
            </a:lnSpc>
            <a:spcBef>
              <a:spcPct val="0"/>
            </a:spcBef>
            <a:spcAft>
              <a:spcPct val="35000"/>
            </a:spcAft>
            <a:buNone/>
          </a:pPr>
          <a:r>
            <a:rPr lang="en-ZW" sz="2000" b="1" kern="1200" dirty="0">
              <a:latin typeface="Century Gothic"/>
            </a:rPr>
            <a:t>2025-2026</a:t>
          </a:r>
          <a:endParaRPr lang="en-US" sz="2000" b="1" kern="1200" dirty="0">
            <a:latin typeface="Century Gothic"/>
          </a:endParaRPr>
        </a:p>
      </dsp:txBody>
      <dsp:txXfrm rot="-5400000">
        <a:off x="-1899" y="3443804"/>
        <a:ext cx="1130820" cy="462999"/>
      </dsp:txXfrm>
    </dsp:sp>
    <dsp:sp modelId="{3BE491D2-CA92-4EF5-96DB-E49AEAA23421}">
      <dsp:nvSpPr>
        <dsp:cNvPr id="0" name=""/>
        <dsp:cNvSpPr/>
      </dsp:nvSpPr>
      <dsp:spPr>
        <a:xfrm rot="5400000">
          <a:off x="4106014" y="-107889"/>
          <a:ext cx="1042991" cy="700477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0" algn="l" defTabSz="755650" rtl="0">
            <a:lnSpc>
              <a:spcPct val="90000"/>
            </a:lnSpc>
            <a:spcBef>
              <a:spcPct val="0"/>
            </a:spcBef>
            <a:spcAft>
              <a:spcPct val="15000"/>
            </a:spcAft>
            <a:buFont typeface="Arial" panose="020B0604020202020204" pitchFamily="34" charset="0"/>
            <a:buChar char="•"/>
          </a:pPr>
          <a:r>
            <a:rPr lang="en-ZW" sz="1800" kern="1200" dirty="0">
              <a:latin typeface="Century Gothic"/>
            </a:rPr>
            <a:t>Anticipate DER Action Plan 3.0 update</a:t>
          </a:r>
          <a:endParaRPr lang="en-US" sz="1800" kern="1200" dirty="0">
            <a:latin typeface="Century Gothic"/>
          </a:endParaRPr>
        </a:p>
      </dsp:txBody>
      <dsp:txXfrm rot="-5400000">
        <a:off x="1125121" y="2923919"/>
        <a:ext cx="6953863" cy="9411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E64493-56D4-47B3-BA5F-43CB0A744173}" type="datetimeFigureOut">
              <a:rPr lang="en-US" smtClean="0"/>
              <a:t>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5ACE5-741E-4F2D-AB62-C190786BD749}" type="slidenum">
              <a:rPr lang="en-US" smtClean="0"/>
              <a:t>‹#›</a:t>
            </a:fld>
            <a:endParaRPr lang="en-US"/>
          </a:p>
        </p:txBody>
      </p:sp>
    </p:spTree>
    <p:extLst>
      <p:ext uri="{BB962C8B-B14F-4D97-AF65-F5344CB8AC3E}">
        <p14:creationId xmlns:p14="http://schemas.microsoft.com/office/powerpoint/2010/main" val="69792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3720EA-2C38-4223-A71A-81DB3E58B1E3}" type="slidenum">
              <a:rPr lang="en-US" smtClean="0"/>
              <a:t>1</a:t>
            </a:fld>
            <a:endParaRPr lang="en-US"/>
          </a:p>
        </p:txBody>
      </p:sp>
    </p:spTree>
    <p:extLst>
      <p:ext uri="{BB962C8B-B14F-4D97-AF65-F5344CB8AC3E}">
        <p14:creationId xmlns:p14="http://schemas.microsoft.com/office/powerpoint/2010/main" val="32704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US">
                <a:cs typeface="Calibri"/>
              </a:rPr>
              <a:t>Discuss Next Steps. </a:t>
            </a:r>
          </a:p>
          <a:p>
            <a:pPr lvl="1">
              <a:lnSpc>
                <a:spcPct val="90000"/>
              </a:lnSpc>
              <a:spcBef>
                <a:spcPts val="500"/>
              </a:spcBef>
              <a:buChar char="•"/>
            </a:pPr>
            <a:endParaRPr lang="en-US"/>
          </a:p>
          <a:p>
            <a:pPr lvl="1">
              <a:lnSpc>
                <a:spcPct val="90000"/>
              </a:lnSpc>
              <a:spcBef>
                <a:spcPts val="500"/>
              </a:spcBef>
              <a:buChar char="•"/>
            </a:pPr>
            <a:r>
              <a:rPr lang="en-US"/>
              <a:t>Initiate DER Action Plan refresh and new DRP OIR?</a:t>
            </a:r>
            <a:endParaRPr lang="en-US">
              <a:cs typeface="Calibri"/>
            </a:endParaRPr>
          </a:p>
          <a:p>
            <a:pPr lvl="1">
              <a:lnSpc>
                <a:spcPct val="90000"/>
              </a:lnSpc>
              <a:spcBef>
                <a:spcPts val="500"/>
              </a:spcBef>
              <a:buChar char="•"/>
            </a:pPr>
            <a:r>
              <a:rPr lang="en-US"/>
              <a:t>Timeline for discussions with other Commissioners?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83720EA-2C38-4223-A71A-81DB3E58B1E3}" type="slidenum">
              <a:rPr lang="en-US" smtClean="0"/>
              <a:t>2</a:t>
            </a:fld>
            <a:endParaRPr lang="en-US"/>
          </a:p>
        </p:txBody>
      </p:sp>
    </p:spTree>
    <p:extLst>
      <p:ext uri="{BB962C8B-B14F-4D97-AF65-F5344CB8AC3E}">
        <p14:creationId xmlns:p14="http://schemas.microsoft.com/office/powerpoint/2010/main" val="369810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Note: Grant will jump in to clarify that we are mainly going to focus EE, DR, customer generation and BTM storage. If leg staff has any questions about anything else on this list let us know offline. </a:t>
            </a:r>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141322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Note: Grant will jump in to clarify that we are mainly going to focus EE, DR, customer generation and BTM storage. If leg staff has any questions about anything else on this list let us know offline. </a:t>
            </a:r>
          </a:p>
        </p:txBody>
      </p:sp>
      <p:sp>
        <p:nvSpPr>
          <p:cNvPr id="4" name="Slide Number Placeholder 3"/>
          <p:cNvSpPr>
            <a:spLocks noGrp="1"/>
          </p:cNvSpPr>
          <p:nvPr>
            <p:ph type="sldNum" sz="quarter" idx="5"/>
          </p:nvPr>
        </p:nvSpPr>
        <p:spPr/>
        <p:txBody>
          <a:bodyPr/>
          <a:lstStyle/>
          <a:p>
            <a:fld id="{9EB7BAD3-AF26-C549-B9FF-03213EEFC56C}" type="slidenum">
              <a:rPr lang="en-US" smtClean="0"/>
              <a:t>6</a:t>
            </a:fld>
            <a:endParaRPr lang="en-US"/>
          </a:p>
        </p:txBody>
      </p:sp>
    </p:spTree>
    <p:extLst>
      <p:ext uri="{BB962C8B-B14F-4D97-AF65-F5344CB8AC3E}">
        <p14:creationId xmlns:p14="http://schemas.microsoft.com/office/powerpoint/2010/main" val="135604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61591-958A-470B-81BC-49075FF230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89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05ACE5-741E-4F2D-AB62-C190786BD749}" type="slidenum">
              <a:rPr lang="en-US" smtClean="0"/>
              <a:t>8</a:t>
            </a:fld>
            <a:endParaRPr lang="en-US"/>
          </a:p>
        </p:txBody>
      </p:sp>
    </p:spTree>
    <p:extLst>
      <p:ext uri="{BB962C8B-B14F-4D97-AF65-F5344CB8AC3E}">
        <p14:creationId xmlns:p14="http://schemas.microsoft.com/office/powerpoint/2010/main" val="262204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61591-958A-470B-81BC-49075FF230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20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963696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May 11,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404065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May 11,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7053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May 11,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6877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May 11,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572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May 11,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4219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6995C8"/>
          </a:solidFill>
        </p:spPr>
        <p:txBody>
          <a:bodyPr wrap="square" lIns="0" tIns="0" rIns="0" bIns="0" rtlCol="0"/>
          <a:lstStyle/>
          <a:p>
            <a:endParaRPr/>
          </a:p>
        </p:txBody>
      </p:sp>
      <p:sp>
        <p:nvSpPr>
          <p:cNvPr id="2" name="Holder 2"/>
          <p:cNvSpPr>
            <a:spLocks noGrp="1"/>
          </p:cNvSpPr>
          <p:nvPr>
            <p:ph type="ctrTitle"/>
          </p:nvPr>
        </p:nvSpPr>
        <p:spPr>
          <a:xfrm>
            <a:off x="1094739" y="2098420"/>
            <a:ext cx="10002520" cy="57531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202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6C00D-0B72-492E-881E-A2632D412278}" type="datetime4">
              <a:rPr lang="en-US" smtClean="0"/>
              <a:t>May 11,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285A51B-1412-4C36-81DE-EA291FF35949}" type="datetime4">
              <a:rPr lang="en-US" smtClean="0"/>
              <a:t>May 11,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0A3BC6D-727C-4927-BC08-EDB364B5AC0C}" type="datetime4">
              <a:rPr lang="en-US" smtClean="0"/>
              <a:t>May 11,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0C4A004-8388-498F-A1DD-6035875A3C3D}" type="datetime4">
              <a:rPr lang="en-US" smtClean="0"/>
              <a:t>May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78AF4A7-02B0-40E1-BB7E-25DA5312F44D}" type="datetime4">
              <a:rPr lang="en-US" smtClean="0"/>
              <a:t>May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May 11,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82545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D149B3D-5257-4A35-9BE7-06DE41681427}" type="datetime4">
              <a:rPr lang="en-US" smtClean="0"/>
              <a:t>May 11,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43BD12B8-3B26-4D3F-A1D1-E35196D6BA4C}" type="datetime4">
              <a:rPr lang="en-US" smtClean="0"/>
              <a:t>May 11,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296B7B7-6D4A-404A-90CB-E862D843B7C0}" type="datetime4">
              <a:rPr lang="en-US" smtClean="0"/>
              <a:t>May 11,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D0C40D8-E0F4-497A-8B18-224E066D6DD2}" type="datetime4">
              <a:rPr lang="en-US" smtClean="0"/>
              <a:t>May 11,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1F07905-E137-49CA-A9A9-6C440F71EA99}" type="datetime4">
              <a:rPr lang="en-US" smtClean="0"/>
              <a:t>May 11,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82CFA875-53CB-4F42-9EDF-1336A737B391}" type="datetime4">
              <a:rPr lang="en-US" smtClean="0"/>
              <a:t>May 11,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8800131F-22A2-4C61-9774-73A1B9109D9F}" type="datetime4">
              <a:rPr lang="en-US" smtClean="0"/>
              <a:t>May 11,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E16A4BF-380A-47BA-85C0-19F82C5494EB}" type="datetime4">
              <a:rPr lang="en-US" smtClean="0"/>
              <a:t>May 11,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864B8419-2234-40A4-AF89-CB4DAEDBF5AB}" type="datetime4">
              <a:rPr lang="en-US" smtClean="0"/>
              <a:t>May 11,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E095A6A-BA4C-4C9A-B559-79E7F7294ADB}" type="datetime4">
              <a:rPr lang="en-US" smtClean="0"/>
              <a:t>May 11,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May 11,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2640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DBDE002-E3C7-4768-9C3F-2B78FE5E3419}" type="datetime4">
              <a:rPr lang="en-US" smtClean="0"/>
              <a:t>May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0C59CBB-6F0B-4466-9969-DE76E47904ED}" type="datetime4">
              <a:rPr lang="en-US" smtClean="0"/>
              <a:t>May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476BD16-A3C7-49C8-B88D-67CCFB11A20A}" type="datetime4">
              <a:rPr lang="en-US" smtClean="0"/>
              <a:t>May 11,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76CD8418-13BB-415A-B41C-9B4980186004}" type="datetime4">
              <a:rPr lang="en-US" smtClean="0"/>
              <a:t>May 11,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1222BBCE-F217-4F77-8737-BCE42103890A}" type="datetime4">
              <a:rPr lang="en-US" smtClean="0"/>
              <a:t>May 11,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3E49222D-08C5-44CC-A753-7E5793B47A45}" type="datetime4">
              <a:rPr lang="en-US" smtClean="0"/>
              <a:t>May 11,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4DA5561-7E37-4490-AAE5-3F028EDFABBD}" type="datetime4">
              <a:rPr lang="en-US" smtClean="0"/>
              <a:t>May 11,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71EA9660-66EA-49A0-A7F2-9EB6CE9A9499}" type="datetime4">
              <a:rPr lang="en-US" smtClean="0"/>
              <a:t>May 11,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BE44D44-382D-4950-A773-3D4E3D6CEDC8}" type="datetime4">
              <a:rPr lang="en-US" smtClean="0"/>
              <a:t>May 11,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May 11,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2719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May 11,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32812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May 11,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0643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May 11,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77507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May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75180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May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537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May 11,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24347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May 11,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1432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May 11,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73616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May 11,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7846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May 11,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21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May 11,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9316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May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582679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May 11,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9098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May 11,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94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May 11,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8892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May 11,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7773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May 11,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2432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May 11,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9979726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Arial" panose="020B0604020202020204" pitchFamily="34" charset="0"/>
          <a:ea typeface="+mn-ea"/>
          <a:cs typeface="Arial" panose="020B0604020202020204" pitchFamily="34" charset="0"/>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Arial" panose="020B0604020202020204" pitchFamily="34" charset="0"/>
          <a:ea typeface="+mn-ea"/>
          <a:cs typeface="Arial" panose="020B0604020202020204" pitchFamily="34" charset="0"/>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FE23F2EB-2248-4BE4-A733-D6404F2D6412}" type="datetime4">
              <a:rPr lang="en-US" smtClean="0"/>
              <a:t>May 11,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7996C8D8-1933-476A-AB67-618F701FEC2B}" type="datetime4">
              <a:rPr lang="en-US" smtClean="0"/>
              <a:t>May 11,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May 11,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304992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mailto:Gabriel.Petlin@cpuc.ca.gov" TargetMode="Externa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cleantechnica.com/2018/05/09/proterra-gives-fleet-operators-more-reasons-to-go-electric-with-new-line-of-charging-stations/" TargetMode="External"/><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8BC-34BF-4D5E-80F4-796D019F3994}"/>
              </a:ext>
            </a:extLst>
          </p:cNvPr>
          <p:cNvSpPr>
            <a:spLocks noGrp="1"/>
          </p:cNvSpPr>
          <p:nvPr>
            <p:ph type="ctrTitle"/>
          </p:nvPr>
        </p:nvSpPr>
        <p:spPr>
          <a:xfrm>
            <a:off x="1911927" y="1175657"/>
            <a:ext cx="8756073" cy="3014127"/>
          </a:xfrm>
        </p:spPr>
        <p:txBody>
          <a:bodyPr>
            <a:normAutofit/>
          </a:bodyPr>
          <a:lstStyle/>
          <a:p>
            <a:pPr algn="ctr"/>
            <a:r>
              <a:rPr lang="en-US" sz="3600"/>
              <a:t>Briefing on the</a:t>
            </a:r>
            <a:br>
              <a:rPr lang="en-US" sz="3600">
                <a:cs typeface="Calibri Light"/>
              </a:rPr>
            </a:br>
            <a:r>
              <a:rPr lang="en-US" sz="3600">
                <a:cs typeface="Calibri Light"/>
              </a:rPr>
              <a:t>D</a:t>
            </a:r>
            <a:r>
              <a:rPr lang="en-US" sz="3600"/>
              <a:t>istributed Energy Resources (DER)</a:t>
            </a:r>
            <a:br>
              <a:rPr lang="en-US" sz="3600">
                <a:cs typeface="Calibri Light"/>
              </a:rPr>
            </a:br>
            <a:r>
              <a:rPr lang="en-US" sz="3600"/>
              <a:t>Action Plan 2.0 </a:t>
            </a:r>
            <a:br>
              <a:rPr lang="en-US" sz="3600"/>
            </a:br>
            <a:br>
              <a:rPr lang="en-US" sz="3600"/>
            </a:br>
            <a:endParaRPr lang="en-US" sz="3600">
              <a:cs typeface="Calibri Light"/>
            </a:endParaRPr>
          </a:p>
        </p:txBody>
      </p:sp>
      <p:sp>
        <p:nvSpPr>
          <p:cNvPr id="3" name="Subtitle 2">
            <a:extLst>
              <a:ext uri="{FF2B5EF4-FFF2-40B4-BE49-F238E27FC236}">
                <a16:creationId xmlns:a16="http://schemas.microsoft.com/office/drawing/2014/main" id="{06C4B92B-EA0B-4A1B-B5F5-972390B6ED7C}"/>
              </a:ext>
            </a:extLst>
          </p:cNvPr>
          <p:cNvSpPr>
            <a:spLocks noGrp="1"/>
          </p:cNvSpPr>
          <p:nvPr>
            <p:ph type="subTitle" idx="1"/>
          </p:nvPr>
        </p:nvSpPr>
        <p:spPr>
          <a:xfrm>
            <a:off x="1911926" y="4445186"/>
            <a:ext cx="8756074" cy="1411271"/>
          </a:xfrm>
        </p:spPr>
        <p:txBody>
          <a:bodyPr vert="horz" lIns="91440" tIns="45720" rIns="91440" bIns="45720" rtlCol="0" anchor="t">
            <a:normAutofit/>
          </a:bodyPr>
          <a:lstStyle/>
          <a:p>
            <a:pPr algn="ctr"/>
            <a:r>
              <a:rPr lang="en-US" sz="2000">
                <a:latin typeface="Arial"/>
                <a:cs typeface="Arial"/>
              </a:rPr>
              <a:t>Presented April 21, 2022</a:t>
            </a:r>
            <a:endParaRPr lang="en-US">
              <a:latin typeface="Arial"/>
              <a:cs typeface="Arial"/>
            </a:endParaRPr>
          </a:p>
          <a:p>
            <a:pPr algn="ctr"/>
            <a:r>
              <a:rPr lang="en-US" sz="2000">
                <a:latin typeface="Arial"/>
                <a:cs typeface="Calibri"/>
              </a:rPr>
              <a:t>DER Action Plan 2.0 Steering Committee: Simon Baker, Gabe Petlin, Paul Phillips, and Joy Morgenstern</a:t>
            </a:r>
          </a:p>
          <a:p>
            <a:pPr algn="ctr"/>
            <a:endParaRPr lang="en-US" sz="2000">
              <a:cs typeface="Calibri"/>
            </a:endParaRPr>
          </a:p>
          <a:p>
            <a:pPr algn="ctr"/>
            <a:endParaRPr lang="en-US" sz="2000">
              <a:cs typeface="Calibri"/>
            </a:endParaRPr>
          </a:p>
        </p:txBody>
      </p:sp>
      <p:sp>
        <p:nvSpPr>
          <p:cNvPr id="8" name="Footer Placeholder 7">
            <a:extLst>
              <a:ext uri="{FF2B5EF4-FFF2-40B4-BE49-F238E27FC236}">
                <a16:creationId xmlns:a16="http://schemas.microsoft.com/office/drawing/2014/main" id="{F4769F52-8AAF-422B-BB1D-ECA2CF8B1A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7F3AFB-3F5F-43E4-B890-765A7A101BAD}"/>
              </a:ext>
            </a:extLst>
          </p:cNvPr>
          <p:cNvSpPr>
            <a:spLocks noGrp="1"/>
          </p:cNvSpPr>
          <p:nvPr>
            <p:ph type="sldNum" sz="quarter" idx="12"/>
          </p:nvPr>
        </p:nvSpPr>
        <p:spPr/>
        <p:txBody>
          <a:bodyPr/>
          <a:lstStyle/>
          <a:p>
            <a:fld id="{D9FCCFE4-1B73-4953-8244-FF42C2B291A0}" type="slidenum">
              <a:rPr lang="en-US" smtClean="0"/>
              <a:t>1</a:t>
            </a:fld>
            <a:endParaRPr lang="en-US"/>
          </a:p>
        </p:txBody>
      </p:sp>
    </p:spTree>
    <p:extLst>
      <p:ext uri="{BB962C8B-B14F-4D97-AF65-F5344CB8AC3E}">
        <p14:creationId xmlns:p14="http://schemas.microsoft.com/office/powerpoint/2010/main" val="135304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287D-85BF-4E1D-80C0-D7C9D2528DB0}"/>
              </a:ext>
            </a:extLst>
          </p:cNvPr>
          <p:cNvSpPr>
            <a:spLocks noGrp="1"/>
          </p:cNvSpPr>
          <p:nvPr>
            <p:ph type="title"/>
          </p:nvPr>
        </p:nvSpPr>
        <p:spPr>
          <a:xfrm>
            <a:off x="609600" y="365125"/>
            <a:ext cx="10972800" cy="1083531"/>
          </a:xfrm>
        </p:spPr>
        <p:txBody>
          <a:bodyPr/>
          <a:lstStyle/>
          <a:p>
            <a:pPr algn="ctr"/>
            <a:r>
              <a:rPr lang="en-US"/>
              <a:t>DER ACTION PLAN 2.0</a:t>
            </a:r>
            <a:br>
              <a:rPr lang="en-US"/>
            </a:br>
            <a:r>
              <a:rPr lang="en-US" b="0"/>
              <a:t>Scope and Structure</a:t>
            </a:r>
          </a:p>
        </p:txBody>
      </p:sp>
      <p:sp>
        <p:nvSpPr>
          <p:cNvPr id="3" name="Content Placeholder 2">
            <a:extLst>
              <a:ext uri="{FF2B5EF4-FFF2-40B4-BE49-F238E27FC236}">
                <a16:creationId xmlns:a16="http://schemas.microsoft.com/office/drawing/2014/main" id="{66BC0231-5395-48AD-A7C3-44E5F03688D7}"/>
              </a:ext>
            </a:extLst>
          </p:cNvPr>
          <p:cNvSpPr>
            <a:spLocks noGrp="1"/>
          </p:cNvSpPr>
          <p:nvPr>
            <p:ph sz="half" idx="1"/>
          </p:nvPr>
        </p:nvSpPr>
        <p:spPr>
          <a:xfrm>
            <a:off x="239697" y="1832348"/>
            <a:ext cx="2743200" cy="4351338"/>
          </a:xfrm>
          <a:ln>
            <a:solidFill>
              <a:schemeClr val="accent1"/>
            </a:solidFill>
          </a:ln>
        </p:spPr>
        <p:txBody>
          <a:bodyPr vert="horz" lIns="0" tIns="45720" rIns="91440" bIns="45720" rtlCol="0" anchor="t">
            <a:noAutofit/>
          </a:bodyPr>
          <a:lstStyle/>
          <a:p>
            <a:pPr marL="0" indent="0" algn="ctr">
              <a:buNone/>
            </a:pPr>
            <a:r>
              <a:rPr lang="en-US" b="1">
                <a:solidFill>
                  <a:schemeClr val="accent1">
                    <a:lumMod val="75000"/>
                  </a:schemeClr>
                </a:solidFill>
                <a:latin typeface="Calibri"/>
                <a:cs typeface="Arial"/>
              </a:rPr>
              <a:t>TRACK ONE</a:t>
            </a:r>
          </a:p>
          <a:p>
            <a:pPr marL="0" indent="0" algn="ctr">
              <a:buNone/>
            </a:pPr>
            <a:r>
              <a:rPr lang="en-US" b="1">
                <a:latin typeface="Calibri"/>
                <a:cs typeface="Arial"/>
              </a:rPr>
              <a:t>Load Flexibility &amp; Rates</a:t>
            </a:r>
          </a:p>
          <a:p>
            <a:pPr marL="0" indent="0" algn="ctr">
              <a:lnSpc>
                <a:spcPct val="100000"/>
              </a:lnSpc>
              <a:buNone/>
            </a:pPr>
            <a:r>
              <a:rPr lang="en-US" sz="2800" b="1" u="sng">
                <a:solidFill>
                  <a:srgbClr val="FFC000"/>
                </a:solidFill>
                <a:latin typeface="Calibri"/>
                <a:cs typeface="Arial"/>
              </a:rPr>
              <a:t>8</a:t>
            </a:r>
            <a:r>
              <a:rPr lang="en-US" sz="3200" b="1">
                <a:solidFill>
                  <a:srgbClr val="FFC000"/>
                </a:solidFill>
                <a:latin typeface="Calibri"/>
                <a:cs typeface="Arial"/>
              </a:rPr>
              <a:t> </a:t>
            </a:r>
            <a:r>
              <a:rPr lang="en-US">
                <a:latin typeface="Calibri"/>
                <a:cs typeface="Arial"/>
              </a:rPr>
              <a:t>Vision Elements</a:t>
            </a:r>
          </a:p>
          <a:p>
            <a:pPr marL="0" indent="0" algn="ctr">
              <a:buNone/>
            </a:pPr>
            <a:r>
              <a:rPr lang="en-US" sz="2800" b="1" u="sng">
                <a:solidFill>
                  <a:srgbClr val="92D050"/>
                </a:solidFill>
                <a:latin typeface="Calibri"/>
                <a:cs typeface="Arial"/>
              </a:rPr>
              <a:t>14</a:t>
            </a:r>
            <a:r>
              <a:rPr lang="en-US" sz="2800" b="1">
                <a:solidFill>
                  <a:srgbClr val="92D050"/>
                </a:solidFill>
                <a:latin typeface="Calibri"/>
                <a:cs typeface="Arial"/>
              </a:rPr>
              <a:t> </a:t>
            </a:r>
            <a:r>
              <a:rPr lang="en-US">
                <a:latin typeface="Calibri"/>
                <a:cs typeface="Arial"/>
              </a:rPr>
              <a:t>Action Elements</a:t>
            </a:r>
          </a:p>
        </p:txBody>
      </p:sp>
      <p:sp>
        <p:nvSpPr>
          <p:cNvPr id="4" name="Content Placeholder 3">
            <a:extLst>
              <a:ext uri="{FF2B5EF4-FFF2-40B4-BE49-F238E27FC236}">
                <a16:creationId xmlns:a16="http://schemas.microsoft.com/office/drawing/2014/main" id="{F8C93D8F-AEC1-4D31-BB81-84026E3C919F}"/>
              </a:ext>
            </a:extLst>
          </p:cNvPr>
          <p:cNvSpPr>
            <a:spLocks noGrp="1"/>
          </p:cNvSpPr>
          <p:nvPr>
            <p:ph sz="half" idx="2"/>
          </p:nvPr>
        </p:nvSpPr>
        <p:spPr>
          <a:xfrm>
            <a:off x="3202788" y="1832348"/>
            <a:ext cx="2743200" cy="4351338"/>
          </a:xfrm>
          <a:ln>
            <a:solidFill>
              <a:schemeClr val="accent1"/>
            </a:solidFill>
          </a:ln>
        </p:spPr>
        <p:txBody>
          <a:bodyPr vert="horz" lIns="0" tIns="45720" rIns="91440" bIns="45720" rtlCol="0" anchor="t">
            <a:noAutofit/>
          </a:bodyPr>
          <a:lstStyle/>
          <a:p>
            <a:pPr marL="0" indent="0" algn="ctr">
              <a:buNone/>
            </a:pPr>
            <a:r>
              <a:rPr lang="en-US" b="1">
                <a:solidFill>
                  <a:schemeClr val="accent1">
                    <a:lumMod val="75000"/>
                  </a:schemeClr>
                </a:solidFill>
                <a:latin typeface="Calibri"/>
                <a:cs typeface="Arial"/>
              </a:rPr>
              <a:t>TRACK TWO </a:t>
            </a:r>
            <a:endParaRPr lang="en-US" b="1">
              <a:solidFill>
                <a:schemeClr val="accent1">
                  <a:lumMod val="75000"/>
                </a:schemeClr>
              </a:solidFill>
              <a:latin typeface="Calibri"/>
            </a:endParaRPr>
          </a:p>
          <a:p>
            <a:pPr marL="0" indent="0" algn="ctr">
              <a:buNone/>
            </a:pPr>
            <a:r>
              <a:rPr lang="en-US" b="1">
                <a:latin typeface="Calibri"/>
                <a:cs typeface="Arial"/>
              </a:rPr>
              <a:t>Grid Infrastructure</a:t>
            </a:r>
          </a:p>
          <a:p>
            <a:pPr marL="0" indent="0" algn="ctr">
              <a:buNone/>
            </a:pPr>
            <a:endParaRPr lang="en-US">
              <a:latin typeface="Garamond" panose="02020404030301010803" pitchFamily="18" charset="0"/>
            </a:endParaRPr>
          </a:p>
          <a:p>
            <a:pPr marL="0" indent="0" algn="ctr">
              <a:buNone/>
            </a:pPr>
            <a:r>
              <a:rPr lang="en-US" sz="2800" b="1" u="sng">
                <a:solidFill>
                  <a:srgbClr val="FFC000"/>
                </a:solidFill>
                <a:latin typeface="Calibri"/>
                <a:cs typeface="Arial"/>
              </a:rPr>
              <a:t>5</a:t>
            </a:r>
            <a:r>
              <a:rPr lang="en-US" sz="3200" b="1">
                <a:solidFill>
                  <a:srgbClr val="FFC000"/>
                </a:solidFill>
                <a:latin typeface="Calibri"/>
                <a:cs typeface="Arial"/>
              </a:rPr>
              <a:t> </a:t>
            </a:r>
            <a:r>
              <a:rPr lang="en-US">
                <a:latin typeface="Calibri"/>
                <a:cs typeface="Arial"/>
              </a:rPr>
              <a:t>Vision Elements</a:t>
            </a:r>
          </a:p>
          <a:p>
            <a:pPr marL="0" indent="0" algn="ctr">
              <a:buNone/>
            </a:pPr>
            <a:r>
              <a:rPr lang="en-US" sz="2800" b="1" u="sng">
                <a:solidFill>
                  <a:srgbClr val="92D050"/>
                </a:solidFill>
                <a:latin typeface="Calibri"/>
                <a:cs typeface="Arial"/>
              </a:rPr>
              <a:t>21</a:t>
            </a:r>
            <a:r>
              <a:rPr lang="en-US">
                <a:solidFill>
                  <a:srgbClr val="92D050"/>
                </a:solidFill>
                <a:latin typeface="Calibri"/>
                <a:cs typeface="Arial"/>
              </a:rPr>
              <a:t> </a:t>
            </a:r>
            <a:r>
              <a:rPr lang="en-US">
                <a:latin typeface="Calibri"/>
                <a:cs typeface="Arial"/>
              </a:rPr>
              <a:t>Action Elements</a:t>
            </a:r>
          </a:p>
          <a:p>
            <a:pPr marL="0" indent="0">
              <a:buNone/>
            </a:pPr>
            <a:endParaRPr lang="en-US">
              <a:latin typeface="Garamond" panose="02020404030301010803" pitchFamily="18" charset="0"/>
            </a:endParaRPr>
          </a:p>
          <a:p>
            <a:pPr marL="0" indent="0">
              <a:buNone/>
            </a:pPr>
            <a:r>
              <a:rPr lang="en-US" b="1">
                <a:solidFill>
                  <a:srgbClr val="FFC000"/>
                </a:solidFill>
                <a:latin typeface="Garamond"/>
                <a:cs typeface="Arial"/>
              </a:rPr>
              <a:t>                             </a:t>
            </a:r>
            <a:endParaRPr lang="en-US"/>
          </a:p>
        </p:txBody>
      </p:sp>
      <p:sp>
        <p:nvSpPr>
          <p:cNvPr id="5" name="Slide Number Placeholder 4">
            <a:extLst>
              <a:ext uri="{FF2B5EF4-FFF2-40B4-BE49-F238E27FC236}">
                <a16:creationId xmlns:a16="http://schemas.microsoft.com/office/drawing/2014/main" id="{06FDF612-7EF8-44A0-9F0A-4EC16C3C1C25}"/>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6" name="Content Placeholder 5">
            <a:extLst>
              <a:ext uri="{FF2B5EF4-FFF2-40B4-BE49-F238E27FC236}">
                <a16:creationId xmlns:a16="http://schemas.microsoft.com/office/drawing/2014/main" id="{75A7260F-D596-45B6-94A5-B13CAA1C5AF3}"/>
              </a:ext>
            </a:extLst>
          </p:cNvPr>
          <p:cNvSpPr>
            <a:spLocks noGrp="1"/>
          </p:cNvSpPr>
          <p:nvPr>
            <p:ph sz="half" idx="14"/>
          </p:nvPr>
        </p:nvSpPr>
        <p:spPr>
          <a:xfrm>
            <a:off x="9090766" y="1825010"/>
            <a:ext cx="2743200" cy="4351338"/>
          </a:xfrm>
          <a:noFill/>
          <a:ln>
            <a:solidFill>
              <a:schemeClr val="accent1"/>
            </a:solidFill>
          </a:ln>
        </p:spPr>
        <p:txBody>
          <a:bodyPr vert="horz" lIns="0" tIns="45720" rIns="91440" bIns="45720" rtlCol="0" anchor="t">
            <a:noAutofit/>
          </a:bodyPr>
          <a:lstStyle/>
          <a:p>
            <a:pPr marL="0" indent="0" algn="ctr">
              <a:buNone/>
            </a:pPr>
            <a:r>
              <a:rPr lang="en-US" b="1">
                <a:solidFill>
                  <a:schemeClr val="accent1">
                    <a:lumMod val="75000"/>
                  </a:schemeClr>
                </a:solidFill>
                <a:latin typeface="Calibri"/>
                <a:cs typeface="Arial"/>
              </a:rPr>
              <a:t>TRACK FOUR </a:t>
            </a:r>
            <a:endParaRPr lang="en-US" b="1">
              <a:solidFill>
                <a:schemeClr val="accent1">
                  <a:lumMod val="75000"/>
                </a:schemeClr>
              </a:solidFill>
              <a:latin typeface="Calibri"/>
            </a:endParaRPr>
          </a:p>
          <a:p>
            <a:pPr marL="0" indent="0" algn="ctr">
              <a:buNone/>
            </a:pPr>
            <a:r>
              <a:rPr lang="en-US" b="1">
                <a:latin typeface="Calibri"/>
                <a:cs typeface="Arial"/>
              </a:rPr>
              <a:t>DER Customer Programs</a:t>
            </a:r>
          </a:p>
          <a:p>
            <a:pPr marL="0" indent="0" algn="ctr">
              <a:lnSpc>
                <a:spcPct val="100000"/>
              </a:lnSpc>
              <a:buNone/>
            </a:pPr>
            <a:r>
              <a:rPr lang="en-US" sz="2800" b="1" u="sng">
                <a:solidFill>
                  <a:srgbClr val="FFC000"/>
                </a:solidFill>
                <a:latin typeface="Calibri"/>
                <a:cs typeface="Arial"/>
              </a:rPr>
              <a:t>6</a:t>
            </a:r>
            <a:r>
              <a:rPr lang="en-US" sz="3200" b="1">
                <a:solidFill>
                  <a:srgbClr val="FFC000"/>
                </a:solidFill>
                <a:latin typeface="Calibri"/>
                <a:cs typeface="Arial"/>
              </a:rPr>
              <a:t> </a:t>
            </a:r>
            <a:r>
              <a:rPr lang="en-US">
                <a:latin typeface="Calibri"/>
                <a:cs typeface="Arial"/>
              </a:rPr>
              <a:t>Vision Elements</a:t>
            </a:r>
          </a:p>
          <a:p>
            <a:pPr marL="0" indent="0" algn="ctr">
              <a:buNone/>
            </a:pPr>
            <a:r>
              <a:rPr lang="en-US" sz="2800" b="1" u="sng">
                <a:solidFill>
                  <a:srgbClr val="92D050"/>
                </a:solidFill>
                <a:latin typeface="Calibri"/>
                <a:cs typeface="Arial"/>
              </a:rPr>
              <a:t>17</a:t>
            </a:r>
            <a:r>
              <a:rPr lang="en-US">
                <a:latin typeface="Calibri"/>
                <a:cs typeface="Arial"/>
              </a:rPr>
              <a:t> Action Elements</a:t>
            </a:r>
            <a:r>
              <a:rPr lang="en-US">
                <a:latin typeface="Garamond"/>
                <a:cs typeface="Arial"/>
              </a:rPr>
              <a:t> </a:t>
            </a:r>
            <a:endParaRPr lang="en-US">
              <a:latin typeface="Garamond" panose="02020404030301010803" pitchFamily="18" charset="0"/>
            </a:endParaRPr>
          </a:p>
          <a:p>
            <a:pPr marL="0" indent="0">
              <a:buNone/>
            </a:pPr>
            <a:endParaRPr lang="en-US">
              <a:latin typeface="Garamond" panose="02020404030301010803" pitchFamily="18" charset="0"/>
            </a:endParaRPr>
          </a:p>
          <a:p>
            <a:pPr marL="0" indent="0">
              <a:buNone/>
            </a:pPr>
            <a:endParaRPr lang="en-US">
              <a:latin typeface="Garamond" panose="02020404030301010803" pitchFamily="18" charset="0"/>
            </a:endParaRPr>
          </a:p>
        </p:txBody>
      </p:sp>
      <p:sp>
        <p:nvSpPr>
          <p:cNvPr id="7" name="Content Placeholder 5">
            <a:extLst>
              <a:ext uri="{FF2B5EF4-FFF2-40B4-BE49-F238E27FC236}">
                <a16:creationId xmlns:a16="http://schemas.microsoft.com/office/drawing/2014/main" id="{D211CBDC-65F1-4289-AB0D-B908DA0190AD}"/>
              </a:ext>
            </a:extLst>
          </p:cNvPr>
          <p:cNvSpPr txBox="1">
            <a:spLocks/>
          </p:cNvSpPr>
          <p:nvPr/>
        </p:nvSpPr>
        <p:spPr>
          <a:xfrm>
            <a:off x="6165879" y="1832348"/>
            <a:ext cx="2743200" cy="4351338"/>
          </a:xfrm>
          <a:prstGeom prst="rect">
            <a:avLst/>
          </a:prstGeom>
          <a:noFill/>
          <a:ln>
            <a:solidFill>
              <a:schemeClr val="accent1"/>
            </a:solidFill>
          </a:ln>
        </p:spPr>
        <p:txBody>
          <a:bodyPr vert="horz" lIns="0" tIns="45720" rIns="91440" bIns="45720" rtlCol="0" anchor="t">
            <a:no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chemeClr val="accent1">
                    <a:lumMod val="75000"/>
                  </a:schemeClr>
                </a:solidFill>
                <a:latin typeface="Calibri"/>
                <a:cs typeface="Calibri"/>
              </a:rPr>
              <a:t>TRACK THREE</a:t>
            </a:r>
          </a:p>
          <a:p>
            <a:pPr marL="0" indent="0" algn="ctr">
              <a:buNone/>
            </a:pPr>
            <a:r>
              <a:rPr lang="en-US" b="1">
                <a:latin typeface="Calibri"/>
                <a:cs typeface="Calibri"/>
              </a:rPr>
              <a:t>Market Integration</a:t>
            </a:r>
          </a:p>
          <a:p>
            <a:pPr marL="0" indent="0" algn="ctr">
              <a:buNone/>
            </a:pPr>
            <a:endParaRPr lang="en-US">
              <a:latin typeface="Garamond" panose="02020404030301010803" pitchFamily="18" charset="0"/>
            </a:endParaRPr>
          </a:p>
          <a:p>
            <a:pPr marL="0" indent="0" algn="ctr">
              <a:buNone/>
            </a:pPr>
            <a:r>
              <a:rPr lang="en-US">
                <a:latin typeface="Calibri"/>
                <a:cs typeface="Calibri"/>
              </a:rPr>
              <a:t>  </a:t>
            </a:r>
            <a:r>
              <a:rPr lang="en-US" b="1">
                <a:solidFill>
                  <a:srgbClr val="FFC000"/>
                </a:solidFill>
                <a:latin typeface="Calibri"/>
                <a:cs typeface="Calibri"/>
              </a:rPr>
              <a:t> </a:t>
            </a:r>
            <a:r>
              <a:rPr lang="en-US" sz="2800" b="1" u="sng">
                <a:solidFill>
                  <a:srgbClr val="FFC000"/>
                </a:solidFill>
                <a:latin typeface="Calibri"/>
                <a:cs typeface="Calibri"/>
              </a:rPr>
              <a:t>4</a:t>
            </a:r>
            <a:r>
              <a:rPr lang="en-US" sz="3200" b="1">
                <a:solidFill>
                  <a:srgbClr val="FFC000"/>
                </a:solidFill>
                <a:latin typeface="Calibri"/>
                <a:cs typeface="Calibri"/>
              </a:rPr>
              <a:t> </a:t>
            </a:r>
            <a:r>
              <a:rPr lang="en-US">
                <a:latin typeface="Calibri"/>
                <a:cs typeface="Calibri"/>
              </a:rPr>
              <a:t>Vision Elements</a:t>
            </a:r>
          </a:p>
          <a:p>
            <a:pPr marL="0" indent="0" algn="ctr">
              <a:buNone/>
            </a:pPr>
            <a:r>
              <a:rPr lang="en-US">
                <a:latin typeface="Calibri"/>
                <a:cs typeface="Calibri"/>
              </a:rPr>
              <a:t>  </a:t>
            </a:r>
            <a:r>
              <a:rPr lang="en-US" sz="2800" b="1" u="sng">
                <a:solidFill>
                  <a:srgbClr val="92D050"/>
                </a:solidFill>
                <a:latin typeface="Calibri"/>
                <a:cs typeface="Calibri"/>
              </a:rPr>
              <a:t>8</a:t>
            </a:r>
            <a:r>
              <a:rPr lang="en-US">
                <a:latin typeface="Calibri"/>
                <a:cs typeface="Calibri"/>
              </a:rPr>
              <a:t> Action Elements</a:t>
            </a:r>
          </a:p>
          <a:p>
            <a:pPr marL="0" indent="0">
              <a:buNone/>
            </a:pPr>
            <a:endParaRPr lang="en-US">
              <a:latin typeface="Garamond" panose="02020404030301010803" pitchFamily="18" charset="0"/>
            </a:endParaRPr>
          </a:p>
          <a:p>
            <a:pPr marL="0" indent="0">
              <a:buNone/>
            </a:pPr>
            <a:endParaRPr lang="en-US">
              <a:latin typeface="Garamond" panose="02020404030301010803" pitchFamily="18" charset="0"/>
            </a:endParaRPr>
          </a:p>
        </p:txBody>
      </p:sp>
      <p:pic>
        <p:nvPicPr>
          <p:cNvPr id="8" name="Picture 7">
            <a:extLst>
              <a:ext uri="{FF2B5EF4-FFF2-40B4-BE49-F238E27FC236}">
                <a16:creationId xmlns:a16="http://schemas.microsoft.com/office/drawing/2014/main" id="{4217968A-A744-45E3-87BE-B658140EE2DD}"/>
              </a:ext>
            </a:extLst>
          </p:cNvPr>
          <p:cNvPicPr>
            <a:picLocks noChangeAspect="1"/>
          </p:cNvPicPr>
          <p:nvPr/>
        </p:nvPicPr>
        <p:blipFill>
          <a:blip r:embed="rId2">
            <a:duotone>
              <a:prstClr val="black"/>
              <a:schemeClr val="accent1">
                <a:tint val="45000"/>
                <a:satMod val="400000"/>
              </a:schemeClr>
            </a:duotone>
          </a:blip>
          <a:stretch>
            <a:fillRect/>
          </a:stretch>
        </p:blipFill>
        <p:spPr>
          <a:xfrm>
            <a:off x="3924873" y="5074396"/>
            <a:ext cx="608088" cy="818580"/>
          </a:xfrm>
          <a:prstGeom prst="rect">
            <a:avLst/>
          </a:prstGeom>
        </p:spPr>
      </p:pic>
      <p:pic>
        <p:nvPicPr>
          <p:cNvPr id="11" name="Picture 10" descr="Polygon&#10;&#10;Description automatically generated with medium confidence">
            <a:extLst>
              <a:ext uri="{FF2B5EF4-FFF2-40B4-BE49-F238E27FC236}">
                <a16:creationId xmlns:a16="http://schemas.microsoft.com/office/drawing/2014/main" id="{95F5EDF3-ACDC-46C0-BFAD-BCF3E8372E2A}"/>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2084" r="10833" b="16447"/>
          <a:stretch/>
        </p:blipFill>
        <p:spPr>
          <a:xfrm>
            <a:off x="6939743" y="4895703"/>
            <a:ext cx="1239898" cy="1175965"/>
          </a:xfrm>
          <a:prstGeom prst="rect">
            <a:avLst/>
          </a:prstGeom>
        </p:spPr>
      </p:pic>
      <p:pic>
        <p:nvPicPr>
          <p:cNvPr id="13" name="Picture 12" descr="A picture containing dark, night sky&#10;&#10;Description automatically generated">
            <a:extLst>
              <a:ext uri="{FF2B5EF4-FFF2-40B4-BE49-F238E27FC236}">
                <a16:creationId xmlns:a16="http://schemas.microsoft.com/office/drawing/2014/main" id="{0A0313EA-D152-4AFB-8EC6-FBF803F4992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98418" y="4931521"/>
            <a:ext cx="1063948" cy="1063948"/>
          </a:xfrm>
          <a:prstGeom prst="rect">
            <a:avLst/>
          </a:prstGeom>
        </p:spPr>
      </p:pic>
      <p:pic>
        <p:nvPicPr>
          <p:cNvPr id="15" name="Picture 14" descr="Background pattern&#10;&#10;Description automatically generated">
            <a:extLst>
              <a:ext uri="{FF2B5EF4-FFF2-40B4-BE49-F238E27FC236}">
                <a16:creationId xmlns:a16="http://schemas.microsoft.com/office/drawing/2014/main" id="{0A6B61E2-484B-4155-BCFB-BB1D087F69CF}"/>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2003" y="5122095"/>
            <a:ext cx="873374" cy="873374"/>
          </a:xfrm>
          <a:prstGeom prst="rect">
            <a:avLst/>
          </a:prstGeom>
        </p:spPr>
      </p:pic>
      <p:pic>
        <p:nvPicPr>
          <p:cNvPr id="17" name="Picture 16" descr="Icon&#10;&#10;Description automatically generated">
            <a:extLst>
              <a:ext uri="{FF2B5EF4-FFF2-40B4-BE49-F238E27FC236}">
                <a16:creationId xmlns:a16="http://schemas.microsoft.com/office/drawing/2014/main" id="{4FF77527-7F33-463F-A33A-DAB6534C0FDF}"/>
              </a:ext>
            </a:extLst>
          </p:cNvPr>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33226" y="5437838"/>
            <a:ext cx="942124" cy="745848"/>
          </a:xfrm>
          <a:prstGeom prst="rect">
            <a:avLst/>
          </a:prstGeom>
        </p:spPr>
      </p:pic>
    </p:spTree>
    <p:extLst>
      <p:ext uri="{BB962C8B-B14F-4D97-AF65-F5344CB8AC3E}">
        <p14:creationId xmlns:p14="http://schemas.microsoft.com/office/powerpoint/2010/main" val="69379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0E48-5CAF-4EFE-B62A-5BE61C154B8C}"/>
              </a:ext>
            </a:extLst>
          </p:cNvPr>
          <p:cNvSpPr>
            <a:spLocks noGrp="1"/>
          </p:cNvSpPr>
          <p:nvPr>
            <p:ph type="title" idx="4294967295"/>
          </p:nvPr>
        </p:nvSpPr>
        <p:spPr>
          <a:xfrm>
            <a:off x="967748" y="552570"/>
            <a:ext cx="10256504" cy="3550640"/>
          </a:xfrm>
        </p:spPr>
        <p:txBody>
          <a:bodyPr anchor="b">
            <a:noAutofit/>
          </a:bodyPr>
          <a:lstStyle/>
          <a:p>
            <a:pPr algn="ctr">
              <a:lnSpc>
                <a:spcPct val="100000"/>
              </a:lnSpc>
              <a:spcAft>
                <a:spcPts val="600"/>
              </a:spcAft>
            </a:pPr>
            <a:r>
              <a:rPr lang="en-US" cap="small">
                <a:ea typeface="+mj-lt"/>
                <a:cs typeface="+mj-lt"/>
              </a:rPr>
              <a:t>DER ACTION PLAN IMPLEMENTATION</a:t>
            </a:r>
            <a:br>
              <a:rPr lang="en-US" cap="small">
                <a:ea typeface="+mj-lt"/>
                <a:cs typeface="+mj-lt"/>
              </a:rPr>
            </a:br>
            <a:r>
              <a:rPr lang="en-US" cap="small">
                <a:ea typeface="+mj-lt"/>
                <a:cs typeface="+mj-lt"/>
              </a:rPr>
              <a:t>AND REPORTING</a:t>
            </a:r>
            <a:br>
              <a:rPr lang="en-US" cap="small">
                <a:ea typeface="+mj-lt"/>
                <a:cs typeface="+mj-lt"/>
              </a:rPr>
            </a:br>
            <a:r>
              <a:rPr lang="en-US" cap="small">
                <a:ea typeface="+mj-lt"/>
                <a:cs typeface="+mj-lt"/>
              </a:rPr>
              <a:t>2022 – 202</a:t>
            </a:r>
            <a:r>
              <a:rPr lang="en-US" cap="small"/>
              <a:t>6</a:t>
            </a:r>
            <a:br>
              <a:rPr lang="en-US" cap="small"/>
            </a:br>
            <a:endParaRPr lang="en-US" cap="small"/>
          </a:p>
        </p:txBody>
      </p:sp>
    </p:spTree>
    <p:custDataLst>
      <p:tags r:id="rId1"/>
    </p:custDataLst>
    <p:extLst>
      <p:ext uri="{BB962C8B-B14F-4D97-AF65-F5344CB8AC3E}">
        <p14:creationId xmlns:p14="http://schemas.microsoft.com/office/powerpoint/2010/main" val="122725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59A2-1E88-4535-BBDE-EF80375FC121}"/>
              </a:ext>
            </a:extLst>
          </p:cNvPr>
          <p:cNvSpPr>
            <a:spLocks noGrp="1"/>
          </p:cNvSpPr>
          <p:nvPr>
            <p:ph type="title"/>
          </p:nvPr>
        </p:nvSpPr>
        <p:spPr>
          <a:xfrm>
            <a:off x="609600" y="454837"/>
            <a:ext cx="10972800" cy="978483"/>
          </a:xfrm>
        </p:spPr>
        <p:txBody>
          <a:bodyPr>
            <a:noAutofit/>
          </a:bodyPr>
          <a:lstStyle/>
          <a:p>
            <a:pPr>
              <a:lnSpc>
                <a:spcPct val="103000"/>
              </a:lnSpc>
              <a:spcAft>
                <a:spcPts val="600"/>
              </a:spcAft>
            </a:pPr>
            <a:r>
              <a:rPr lang="en-US" dirty="0">
                <a:latin typeface="Century Gothic"/>
              </a:rPr>
              <a:t>Implementation &amp; Reporting</a:t>
            </a:r>
            <a:endParaRPr lang="en-US" sz="2000" i="1" dirty="0">
              <a:latin typeface="Century Gothic"/>
            </a:endParaRPr>
          </a:p>
        </p:txBody>
      </p:sp>
      <p:graphicFrame>
        <p:nvGraphicFramePr>
          <p:cNvPr id="6" name="Diagram 5">
            <a:extLst>
              <a:ext uri="{FF2B5EF4-FFF2-40B4-BE49-F238E27FC236}">
                <a16:creationId xmlns:a16="http://schemas.microsoft.com/office/drawing/2014/main" id="{576B0FA6-8C48-467D-ABD5-36DC2AF1C6BE}"/>
              </a:ext>
            </a:extLst>
          </p:cNvPr>
          <p:cNvGraphicFramePr/>
          <p:nvPr>
            <p:extLst>
              <p:ext uri="{D42A27DB-BD31-4B8C-83A1-F6EECF244321}">
                <p14:modId xmlns:p14="http://schemas.microsoft.com/office/powerpoint/2010/main" val="1650677098"/>
              </p:ext>
            </p:extLst>
          </p:nvPr>
        </p:nvGraphicFramePr>
        <p:xfrm>
          <a:off x="2032000" y="1538018"/>
          <a:ext cx="8128000" cy="4523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09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2772" y="6396672"/>
            <a:ext cx="1713864" cy="128905"/>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650" b="0" i="0" u="none" strike="noStrike" kern="1200" cap="none" spc="-10" normalizeH="0" baseline="0" noProof="0">
                <a:ln>
                  <a:noFill/>
                </a:ln>
                <a:solidFill>
                  <a:srgbClr val="FFFFFF"/>
                </a:solidFill>
                <a:effectLst/>
                <a:uLnTx/>
                <a:uFillTx/>
                <a:latin typeface="Century Gothic"/>
                <a:ea typeface="+mn-ea"/>
                <a:cs typeface="Century Gothic"/>
              </a:rPr>
              <a:t>C</a:t>
            </a:r>
            <a:r>
              <a:rPr kumimoji="0" sz="650" b="0" i="0" u="none" strike="noStrike" kern="1200" cap="none" spc="0" normalizeH="0" baseline="0" noProof="0">
                <a:ln>
                  <a:noFill/>
                </a:ln>
                <a:solidFill>
                  <a:srgbClr val="FFFFFF"/>
                </a:solidFill>
                <a:effectLst/>
                <a:uLnTx/>
                <a:uFillTx/>
                <a:latin typeface="Century Gothic"/>
                <a:ea typeface="+mn-ea"/>
                <a:cs typeface="Century Gothic"/>
              </a:rPr>
              <a:t>a</a:t>
            </a:r>
            <a:r>
              <a:rPr kumimoji="0" sz="650" b="0" i="0" u="none" strike="noStrike" kern="1200" cap="none" spc="15" normalizeH="0" baseline="0" noProof="0">
                <a:ln>
                  <a:noFill/>
                </a:ln>
                <a:solidFill>
                  <a:srgbClr val="FFFFFF"/>
                </a:solidFill>
                <a:effectLst/>
                <a:uLnTx/>
                <a:uFillTx/>
                <a:latin typeface="Century Gothic"/>
                <a:ea typeface="+mn-ea"/>
                <a:cs typeface="Century Gothic"/>
              </a:rPr>
              <a:t>lif</a:t>
            </a:r>
            <a:r>
              <a:rPr kumimoji="0" sz="650" b="0" i="0" u="none" strike="noStrike" kern="1200" cap="none" spc="20" normalizeH="0" baseline="0" noProof="0">
                <a:ln>
                  <a:noFill/>
                </a:ln>
                <a:solidFill>
                  <a:srgbClr val="FFFFFF"/>
                </a:solidFill>
                <a:effectLst/>
                <a:uLnTx/>
                <a:uFillTx/>
                <a:latin typeface="Century Gothic"/>
                <a:ea typeface="+mn-ea"/>
                <a:cs typeface="Century Gothic"/>
              </a:rPr>
              <a:t>o</a:t>
            </a:r>
            <a:r>
              <a:rPr kumimoji="0" sz="650" b="0" i="0" u="none" strike="noStrike" kern="1200" cap="none" spc="25" normalizeH="0" baseline="0" noProof="0">
                <a:ln>
                  <a:noFill/>
                </a:ln>
                <a:solidFill>
                  <a:srgbClr val="FFFFFF"/>
                </a:solidFill>
                <a:effectLst/>
                <a:uLnTx/>
                <a:uFillTx/>
                <a:latin typeface="Century Gothic"/>
                <a:ea typeface="+mn-ea"/>
                <a:cs typeface="Century Gothic"/>
              </a:rPr>
              <a:t>r</a:t>
            </a:r>
            <a:r>
              <a:rPr kumimoji="0" sz="650" b="0" i="0" u="none" strike="noStrike" kern="1200" cap="none" spc="50" normalizeH="0" baseline="0" noProof="0">
                <a:ln>
                  <a:noFill/>
                </a:ln>
                <a:solidFill>
                  <a:srgbClr val="FFFFFF"/>
                </a:solidFill>
                <a:effectLst/>
                <a:uLnTx/>
                <a:uFillTx/>
                <a:latin typeface="Century Gothic"/>
                <a:ea typeface="+mn-ea"/>
                <a:cs typeface="Century Gothic"/>
              </a:rPr>
              <a:t>n</a:t>
            </a:r>
            <a:r>
              <a:rPr kumimoji="0" sz="650" b="0" i="0" u="none" strike="noStrike" kern="1200" cap="none" spc="5" normalizeH="0" baseline="0" noProof="0">
                <a:ln>
                  <a:noFill/>
                </a:ln>
                <a:solidFill>
                  <a:srgbClr val="FFFFFF"/>
                </a:solidFill>
                <a:effectLst/>
                <a:uLnTx/>
                <a:uFillTx/>
                <a:latin typeface="Century Gothic"/>
                <a:ea typeface="+mn-ea"/>
                <a:cs typeface="Century Gothic"/>
              </a:rPr>
              <a:t>i</a:t>
            </a:r>
            <a:r>
              <a:rPr kumimoji="0" sz="650" b="0" i="0" u="none" strike="noStrike" kern="1200" cap="none" spc="-95" normalizeH="0" baseline="0" noProof="0">
                <a:ln>
                  <a:noFill/>
                </a:ln>
                <a:solidFill>
                  <a:srgbClr val="FFFFFF"/>
                </a:solidFill>
                <a:effectLst/>
                <a:uLnTx/>
                <a:uFillTx/>
                <a:latin typeface="Century Gothic"/>
                <a:ea typeface="+mn-ea"/>
                <a:cs typeface="Century Gothic"/>
              </a:rPr>
              <a:t> </a:t>
            </a:r>
            <a:r>
              <a:rPr kumimoji="0" sz="650" b="0" i="0" u="none" strike="noStrike" kern="1200" cap="none" spc="15" normalizeH="0" baseline="0" noProof="0">
                <a:ln>
                  <a:noFill/>
                </a:ln>
                <a:solidFill>
                  <a:srgbClr val="FFFFFF"/>
                </a:solidFill>
                <a:effectLst/>
                <a:uLnTx/>
                <a:uFillTx/>
                <a:latin typeface="Century Gothic"/>
                <a:ea typeface="+mn-ea"/>
                <a:cs typeface="Century Gothic"/>
              </a:rPr>
              <a:t>a</a:t>
            </a:r>
            <a:r>
              <a:rPr kumimoji="0" sz="650" b="0" i="0" u="none" strike="noStrike" kern="1200" cap="none" spc="0" normalizeH="0" baseline="0" noProof="0">
                <a:ln>
                  <a:noFill/>
                </a:ln>
                <a:solidFill>
                  <a:srgbClr val="FFFFFF"/>
                </a:solidFill>
                <a:effectLst/>
                <a:uLnTx/>
                <a:uFillTx/>
                <a:latin typeface="Century Gothic"/>
                <a:ea typeface="+mn-ea"/>
                <a:cs typeface="Century Gothic"/>
              </a:rPr>
              <a:t>  </a:t>
            </a:r>
            <a:r>
              <a:rPr kumimoji="0" sz="650" b="0" i="0" u="none" strike="noStrike" kern="1200" cap="none" spc="45" normalizeH="0" baseline="0" noProof="0">
                <a:ln>
                  <a:noFill/>
                </a:ln>
                <a:solidFill>
                  <a:srgbClr val="FFFFFF"/>
                </a:solidFill>
                <a:effectLst/>
                <a:uLnTx/>
                <a:uFillTx/>
                <a:latin typeface="Century Gothic"/>
                <a:ea typeface="+mn-ea"/>
                <a:cs typeface="Century Gothic"/>
              </a:rPr>
              <a:t> </a:t>
            </a:r>
            <a:r>
              <a:rPr kumimoji="0" sz="650" b="0" i="0" u="none" strike="noStrike" kern="1200" cap="none" spc="-15" normalizeH="0" baseline="0" noProof="0">
                <a:ln>
                  <a:noFill/>
                </a:ln>
                <a:solidFill>
                  <a:srgbClr val="FFFFFF"/>
                </a:solidFill>
                <a:effectLst/>
                <a:uLnTx/>
                <a:uFillTx/>
                <a:latin typeface="Century Gothic"/>
                <a:ea typeface="+mn-ea"/>
                <a:cs typeface="Century Gothic"/>
              </a:rPr>
              <a:t>P</a:t>
            </a:r>
            <a:r>
              <a:rPr kumimoji="0" sz="650" b="0" i="0" u="none" strike="noStrike" kern="1200" cap="none" spc="-25" normalizeH="0" baseline="0" noProof="0">
                <a:ln>
                  <a:noFill/>
                </a:ln>
                <a:solidFill>
                  <a:srgbClr val="FFFFFF"/>
                </a:solidFill>
                <a:effectLst/>
                <a:uLnTx/>
                <a:uFillTx/>
                <a:latin typeface="Century Gothic"/>
                <a:ea typeface="+mn-ea"/>
                <a:cs typeface="Century Gothic"/>
              </a:rPr>
              <a:t>u</a:t>
            </a:r>
            <a:r>
              <a:rPr kumimoji="0" sz="650" b="0" i="0" u="none" strike="noStrike" kern="1200" cap="none" spc="0" normalizeH="0" baseline="0" noProof="0">
                <a:ln>
                  <a:noFill/>
                </a:ln>
                <a:solidFill>
                  <a:srgbClr val="FFFFFF"/>
                </a:solidFill>
                <a:effectLst/>
                <a:uLnTx/>
                <a:uFillTx/>
                <a:latin typeface="Century Gothic"/>
                <a:ea typeface="+mn-ea"/>
                <a:cs typeface="Century Gothic"/>
              </a:rPr>
              <a:t>b</a:t>
            </a:r>
            <a:r>
              <a:rPr kumimoji="0" sz="650" b="0" i="0" u="none" strike="noStrike" kern="1200" cap="none" spc="15" normalizeH="0" baseline="0" noProof="0">
                <a:ln>
                  <a:noFill/>
                </a:ln>
                <a:solidFill>
                  <a:srgbClr val="FFFFFF"/>
                </a:solidFill>
                <a:effectLst/>
                <a:uLnTx/>
                <a:uFillTx/>
                <a:latin typeface="Century Gothic"/>
                <a:ea typeface="+mn-ea"/>
                <a:cs typeface="Century Gothic"/>
              </a:rPr>
              <a:t>lic</a:t>
            </a:r>
            <a:r>
              <a:rPr kumimoji="0" sz="650" b="0" i="0" u="none" strike="noStrike" kern="1200" cap="none" spc="0" normalizeH="0" baseline="0" noProof="0">
                <a:ln>
                  <a:noFill/>
                </a:ln>
                <a:solidFill>
                  <a:srgbClr val="FFFFFF"/>
                </a:solidFill>
                <a:effectLst/>
                <a:uLnTx/>
                <a:uFillTx/>
                <a:latin typeface="Century Gothic"/>
                <a:ea typeface="+mn-ea"/>
                <a:cs typeface="Century Gothic"/>
              </a:rPr>
              <a:t>  </a:t>
            </a:r>
            <a:r>
              <a:rPr kumimoji="0" sz="650" b="0" i="0" u="none" strike="noStrike" kern="1200" cap="none" spc="-5" normalizeH="0" baseline="0" noProof="0">
                <a:ln>
                  <a:noFill/>
                </a:ln>
                <a:solidFill>
                  <a:srgbClr val="FFFFFF"/>
                </a:solidFill>
                <a:effectLst/>
                <a:uLnTx/>
                <a:uFillTx/>
                <a:latin typeface="Century Gothic"/>
                <a:ea typeface="+mn-ea"/>
                <a:cs typeface="Century Gothic"/>
              </a:rPr>
              <a:t> </a:t>
            </a:r>
            <a:r>
              <a:rPr kumimoji="0" sz="650" b="0" i="0" u="none" strike="noStrike" kern="1200" cap="none" spc="95" normalizeH="0" baseline="0" noProof="0">
                <a:ln>
                  <a:noFill/>
                </a:ln>
                <a:solidFill>
                  <a:srgbClr val="FFFFFF"/>
                </a:solidFill>
                <a:effectLst/>
                <a:uLnTx/>
                <a:uFillTx/>
                <a:latin typeface="Century Gothic"/>
                <a:ea typeface="+mn-ea"/>
                <a:cs typeface="Century Gothic"/>
              </a:rPr>
              <a:t>U</a:t>
            </a:r>
            <a:r>
              <a:rPr kumimoji="0" sz="650" b="0" i="0" u="none" strike="noStrike" kern="1200" cap="none" spc="70" normalizeH="0" baseline="0" noProof="0">
                <a:ln>
                  <a:noFill/>
                </a:ln>
                <a:solidFill>
                  <a:srgbClr val="FFFFFF"/>
                </a:solidFill>
                <a:effectLst/>
                <a:uLnTx/>
                <a:uFillTx/>
                <a:latin typeface="Century Gothic"/>
                <a:ea typeface="+mn-ea"/>
                <a:cs typeface="Century Gothic"/>
              </a:rPr>
              <a:t>t</a:t>
            </a:r>
            <a:r>
              <a:rPr kumimoji="0" sz="650" b="0" i="0" u="none" strike="noStrike" kern="1200" cap="none" spc="15" normalizeH="0" baseline="0" noProof="0">
                <a:ln>
                  <a:noFill/>
                </a:ln>
                <a:solidFill>
                  <a:srgbClr val="FFFFFF"/>
                </a:solidFill>
                <a:effectLst/>
                <a:uLnTx/>
                <a:uFillTx/>
                <a:latin typeface="Century Gothic"/>
                <a:ea typeface="+mn-ea"/>
                <a:cs typeface="Century Gothic"/>
              </a:rPr>
              <a:t>ili</a:t>
            </a:r>
            <a:r>
              <a:rPr kumimoji="0" sz="650" b="0" i="0" u="none" strike="noStrike" kern="1200" cap="none" spc="70" normalizeH="0" baseline="0" noProof="0">
                <a:ln>
                  <a:noFill/>
                </a:ln>
                <a:solidFill>
                  <a:srgbClr val="FFFFFF"/>
                </a:solidFill>
                <a:effectLst/>
                <a:uLnTx/>
                <a:uFillTx/>
                <a:latin typeface="Century Gothic"/>
                <a:ea typeface="+mn-ea"/>
                <a:cs typeface="Century Gothic"/>
              </a:rPr>
              <a:t>t</a:t>
            </a:r>
            <a:r>
              <a:rPr kumimoji="0" sz="650" b="0" i="0" u="none" strike="noStrike" kern="1200" cap="none" spc="15" normalizeH="0" baseline="0" noProof="0">
                <a:ln>
                  <a:noFill/>
                </a:ln>
                <a:solidFill>
                  <a:srgbClr val="FFFFFF"/>
                </a:solidFill>
                <a:effectLst/>
                <a:uLnTx/>
                <a:uFillTx/>
                <a:latin typeface="Century Gothic"/>
                <a:ea typeface="+mn-ea"/>
                <a:cs typeface="Century Gothic"/>
              </a:rPr>
              <a:t>i</a:t>
            </a:r>
            <a:r>
              <a:rPr kumimoji="0" sz="650" b="0" i="0" u="none" strike="noStrike" kern="1200" cap="none" spc="20" normalizeH="0" baseline="0" noProof="0">
                <a:ln>
                  <a:noFill/>
                </a:ln>
                <a:solidFill>
                  <a:srgbClr val="FFFFFF"/>
                </a:solidFill>
                <a:effectLst/>
                <a:uLnTx/>
                <a:uFillTx/>
                <a:latin typeface="Century Gothic"/>
                <a:ea typeface="+mn-ea"/>
                <a:cs typeface="Century Gothic"/>
              </a:rPr>
              <a:t>e</a:t>
            </a:r>
            <a:r>
              <a:rPr kumimoji="0" sz="650" b="0" i="0" u="none" strike="noStrike" kern="1200" cap="none" spc="10" normalizeH="0" baseline="0" noProof="0">
                <a:ln>
                  <a:noFill/>
                </a:ln>
                <a:solidFill>
                  <a:srgbClr val="FFFFFF"/>
                </a:solidFill>
                <a:effectLst/>
                <a:uLnTx/>
                <a:uFillTx/>
                <a:latin typeface="Century Gothic"/>
                <a:ea typeface="+mn-ea"/>
                <a:cs typeface="Century Gothic"/>
              </a:rPr>
              <a:t>s</a:t>
            </a:r>
            <a:r>
              <a:rPr kumimoji="0" sz="650" b="0" i="0" u="none" strike="noStrike" kern="1200" cap="none" spc="0" normalizeH="0" baseline="0" noProof="0">
                <a:ln>
                  <a:noFill/>
                </a:ln>
                <a:solidFill>
                  <a:srgbClr val="FFFFFF"/>
                </a:solidFill>
                <a:effectLst/>
                <a:uLnTx/>
                <a:uFillTx/>
                <a:latin typeface="Century Gothic"/>
                <a:ea typeface="+mn-ea"/>
                <a:cs typeface="Century Gothic"/>
              </a:rPr>
              <a:t> </a:t>
            </a:r>
            <a:r>
              <a:rPr kumimoji="0" sz="650" b="0" i="0" u="none" strike="noStrike" kern="1200" cap="none" spc="-25" normalizeH="0" baseline="0" noProof="0">
                <a:ln>
                  <a:noFill/>
                </a:ln>
                <a:solidFill>
                  <a:srgbClr val="FFFFFF"/>
                </a:solidFill>
                <a:effectLst/>
                <a:uLnTx/>
                <a:uFillTx/>
                <a:latin typeface="Century Gothic"/>
                <a:ea typeface="+mn-ea"/>
                <a:cs typeface="Century Gothic"/>
              </a:rPr>
              <a:t> </a:t>
            </a:r>
            <a:r>
              <a:rPr kumimoji="0" sz="650" b="0" i="0" u="none" strike="noStrike" kern="1200" cap="none" spc="-10" normalizeH="0" baseline="0" noProof="0">
                <a:ln>
                  <a:noFill/>
                </a:ln>
                <a:solidFill>
                  <a:srgbClr val="FFFFFF"/>
                </a:solidFill>
                <a:effectLst/>
                <a:uLnTx/>
                <a:uFillTx/>
                <a:latin typeface="Century Gothic"/>
                <a:ea typeface="+mn-ea"/>
                <a:cs typeface="Century Gothic"/>
              </a:rPr>
              <a:t>C</a:t>
            </a:r>
            <a:r>
              <a:rPr kumimoji="0" sz="650" b="0" i="0" u="none" strike="noStrike" kern="1200" cap="none" spc="20" normalizeH="0" baseline="0" noProof="0">
                <a:ln>
                  <a:noFill/>
                </a:ln>
                <a:solidFill>
                  <a:srgbClr val="FFFFFF"/>
                </a:solidFill>
                <a:effectLst/>
                <a:uLnTx/>
                <a:uFillTx/>
                <a:latin typeface="Century Gothic"/>
                <a:ea typeface="+mn-ea"/>
                <a:cs typeface="Century Gothic"/>
              </a:rPr>
              <a:t>o</a:t>
            </a:r>
            <a:r>
              <a:rPr kumimoji="0" sz="650" b="0" i="0" u="none" strike="noStrike" kern="1200" cap="none" spc="-15" normalizeH="0" baseline="0" noProof="0">
                <a:ln>
                  <a:noFill/>
                </a:ln>
                <a:solidFill>
                  <a:srgbClr val="FFFFFF"/>
                </a:solidFill>
                <a:effectLst/>
                <a:uLnTx/>
                <a:uFillTx/>
                <a:latin typeface="Century Gothic"/>
                <a:ea typeface="+mn-ea"/>
                <a:cs typeface="Century Gothic"/>
              </a:rPr>
              <a:t>mm</a:t>
            </a:r>
            <a:r>
              <a:rPr kumimoji="0" sz="650" b="0" i="0" u="none" strike="noStrike" kern="1200" cap="none" spc="15" normalizeH="0" baseline="0" noProof="0">
                <a:ln>
                  <a:noFill/>
                </a:ln>
                <a:solidFill>
                  <a:srgbClr val="FFFFFF"/>
                </a:solidFill>
                <a:effectLst/>
                <a:uLnTx/>
                <a:uFillTx/>
                <a:latin typeface="Century Gothic"/>
                <a:ea typeface="+mn-ea"/>
                <a:cs typeface="Century Gothic"/>
              </a:rPr>
              <a:t>i</a:t>
            </a:r>
            <a:r>
              <a:rPr kumimoji="0" sz="650" b="0" i="0" u="none" strike="noStrike" kern="1200" cap="none" spc="10" normalizeH="0" baseline="0" noProof="0">
                <a:ln>
                  <a:noFill/>
                </a:ln>
                <a:solidFill>
                  <a:srgbClr val="FFFFFF"/>
                </a:solidFill>
                <a:effectLst/>
                <a:uLnTx/>
                <a:uFillTx/>
                <a:latin typeface="Century Gothic"/>
                <a:ea typeface="+mn-ea"/>
                <a:cs typeface="Century Gothic"/>
              </a:rPr>
              <a:t>s</a:t>
            </a:r>
            <a:r>
              <a:rPr kumimoji="0" sz="650" b="0" i="0" u="none" strike="noStrike" kern="1200" cap="none" spc="-70" normalizeH="0" baseline="0" noProof="0">
                <a:ln>
                  <a:noFill/>
                </a:ln>
                <a:solidFill>
                  <a:srgbClr val="FFFFFF"/>
                </a:solidFill>
                <a:effectLst/>
                <a:uLnTx/>
                <a:uFillTx/>
                <a:latin typeface="Century Gothic"/>
                <a:ea typeface="+mn-ea"/>
                <a:cs typeface="Century Gothic"/>
              </a:rPr>
              <a:t> </a:t>
            </a:r>
            <a:r>
              <a:rPr kumimoji="0" sz="650" b="0" i="0" u="none" strike="noStrike" kern="1200" cap="none" spc="45" normalizeH="0" baseline="0" noProof="0">
                <a:ln>
                  <a:noFill/>
                </a:ln>
                <a:solidFill>
                  <a:srgbClr val="FFFFFF"/>
                </a:solidFill>
                <a:effectLst/>
                <a:uLnTx/>
                <a:uFillTx/>
                <a:latin typeface="Century Gothic"/>
                <a:ea typeface="+mn-ea"/>
                <a:cs typeface="Century Gothic"/>
              </a:rPr>
              <a:t>s</a:t>
            </a:r>
            <a:r>
              <a:rPr kumimoji="0" sz="650" b="0" i="0" u="none" strike="noStrike" kern="1200" cap="none" spc="5" normalizeH="0" baseline="0" noProof="0">
                <a:ln>
                  <a:noFill/>
                </a:ln>
                <a:solidFill>
                  <a:srgbClr val="FFFFFF"/>
                </a:solidFill>
                <a:effectLst/>
                <a:uLnTx/>
                <a:uFillTx/>
                <a:latin typeface="Century Gothic"/>
                <a:ea typeface="+mn-ea"/>
                <a:cs typeface="Century Gothic"/>
              </a:rPr>
              <a:t>i</a:t>
            </a:r>
            <a:r>
              <a:rPr kumimoji="0" sz="650" b="0" i="0" u="none" strike="noStrike" kern="1200" cap="none" spc="-95" normalizeH="0" baseline="0" noProof="0">
                <a:ln>
                  <a:noFill/>
                </a:ln>
                <a:solidFill>
                  <a:srgbClr val="FFFFFF"/>
                </a:solidFill>
                <a:effectLst/>
                <a:uLnTx/>
                <a:uFillTx/>
                <a:latin typeface="Century Gothic"/>
                <a:ea typeface="+mn-ea"/>
                <a:cs typeface="Century Gothic"/>
              </a:rPr>
              <a:t> </a:t>
            </a:r>
            <a:r>
              <a:rPr kumimoji="0" sz="650" b="0" i="0" u="none" strike="noStrike" kern="1200" cap="none" spc="95" normalizeH="0" baseline="0" noProof="0">
                <a:ln>
                  <a:noFill/>
                </a:ln>
                <a:solidFill>
                  <a:srgbClr val="FFFFFF"/>
                </a:solidFill>
                <a:effectLst/>
                <a:uLnTx/>
                <a:uFillTx/>
                <a:latin typeface="Century Gothic"/>
                <a:ea typeface="+mn-ea"/>
                <a:cs typeface="Century Gothic"/>
              </a:rPr>
              <a:t>o</a:t>
            </a:r>
            <a:r>
              <a:rPr kumimoji="0" sz="650" b="0" i="0" u="none" strike="noStrike" kern="1200" cap="none" spc="15" normalizeH="0" baseline="0" noProof="0">
                <a:ln>
                  <a:noFill/>
                </a:ln>
                <a:solidFill>
                  <a:srgbClr val="FFFFFF"/>
                </a:solidFill>
                <a:effectLst/>
                <a:uLnTx/>
                <a:uFillTx/>
                <a:latin typeface="Century Gothic"/>
                <a:ea typeface="+mn-ea"/>
                <a:cs typeface="Century Gothic"/>
              </a:rPr>
              <a:t>n</a:t>
            </a:r>
            <a:endParaRPr kumimoji="0" sz="650" b="0" i="0" u="none" strike="noStrike" kern="1200" cap="none" spc="0" normalizeH="0" baseline="0" noProof="0">
              <a:ln>
                <a:noFill/>
              </a:ln>
              <a:solidFill>
                <a:srgbClr val="000000"/>
              </a:solidFill>
              <a:effectLst/>
              <a:uLnTx/>
              <a:uFillTx/>
              <a:latin typeface="Century Gothic"/>
              <a:ea typeface="+mn-ea"/>
              <a:cs typeface="Century Gothic"/>
            </a:endParaRPr>
          </a:p>
        </p:txBody>
      </p:sp>
      <p:pic>
        <p:nvPicPr>
          <p:cNvPr id="3" name="object 3"/>
          <p:cNvPicPr/>
          <p:nvPr/>
        </p:nvPicPr>
        <p:blipFill>
          <a:blip r:embed="rId2" cstate="print"/>
          <a:stretch>
            <a:fillRect/>
          </a:stretch>
        </p:blipFill>
        <p:spPr>
          <a:xfrm>
            <a:off x="7800975" y="1724025"/>
            <a:ext cx="3429000" cy="3429000"/>
          </a:xfrm>
          <a:prstGeom prst="rect">
            <a:avLst/>
          </a:prstGeom>
        </p:spPr>
      </p:pic>
      <p:sp>
        <p:nvSpPr>
          <p:cNvPr id="4" name="object 4"/>
          <p:cNvSpPr txBox="1"/>
          <p:nvPr/>
        </p:nvSpPr>
        <p:spPr>
          <a:xfrm>
            <a:off x="1094739" y="2098420"/>
            <a:ext cx="3695093" cy="5753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600" b="1" i="0" u="none" strike="noStrike" kern="1200" cap="none" spc="5" normalizeH="0" baseline="0" noProof="0">
                <a:ln>
                  <a:noFill/>
                </a:ln>
                <a:solidFill>
                  <a:srgbClr val="FFFFFF"/>
                </a:solidFill>
                <a:effectLst/>
                <a:uLnTx/>
                <a:uFillTx/>
                <a:latin typeface="Century Gothic"/>
                <a:ea typeface="+mn-ea"/>
                <a:cs typeface="Century Gothic"/>
              </a:rPr>
              <a:t>Q&amp;A/Discussion</a:t>
            </a:r>
            <a:endParaRPr kumimoji="0" sz="3600" b="0" i="0" u="none" strike="noStrike" kern="1200" cap="none" spc="0" normalizeH="0" baseline="0" noProof="0">
              <a:ln>
                <a:noFill/>
              </a:ln>
              <a:solidFill>
                <a:srgbClr val="000000"/>
              </a:solidFill>
              <a:effectLst/>
              <a:uLnTx/>
              <a:uFillTx/>
              <a:latin typeface="Century Gothic"/>
              <a:ea typeface="+mn-ea"/>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D60B-66D5-48BA-86A4-35C62E35D552}"/>
              </a:ext>
            </a:extLst>
          </p:cNvPr>
          <p:cNvSpPr>
            <a:spLocks noGrp="1"/>
          </p:cNvSpPr>
          <p:nvPr>
            <p:ph type="ctrTitle"/>
          </p:nvPr>
        </p:nvSpPr>
        <p:spPr>
          <a:xfrm>
            <a:off x="609600" y="710883"/>
            <a:ext cx="9601200" cy="1655763"/>
          </a:xfrm>
        </p:spPr>
        <p:txBody>
          <a:bodyPr>
            <a:normAutofit/>
          </a:bodyPr>
          <a:lstStyle/>
          <a:p>
            <a:r>
              <a:rPr lang="en-US" sz="3600"/>
              <a:t>THANK YOU!</a:t>
            </a:r>
          </a:p>
        </p:txBody>
      </p:sp>
      <p:sp>
        <p:nvSpPr>
          <p:cNvPr id="3" name="Subtitle 2">
            <a:extLst>
              <a:ext uri="{FF2B5EF4-FFF2-40B4-BE49-F238E27FC236}">
                <a16:creationId xmlns:a16="http://schemas.microsoft.com/office/drawing/2014/main" id="{7F82A9DA-F7AF-4369-A4C2-A181805FB6DC}"/>
              </a:ext>
            </a:extLst>
          </p:cNvPr>
          <p:cNvSpPr>
            <a:spLocks noGrp="1"/>
          </p:cNvSpPr>
          <p:nvPr>
            <p:ph type="subTitle" idx="1"/>
          </p:nvPr>
        </p:nvSpPr>
        <p:spPr>
          <a:xfrm>
            <a:off x="609600" y="2529191"/>
            <a:ext cx="9601200" cy="2587558"/>
          </a:xfrm>
        </p:spPr>
        <p:txBody>
          <a:bodyPr>
            <a:normAutofit/>
          </a:bodyPr>
          <a:lstStyle/>
          <a:p>
            <a:r>
              <a:rPr lang="en-US" sz="2800" dirty="0"/>
              <a:t>Gabriel </a:t>
            </a:r>
            <a:r>
              <a:rPr lang="en-US" sz="2800" dirty="0" err="1"/>
              <a:t>Petlin</a:t>
            </a:r>
            <a:endParaRPr lang="en-US" sz="2800" dirty="0"/>
          </a:p>
          <a:p>
            <a:r>
              <a:rPr lang="en-US" sz="2800" dirty="0"/>
              <a:t>Energy Division, Grid Planning, Energy Storage and Non-Wires Alternatives Section</a:t>
            </a:r>
          </a:p>
          <a:p>
            <a:r>
              <a:rPr lang="en-US" sz="2800" dirty="0">
                <a:hlinkClick r:id="rId2"/>
              </a:rPr>
              <a:t>Gabriel.Petlin@cpuc.ca.gov</a:t>
            </a:r>
            <a:r>
              <a:rPr lang="en-US" sz="2800" dirty="0"/>
              <a:t> </a:t>
            </a:r>
          </a:p>
          <a:p>
            <a:endParaRPr lang="en-US" sz="2800" dirty="0"/>
          </a:p>
          <a:p>
            <a:endParaRPr lang="en-US" sz="2800" dirty="0"/>
          </a:p>
        </p:txBody>
      </p:sp>
    </p:spTree>
    <p:extLst>
      <p:ext uri="{BB962C8B-B14F-4D97-AF65-F5344CB8AC3E}">
        <p14:creationId xmlns:p14="http://schemas.microsoft.com/office/powerpoint/2010/main" val="153922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C5D0-73DF-4DEB-AB43-D25143EF860C}"/>
              </a:ext>
            </a:extLst>
          </p:cNvPr>
          <p:cNvSpPr>
            <a:spLocks noGrp="1"/>
          </p:cNvSpPr>
          <p:nvPr>
            <p:ph type="title"/>
          </p:nvPr>
        </p:nvSpPr>
        <p:spPr>
          <a:xfrm>
            <a:off x="609600" y="365126"/>
            <a:ext cx="10972800" cy="939892"/>
          </a:xfrm>
        </p:spPr>
        <p:txBody>
          <a:bodyPr/>
          <a:lstStyle/>
          <a:p>
            <a:r>
              <a:rPr lang="en-US"/>
              <a:t>Agenda</a:t>
            </a:r>
          </a:p>
        </p:txBody>
      </p:sp>
      <p:sp>
        <p:nvSpPr>
          <p:cNvPr id="3" name="Content Placeholder 2">
            <a:extLst>
              <a:ext uri="{FF2B5EF4-FFF2-40B4-BE49-F238E27FC236}">
                <a16:creationId xmlns:a16="http://schemas.microsoft.com/office/drawing/2014/main" id="{504DC98E-A8B5-4362-A9AD-44B33A7B56CD}"/>
              </a:ext>
            </a:extLst>
          </p:cNvPr>
          <p:cNvSpPr>
            <a:spLocks noGrp="1"/>
          </p:cNvSpPr>
          <p:nvPr>
            <p:ph idx="1"/>
          </p:nvPr>
        </p:nvSpPr>
        <p:spPr>
          <a:xfrm>
            <a:off x="609600" y="1474367"/>
            <a:ext cx="10972800" cy="4757084"/>
          </a:xfrm>
        </p:spPr>
        <p:txBody>
          <a:bodyPr vert="horz" lIns="91440" tIns="45720" rIns="91440" bIns="45720" rtlCol="0" anchor="t">
            <a:normAutofit/>
          </a:bodyPr>
          <a:lstStyle/>
          <a:p>
            <a:pPr marL="0" indent="0">
              <a:buNone/>
            </a:pPr>
            <a:endParaRPr lang="en-US" sz="1800"/>
          </a:p>
          <a:p>
            <a:pPr lvl="1"/>
            <a:r>
              <a:rPr lang="en-US" sz="2800">
                <a:latin typeface="Arial"/>
                <a:cs typeface="Arial"/>
              </a:rPr>
              <a:t>Background and Purpose of Draft DER Action Plan 2.0</a:t>
            </a:r>
            <a:endParaRPr lang="en-US" sz="2800"/>
          </a:p>
          <a:p>
            <a:pPr lvl="1"/>
            <a:endParaRPr lang="en-US" sz="2800">
              <a:latin typeface="Arial"/>
              <a:cs typeface="Arial"/>
            </a:endParaRPr>
          </a:p>
          <a:p>
            <a:pPr lvl="1"/>
            <a:r>
              <a:rPr lang="en-US" sz="2800">
                <a:latin typeface="Arial"/>
                <a:cs typeface="Arial"/>
              </a:rPr>
              <a:t>Overview of Action Plan Vision by Track</a:t>
            </a:r>
            <a:endParaRPr lang="en-US" sz="2800"/>
          </a:p>
          <a:p>
            <a:pPr lvl="1"/>
            <a:endParaRPr lang="en-US" sz="2800">
              <a:latin typeface="Arial"/>
              <a:cs typeface="Arial"/>
            </a:endParaRPr>
          </a:p>
          <a:p>
            <a:pPr lvl="1"/>
            <a:r>
              <a:rPr lang="en-US" sz="2800">
                <a:latin typeface="Arial"/>
                <a:cs typeface="Arial"/>
              </a:rPr>
              <a:t>Implementation and Reporting 2022 - 2026</a:t>
            </a:r>
            <a:endParaRPr lang="en-US" sz="2800"/>
          </a:p>
          <a:p>
            <a:pPr lvl="1"/>
            <a:endParaRPr lang="en-US"/>
          </a:p>
          <a:p>
            <a:endParaRPr lang="en-US">
              <a:cs typeface="Calibri"/>
            </a:endParaRPr>
          </a:p>
          <a:p>
            <a:pPr marL="0" indent="0">
              <a:buNone/>
            </a:pPr>
            <a:endParaRPr lang="en-US">
              <a:cs typeface="Calibri"/>
            </a:endParaRPr>
          </a:p>
        </p:txBody>
      </p:sp>
      <p:sp>
        <p:nvSpPr>
          <p:cNvPr id="4" name="Footer Placeholder 3">
            <a:extLst>
              <a:ext uri="{FF2B5EF4-FFF2-40B4-BE49-F238E27FC236}">
                <a16:creationId xmlns:a16="http://schemas.microsoft.com/office/drawing/2014/main" id="{3E26FD07-260C-4653-8771-E46BFFCF8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1F81A5-3616-4732-B194-3B16625F0AD5}"/>
              </a:ext>
            </a:extLst>
          </p:cNvPr>
          <p:cNvSpPr>
            <a:spLocks noGrp="1"/>
          </p:cNvSpPr>
          <p:nvPr>
            <p:ph type="sldNum" sz="quarter" idx="12"/>
          </p:nvPr>
        </p:nvSpPr>
        <p:spPr/>
        <p:txBody>
          <a:bodyPr/>
          <a:lstStyle/>
          <a:p>
            <a:fld id="{D9FCCFE4-1B73-4953-8244-FF42C2B291A0}" type="slidenum">
              <a:rPr lang="en-US" smtClean="0"/>
              <a:t>2</a:t>
            </a:fld>
            <a:endParaRPr lang="en-US"/>
          </a:p>
        </p:txBody>
      </p:sp>
    </p:spTree>
    <p:extLst>
      <p:ext uri="{BB962C8B-B14F-4D97-AF65-F5344CB8AC3E}">
        <p14:creationId xmlns:p14="http://schemas.microsoft.com/office/powerpoint/2010/main" val="121889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11D0-0F77-4A5D-A060-4CA0BD0CAEC3}"/>
              </a:ext>
            </a:extLst>
          </p:cNvPr>
          <p:cNvSpPr>
            <a:spLocks noGrp="1"/>
          </p:cNvSpPr>
          <p:nvPr>
            <p:ph type="title"/>
          </p:nvPr>
        </p:nvSpPr>
        <p:spPr>
          <a:xfrm>
            <a:off x="463062" y="477517"/>
            <a:ext cx="10972800" cy="846871"/>
          </a:xfrm>
        </p:spPr>
        <p:txBody>
          <a:bodyPr/>
          <a:lstStyle/>
          <a:p>
            <a:r>
              <a:rPr lang="en-US"/>
              <a:t>DER ACTION PLAN 2.0- </a:t>
            </a:r>
            <a:r>
              <a:rPr lang="en-US">
                <a:solidFill>
                  <a:schemeClr val="accent1"/>
                </a:solidFill>
              </a:rPr>
              <a:t>BACKGROUND </a:t>
            </a:r>
            <a:endParaRPr lang="en-US" u="sng">
              <a:solidFill>
                <a:schemeClr val="accent1"/>
              </a:solidFill>
            </a:endParaRPr>
          </a:p>
        </p:txBody>
      </p:sp>
      <p:sp>
        <p:nvSpPr>
          <p:cNvPr id="3" name="Content Placeholder 2">
            <a:extLst>
              <a:ext uri="{FF2B5EF4-FFF2-40B4-BE49-F238E27FC236}">
                <a16:creationId xmlns:a16="http://schemas.microsoft.com/office/drawing/2014/main" id="{4A71A331-28EA-49EF-B7EA-F0C3DB495A03}"/>
              </a:ext>
            </a:extLst>
          </p:cNvPr>
          <p:cNvSpPr>
            <a:spLocks noGrp="1"/>
          </p:cNvSpPr>
          <p:nvPr>
            <p:ph idx="1"/>
          </p:nvPr>
        </p:nvSpPr>
        <p:spPr>
          <a:xfrm>
            <a:off x="463062" y="1509697"/>
            <a:ext cx="11728938" cy="4427648"/>
          </a:xfrm>
        </p:spPr>
        <p:txBody>
          <a:bodyPr vert="horz" lIns="0" tIns="45720" rIns="91440" bIns="45720" rtlCol="0" anchor="t">
            <a:normAutofit fontScale="85000" lnSpcReduction="10000"/>
          </a:bodyPr>
          <a:lstStyle/>
          <a:p>
            <a:pPr marL="0" indent="0">
              <a:lnSpc>
                <a:spcPct val="110000"/>
              </a:lnSpc>
              <a:spcBef>
                <a:spcPts val="0"/>
              </a:spcBef>
              <a:spcAft>
                <a:spcPts val="1200"/>
              </a:spcAft>
              <a:buNone/>
            </a:pPr>
            <a:r>
              <a:rPr lang="en-US" sz="2600" b="1"/>
              <a:t>Distributed Energy Resources are electric distribution-connected</a:t>
            </a:r>
            <a:r>
              <a:rPr lang="en-US" sz="2600" b="1" i="0">
                <a:effectLst/>
              </a:rPr>
              <a:t> e</a:t>
            </a:r>
            <a:r>
              <a:rPr lang="en-US" sz="2600" b="1"/>
              <a:t>nergy resources</a:t>
            </a:r>
            <a:r>
              <a:rPr lang="en-US" sz="2600" b="1" i="0">
                <a:effectLst/>
              </a:rPr>
              <a:t> </a:t>
            </a:r>
            <a:r>
              <a:rPr lang="en-US" sz="2600" b="1"/>
              <a:t> </a:t>
            </a:r>
          </a:p>
          <a:p>
            <a:pPr marL="860425" lvl="1" indent="-403225">
              <a:lnSpc>
                <a:spcPct val="100000"/>
              </a:lnSpc>
              <a:spcBef>
                <a:spcPts val="0"/>
              </a:spcBef>
              <a:spcAft>
                <a:spcPts val="600"/>
              </a:spcAft>
              <a:buFont typeface="Wingdings" panose="05000000000000000000" pitchFamily="2" charset="2"/>
              <a:buChar char="v"/>
            </a:pPr>
            <a:r>
              <a:rPr lang="en-US" sz="1500"/>
              <a:t>E</a:t>
            </a:r>
            <a:r>
              <a:rPr lang="en-US" sz="1500" b="0" i="0">
                <a:effectLst/>
              </a:rPr>
              <a:t>nergy efficiency</a:t>
            </a:r>
          </a:p>
          <a:p>
            <a:pPr marL="860425" lvl="1" indent="-403225">
              <a:lnSpc>
                <a:spcPct val="100000"/>
              </a:lnSpc>
              <a:spcBef>
                <a:spcPts val="0"/>
              </a:spcBef>
              <a:spcAft>
                <a:spcPts val="600"/>
              </a:spcAft>
              <a:buFont typeface="Wingdings" panose="05000000000000000000" pitchFamily="2" charset="2"/>
              <a:buChar char="v"/>
            </a:pPr>
            <a:r>
              <a:rPr lang="en-US" sz="1500"/>
              <a:t>D</a:t>
            </a:r>
            <a:r>
              <a:rPr lang="en-US" sz="1500" b="0" i="0">
                <a:effectLst/>
              </a:rPr>
              <a:t>emand response</a:t>
            </a:r>
          </a:p>
          <a:p>
            <a:pPr marL="860425" lvl="1" indent="-403225">
              <a:lnSpc>
                <a:spcPct val="100000"/>
              </a:lnSpc>
              <a:spcBef>
                <a:spcPts val="0"/>
              </a:spcBef>
              <a:spcAft>
                <a:spcPts val="600"/>
              </a:spcAft>
              <a:buFont typeface="Wingdings" panose="05000000000000000000" pitchFamily="2" charset="2"/>
              <a:buChar char="v"/>
            </a:pPr>
            <a:r>
              <a:rPr lang="en-US" sz="1500"/>
              <a:t>Dynamic and time-variant rates </a:t>
            </a:r>
          </a:p>
          <a:p>
            <a:pPr marL="457200" lvl="1" indent="0">
              <a:lnSpc>
                <a:spcPct val="100000"/>
              </a:lnSpc>
              <a:spcBef>
                <a:spcPts val="0"/>
              </a:spcBef>
              <a:spcAft>
                <a:spcPts val="600"/>
              </a:spcAft>
              <a:buNone/>
            </a:pPr>
            <a:r>
              <a:rPr lang="en-US" sz="1500"/>
              <a:t>	(e.g., Time of Use, Critical Peak Pricing, and Real-Time)</a:t>
            </a:r>
          </a:p>
          <a:p>
            <a:pPr marL="860425" lvl="1" indent="-403225">
              <a:lnSpc>
                <a:spcPct val="100000"/>
              </a:lnSpc>
              <a:spcBef>
                <a:spcPts val="0"/>
              </a:spcBef>
              <a:spcAft>
                <a:spcPts val="600"/>
              </a:spcAft>
              <a:buFont typeface="Wingdings" panose="05000000000000000000" pitchFamily="2" charset="2"/>
              <a:buChar char="v"/>
            </a:pPr>
            <a:r>
              <a:rPr lang="en-US" sz="1500"/>
              <a:t>C</a:t>
            </a:r>
            <a:r>
              <a:rPr lang="en-US" sz="1500" b="0" i="0">
                <a:effectLst/>
              </a:rPr>
              <a:t>ustomer generation (</a:t>
            </a:r>
            <a:r>
              <a:rPr lang="en-US" sz="1500"/>
              <a:t>e.g., </a:t>
            </a:r>
            <a:r>
              <a:rPr lang="en-US" sz="1500" b="0" i="0">
                <a:effectLst/>
              </a:rPr>
              <a:t> solar </a:t>
            </a:r>
            <a:r>
              <a:rPr lang="en-US" sz="1500"/>
              <a:t>photovoltaic (PV) systems</a:t>
            </a:r>
            <a:r>
              <a:rPr lang="en-US" sz="1500" b="0" i="0">
                <a:effectLst/>
              </a:rPr>
              <a:t>)</a:t>
            </a:r>
          </a:p>
          <a:p>
            <a:pPr marL="860425" lvl="1" indent="-403225">
              <a:lnSpc>
                <a:spcPct val="100000"/>
              </a:lnSpc>
              <a:spcBef>
                <a:spcPts val="0"/>
              </a:spcBef>
              <a:spcAft>
                <a:spcPts val="600"/>
              </a:spcAft>
              <a:buFont typeface="Wingdings" panose="05000000000000000000" pitchFamily="2" charset="2"/>
              <a:buChar char="v"/>
            </a:pPr>
            <a:r>
              <a:rPr lang="en-US" sz="1500"/>
              <a:t>E</a:t>
            </a:r>
            <a:r>
              <a:rPr lang="en-US" sz="1500" b="0" i="0">
                <a:effectLst/>
              </a:rPr>
              <a:t>nergy storage</a:t>
            </a:r>
          </a:p>
          <a:p>
            <a:pPr marL="860425" lvl="1" indent="-403225">
              <a:lnSpc>
                <a:spcPct val="100000"/>
              </a:lnSpc>
              <a:spcBef>
                <a:spcPts val="0"/>
              </a:spcBef>
              <a:spcAft>
                <a:spcPts val="600"/>
              </a:spcAft>
              <a:buFont typeface="Wingdings" panose="05000000000000000000" pitchFamily="2" charset="2"/>
              <a:buChar char="v"/>
            </a:pPr>
            <a:r>
              <a:rPr lang="en-US" sz="1500"/>
              <a:t>E</a:t>
            </a:r>
            <a:r>
              <a:rPr lang="en-US" sz="1500" b="0" i="0">
                <a:effectLst/>
              </a:rPr>
              <a:t>lectric vehicles</a:t>
            </a:r>
            <a:r>
              <a:rPr lang="en-US" sz="1500"/>
              <a:t> (EV)</a:t>
            </a:r>
          </a:p>
          <a:p>
            <a:pPr marL="0" lvl="1" indent="0">
              <a:lnSpc>
                <a:spcPct val="110000"/>
              </a:lnSpc>
              <a:spcAft>
                <a:spcPts val="1200"/>
              </a:spcAft>
              <a:buNone/>
            </a:pPr>
            <a:r>
              <a:rPr lang="en-US" sz="2600" b="1">
                <a:solidFill>
                  <a:schemeClr val="tx2"/>
                </a:solidFill>
              </a:rPr>
              <a:t>DER are accessible</a:t>
            </a:r>
            <a:r>
              <a:rPr lang="en-US" sz="2600" b="1" i="0">
                <a:solidFill>
                  <a:schemeClr val="tx2"/>
                </a:solidFill>
                <a:effectLst/>
              </a:rPr>
              <a:t> to </a:t>
            </a:r>
            <a:r>
              <a:rPr lang="en-US" sz="2600" b="1">
                <a:solidFill>
                  <a:schemeClr val="tx2"/>
                </a:solidFill>
              </a:rPr>
              <a:t>c</a:t>
            </a:r>
            <a:r>
              <a:rPr lang="en-US" sz="2600" b="1" i="0">
                <a:solidFill>
                  <a:schemeClr val="tx2"/>
                </a:solidFill>
                <a:effectLst/>
              </a:rPr>
              <a:t>ustomers through</a:t>
            </a:r>
          </a:p>
          <a:p>
            <a:pPr marL="860425" indent="-398463">
              <a:lnSpc>
                <a:spcPct val="110000"/>
              </a:lnSpc>
              <a:spcBef>
                <a:spcPts val="0"/>
              </a:spcBef>
              <a:spcAft>
                <a:spcPts val="600"/>
              </a:spcAft>
              <a:buFont typeface="Wingdings" panose="05000000000000000000" pitchFamily="2" charset="2"/>
              <a:buChar char="v"/>
            </a:pPr>
            <a:r>
              <a:rPr lang="en-US" sz="1600">
                <a:solidFill>
                  <a:schemeClr val="tx2"/>
                </a:solidFill>
              </a:rPr>
              <a:t>Direct incentive programs</a:t>
            </a:r>
          </a:p>
          <a:p>
            <a:pPr marL="860425" indent="-398463">
              <a:lnSpc>
                <a:spcPct val="110000"/>
              </a:lnSpc>
              <a:spcBef>
                <a:spcPts val="0"/>
              </a:spcBef>
              <a:spcAft>
                <a:spcPts val="600"/>
              </a:spcAft>
              <a:buFont typeface="Wingdings" panose="05000000000000000000" pitchFamily="2" charset="2"/>
              <a:buChar char="v"/>
            </a:pPr>
            <a:r>
              <a:rPr lang="en-US" sz="1600" b="0" i="0">
                <a:solidFill>
                  <a:schemeClr val="tx2"/>
                </a:solidFill>
                <a:effectLst/>
              </a:rPr>
              <a:t>Tariffs</a:t>
            </a:r>
          </a:p>
          <a:p>
            <a:pPr marL="860425" indent="-398463">
              <a:lnSpc>
                <a:spcPct val="110000"/>
              </a:lnSpc>
              <a:spcBef>
                <a:spcPts val="0"/>
              </a:spcBef>
              <a:spcAft>
                <a:spcPts val="600"/>
              </a:spcAft>
              <a:buFont typeface="Wingdings" panose="05000000000000000000" pitchFamily="2" charset="2"/>
              <a:buChar char="v"/>
            </a:pPr>
            <a:r>
              <a:rPr lang="en-US" sz="1600">
                <a:solidFill>
                  <a:schemeClr val="tx2"/>
                </a:solidFill>
              </a:rPr>
              <a:t>Procurement</a:t>
            </a:r>
            <a:r>
              <a:rPr lang="en-US" sz="1600" b="0" i="0">
                <a:solidFill>
                  <a:schemeClr val="tx2"/>
                </a:solidFill>
                <a:effectLst/>
              </a:rPr>
              <a:t> </a:t>
            </a:r>
            <a:r>
              <a:rPr lang="en-US" sz="1600">
                <a:solidFill>
                  <a:schemeClr val="tx2"/>
                </a:solidFill>
              </a:rPr>
              <a:t>processes managed by the electric IOUs</a:t>
            </a:r>
          </a:p>
          <a:p>
            <a:pPr marL="860425" indent="-398463">
              <a:lnSpc>
                <a:spcPct val="110000"/>
              </a:lnSpc>
              <a:spcBef>
                <a:spcPts val="0"/>
              </a:spcBef>
              <a:spcAft>
                <a:spcPts val="600"/>
              </a:spcAft>
              <a:buFont typeface="Wingdings" panose="05000000000000000000" pitchFamily="2" charset="2"/>
              <a:buChar char="v"/>
            </a:pPr>
            <a:r>
              <a:rPr lang="en-US" sz="1600" b="0" i="0">
                <a:solidFill>
                  <a:schemeClr val="tx2"/>
                </a:solidFill>
                <a:effectLst/>
              </a:rPr>
              <a:t>Third-party implementers</a:t>
            </a:r>
            <a:r>
              <a:rPr lang="en-US" sz="1600">
                <a:solidFill>
                  <a:schemeClr val="tx2"/>
                </a:solidFill>
              </a:rPr>
              <a:t> </a:t>
            </a:r>
          </a:p>
          <a:p>
            <a:pPr marL="860425" indent="-398463">
              <a:lnSpc>
                <a:spcPct val="110000"/>
              </a:lnSpc>
              <a:spcBef>
                <a:spcPts val="0"/>
              </a:spcBef>
              <a:spcAft>
                <a:spcPts val="600"/>
              </a:spcAft>
              <a:buFont typeface="Wingdings" panose="05000000000000000000" pitchFamily="2" charset="2"/>
              <a:buChar char="v"/>
            </a:pPr>
            <a:r>
              <a:rPr lang="en-US" sz="1600">
                <a:solidFill>
                  <a:schemeClr val="tx2"/>
                </a:solidFill>
              </a:rPr>
              <a:t>Community choice aggregators (CCAs).</a:t>
            </a:r>
          </a:p>
          <a:p>
            <a:pPr marL="860425" lvl="1" indent="-403225">
              <a:lnSpc>
                <a:spcPct val="100000"/>
              </a:lnSpc>
              <a:spcBef>
                <a:spcPts val="0"/>
              </a:spcBef>
              <a:spcAft>
                <a:spcPts val="600"/>
              </a:spcAft>
              <a:buFont typeface="Wingdings" panose="05000000000000000000" pitchFamily="2" charset="2"/>
              <a:buChar char="v"/>
            </a:pPr>
            <a:endParaRPr lang="en-US" sz="1600"/>
          </a:p>
          <a:p>
            <a:pPr lvl="1">
              <a:lnSpc>
                <a:spcPct val="110000"/>
              </a:lnSpc>
            </a:pPr>
            <a:endParaRPr lang="en-US" sz="1800" b="0" i="0">
              <a:effectLst/>
            </a:endParaRPr>
          </a:p>
        </p:txBody>
      </p:sp>
      <p:sp>
        <p:nvSpPr>
          <p:cNvPr id="4" name="Slide Number Placeholder 3">
            <a:extLst>
              <a:ext uri="{FF2B5EF4-FFF2-40B4-BE49-F238E27FC236}">
                <a16:creationId xmlns:a16="http://schemas.microsoft.com/office/drawing/2014/main" id="{A0D71910-ED82-4154-90A1-55BD675A6726}"/>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186609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120F-5BF9-49DF-B7B3-BB4B293E7ED6}"/>
              </a:ext>
            </a:extLst>
          </p:cNvPr>
          <p:cNvSpPr>
            <a:spLocks noGrp="1"/>
          </p:cNvSpPr>
          <p:nvPr>
            <p:ph type="title"/>
          </p:nvPr>
        </p:nvSpPr>
        <p:spPr>
          <a:xfrm>
            <a:off x="609600" y="365126"/>
            <a:ext cx="10972800" cy="938574"/>
          </a:xfrm>
        </p:spPr>
        <p:txBody>
          <a:bodyPr>
            <a:normAutofit/>
          </a:bodyPr>
          <a:lstStyle/>
          <a:p>
            <a:r>
              <a:rPr lang="en-US"/>
              <a:t>Market &amp; Policy Drivers for a High DER Future  </a:t>
            </a:r>
          </a:p>
        </p:txBody>
      </p:sp>
      <p:sp>
        <p:nvSpPr>
          <p:cNvPr id="3" name="Content Placeholder 2">
            <a:extLst>
              <a:ext uri="{FF2B5EF4-FFF2-40B4-BE49-F238E27FC236}">
                <a16:creationId xmlns:a16="http://schemas.microsoft.com/office/drawing/2014/main" id="{BB7E41D3-603E-4B9E-AD5E-51055AB4B057}"/>
              </a:ext>
            </a:extLst>
          </p:cNvPr>
          <p:cNvSpPr>
            <a:spLocks noGrp="1"/>
          </p:cNvSpPr>
          <p:nvPr>
            <p:ph idx="1"/>
          </p:nvPr>
        </p:nvSpPr>
        <p:spPr>
          <a:xfrm>
            <a:off x="609599" y="1535914"/>
            <a:ext cx="5486401" cy="4351338"/>
          </a:xfrm>
        </p:spPr>
        <p:txBody>
          <a:bodyPr vert="horz" lIns="0" tIns="45720" rIns="91440" bIns="45720" rtlCol="0" anchor="t">
            <a:normAutofit/>
          </a:bodyPr>
          <a:lstStyle/>
          <a:p>
            <a:pPr>
              <a:lnSpc>
                <a:spcPct val="110000"/>
              </a:lnSpc>
              <a:spcBef>
                <a:spcPts val="0"/>
              </a:spcBef>
              <a:spcAft>
                <a:spcPts val="1200"/>
              </a:spcAft>
            </a:pPr>
            <a:r>
              <a:rPr lang="en-US" sz="1900"/>
              <a:t>Rapid technological advancements </a:t>
            </a:r>
          </a:p>
          <a:p>
            <a:pPr>
              <a:lnSpc>
                <a:spcPct val="110000"/>
              </a:lnSpc>
              <a:spcBef>
                <a:spcPts val="0"/>
              </a:spcBef>
              <a:spcAft>
                <a:spcPts val="1200"/>
              </a:spcAft>
            </a:pPr>
            <a:r>
              <a:rPr lang="en-US" sz="1900"/>
              <a:t>Declining prices</a:t>
            </a:r>
          </a:p>
          <a:p>
            <a:pPr>
              <a:lnSpc>
                <a:spcPct val="110000"/>
              </a:lnSpc>
              <a:spcBef>
                <a:spcPts val="0"/>
              </a:spcBef>
              <a:spcAft>
                <a:spcPts val="1200"/>
              </a:spcAft>
            </a:pPr>
            <a:r>
              <a:rPr lang="en-US" sz="1900"/>
              <a:t>Consumer preferences </a:t>
            </a:r>
          </a:p>
          <a:p>
            <a:pPr>
              <a:lnSpc>
                <a:spcPct val="110000"/>
              </a:lnSpc>
              <a:spcBef>
                <a:spcPts val="0"/>
              </a:spcBef>
              <a:spcAft>
                <a:spcPts val="1200"/>
              </a:spcAft>
            </a:pPr>
            <a:r>
              <a:rPr lang="en-US" sz="1900"/>
              <a:t>New and emerging energy providers</a:t>
            </a:r>
          </a:p>
          <a:p>
            <a:pPr>
              <a:lnSpc>
                <a:spcPct val="110000"/>
              </a:lnSpc>
              <a:spcBef>
                <a:spcPts val="0"/>
              </a:spcBef>
              <a:spcAft>
                <a:spcPts val="1200"/>
              </a:spcAft>
            </a:pPr>
            <a:r>
              <a:rPr lang="en-US" sz="1900"/>
              <a:t>Potential to help achieve state policy goals  </a:t>
            </a:r>
          </a:p>
          <a:p>
            <a:pPr marL="685800" lvl="1" indent="-336550">
              <a:lnSpc>
                <a:spcPct val="110000"/>
              </a:lnSpc>
              <a:spcBef>
                <a:spcPts val="0"/>
              </a:spcBef>
            </a:pPr>
            <a:r>
              <a:rPr lang="en-US" sz="1600"/>
              <a:t> Improve electric service reliability, resiliency and environmental performance</a:t>
            </a:r>
          </a:p>
          <a:p>
            <a:pPr marL="685800" lvl="1" indent="-336550">
              <a:lnSpc>
                <a:spcPct val="110000"/>
              </a:lnSpc>
              <a:spcBef>
                <a:spcPts val="0"/>
              </a:spcBef>
            </a:pPr>
            <a:r>
              <a:rPr lang="en-US" sz="1600"/>
              <a:t> Mitigate the increasing rate of electric service costs </a:t>
            </a:r>
          </a:p>
          <a:p>
            <a:pPr>
              <a:lnSpc>
                <a:spcPct val="100000"/>
              </a:lnSpc>
            </a:pPr>
            <a:endParaRPr lang="en-US"/>
          </a:p>
        </p:txBody>
      </p:sp>
      <p:sp>
        <p:nvSpPr>
          <p:cNvPr id="4" name="Slide Number Placeholder 3">
            <a:extLst>
              <a:ext uri="{FF2B5EF4-FFF2-40B4-BE49-F238E27FC236}">
                <a16:creationId xmlns:a16="http://schemas.microsoft.com/office/drawing/2014/main" id="{329D39D8-A2E4-456A-AA2A-EE948F1D16C7}"/>
              </a:ext>
            </a:extLst>
          </p:cNvPr>
          <p:cNvSpPr>
            <a:spLocks noGrp="1"/>
          </p:cNvSpPr>
          <p:nvPr>
            <p:ph type="sldNum" sz="quarter" idx="12"/>
          </p:nvPr>
        </p:nvSpPr>
        <p:spPr/>
        <p:txBody>
          <a:bodyPr/>
          <a:lstStyle/>
          <a:p>
            <a:fld id="{1C4126A1-9282-4A82-AC02-A59AF4A969C8}" type="slidenum">
              <a:rPr lang="en-US" smtClean="0"/>
              <a:t>4</a:t>
            </a:fld>
            <a:endParaRPr lang="en-US"/>
          </a:p>
        </p:txBody>
      </p:sp>
      <p:pic>
        <p:nvPicPr>
          <p:cNvPr id="7" name="Picture 6">
            <a:extLst>
              <a:ext uri="{FF2B5EF4-FFF2-40B4-BE49-F238E27FC236}">
                <a16:creationId xmlns:a16="http://schemas.microsoft.com/office/drawing/2014/main" id="{58A9115F-41C5-42B8-B222-1E517FEB476B}"/>
              </a:ext>
            </a:extLst>
          </p:cNvPr>
          <p:cNvPicPr>
            <a:picLocks noChangeAspect="1"/>
          </p:cNvPicPr>
          <p:nvPr/>
        </p:nvPicPr>
        <p:blipFill>
          <a:blip r:embed="rId2"/>
          <a:stretch>
            <a:fillRect/>
          </a:stretch>
        </p:blipFill>
        <p:spPr>
          <a:xfrm>
            <a:off x="6404709" y="2327977"/>
            <a:ext cx="5352044" cy="3195638"/>
          </a:xfrm>
          <a:prstGeom prst="rect">
            <a:avLst/>
          </a:prstGeom>
        </p:spPr>
      </p:pic>
      <p:sp>
        <p:nvSpPr>
          <p:cNvPr id="8" name="TextBox 7">
            <a:extLst>
              <a:ext uri="{FF2B5EF4-FFF2-40B4-BE49-F238E27FC236}">
                <a16:creationId xmlns:a16="http://schemas.microsoft.com/office/drawing/2014/main" id="{47A110AA-FE23-4589-B231-E04F95212911}"/>
              </a:ext>
            </a:extLst>
          </p:cNvPr>
          <p:cNvSpPr txBox="1"/>
          <p:nvPr/>
        </p:nvSpPr>
        <p:spPr>
          <a:xfrm>
            <a:off x="9363075" y="5001511"/>
            <a:ext cx="3248024" cy="307777"/>
          </a:xfrm>
          <a:prstGeom prst="rect">
            <a:avLst/>
          </a:prstGeom>
          <a:noFill/>
        </p:spPr>
        <p:txBody>
          <a:bodyPr wrap="square" rtlCol="0">
            <a:spAutoFit/>
          </a:bodyPr>
          <a:lstStyle/>
          <a:p>
            <a:r>
              <a:rPr lang="en-US" sz="1400"/>
              <a:t>Source: </a:t>
            </a:r>
            <a:r>
              <a:rPr lang="en-US" sz="1400" err="1">
                <a:hlinkClick r:id="rId3"/>
              </a:rPr>
              <a:t>CleanTechnica</a:t>
            </a:r>
            <a:endParaRPr lang="en-US" sz="1400"/>
          </a:p>
        </p:txBody>
      </p:sp>
    </p:spTree>
    <p:extLst>
      <p:ext uri="{BB962C8B-B14F-4D97-AF65-F5344CB8AC3E}">
        <p14:creationId xmlns:p14="http://schemas.microsoft.com/office/powerpoint/2010/main" val="95947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599" y="716460"/>
            <a:ext cx="10972800" cy="633496"/>
          </a:xfrm>
        </p:spPr>
        <p:txBody>
          <a:bodyPr>
            <a:normAutofit/>
          </a:bodyPr>
          <a:lstStyle/>
          <a:p>
            <a:r>
              <a:rPr lang="en-US"/>
              <a:t>DER ACTION PLAN 2.0- </a:t>
            </a:r>
            <a:r>
              <a:rPr lang="en-US">
                <a:solidFill>
                  <a:schemeClr val="accent1">
                    <a:lumMod val="75000"/>
                  </a:schemeClr>
                </a:solidFill>
              </a:rPr>
              <a:t>GOALS &amp; PURPOSE</a:t>
            </a:r>
            <a:endParaRPr lang="en-US" b="0" i="1">
              <a:solidFill>
                <a:schemeClr val="accent1">
                  <a:lumMod val="75000"/>
                </a:schemeClr>
              </a:solidFill>
            </a:endParaRP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600" y="1375733"/>
            <a:ext cx="11242019" cy="4682542"/>
          </a:xfrm>
        </p:spPr>
        <p:txBody>
          <a:bodyPr vert="horz" lIns="0" tIns="45720" rIns="91440" bIns="45720" rtlCol="0" anchor="t">
            <a:noAutofit/>
          </a:bodyPr>
          <a:lstStyle/>
          <a:p>
            <a:pPr marL="0" indent="0">
              <a:lnSpc>
                <a:spcPct val="100000"/>
              </a:lnSpc>
              <a:spcBef>
                <a:spcPts val="400"/>
              </a:spcBef>
              <a:spcAft>
                <a:spcPts val="400"/>
              </a:spcAft>
              <a:buNone/>
            </a:pPr>
            <a:r>
              <a:rPr lang="en-US" sz="2000" b="1">
                <a:solidFill>
                  <a:schemeClr val="accent1">
                    <a:lumMod val="75000"/>
                  </a:schemeClr>
                </a:solidFill>
                <a:ea typeface="+mn-lt"/>
                <a:cs typeface="Arial"/>
              </a:rPr>
              <a:t>What is the DER Action Plan? </a:t>
            </a:r>
            <a:endParaRPr lang="en-US" sz="2000" b="1">
              <a:solidFill>
                <a:schemeClr val="accent1">
                  <a:lumMod val="75000"/>
                </a:schemeClr>
              </a:solidFill>
              <a:ea typeface="+mn-lt"/>
              <a:cs typeface="+mn-lt"/>
            </a:endParaRPr>
          </a:p>
          <a:p>
            <a:pPr marL="624205" lvl="1" indent="-342900">
              <a:lnSpc>
                <a:spcPct val="100000"/>
              </a:lnSpc>
              <a:spcBef>
                <a:spcPts val="400"/>
              </a:spcBef>
              <a:spcAft>
                <a:spcPts val="400"/>
              </a:spcAft>
            </a:pPr>
            <a:r>
              <a:rPr lang="en-US">
                <a:ea typeface="+mn-lt"/>
                <a:cs typeface="+mn-lt"/>
              </a:rPr>
              <a:t>A roadmap for CPUC decision-makers, staff, and stakeholders to facilitate forward-thi</a:t>
            </a:r>
            <a:r>
              <a:rPr lang="en-US">
                <a:solidFill>
                  <a:srgbClr val="2A3C50"/>
                </a:solidFill>
                <a:ea typeface="+mn-lt"/>
                <a:cs typeface="+mn-lt"/>
              </a:rPr>
              <a:t>nking DER policy. </a:t>
            </a:r>
          </a:p>
          <a:p>
            <a:pPr marL="0" indent="0">
              <a:lnSpc>
                <a:spcPct val="100000"/>
              </a:lnSpc>
              <a:spcBef>
                <a:spcPts val="400"/>
              </a:spcBef>
              <a:spcAft>
                <a:spcPts val="400"/>
              </a:spcAft>
              <a:buNone/>
            </a:pPr>
            <a:endParaRPr lang="en-US" sz="2000" b="1">
              <a:solidFill>
                <a:schemeClr val="accent1">
                  <a:lumMod val="75000"/>
                </a:schemeClr>
              </a:solidFill>
              <a:ea typeface="+mn-lt"/>
              <a:cs typeface="Arial"/>
            </a:endParaRPr>
          </a:p>
          <a:p>
            <a:pPr marL="0" indent="0">
              <a:lnSpc>
                <a:spcPct val="100000"/>
              </a:lnSpc>
              <a:spcBef>
                <a:spcPts val="400"/>
              </a:spcBef>
              <a:spcAft>
                <a:spcPts val="400"/>
              </a:spcAft>
              <a:buNone/>
            </a:pPr>
            <a:r>
              <a:rPr lang="en-US" sz="2000" b="1">
                <a:solidFill>
                  <a:schemeClr val="accent1">
                    <a:lumMod val="75000"/>
                  </a:schemeClr>
                </a:solidFill>
                <a:ea typeface="+mn-lt"/>
                <a:cs typeface="Arial"/>
              </a:rPr>
              <a:t>What does the DER Action Plan do? </a:t>
            </a:r>
            <a:endParaRPr lang="en-US" sz="2000" b="1">
              <a:solidFill>
                <a:schemeClr val="accent1">
                  <a:lumMod val="75000"/>
                </a:schemeClr>
              </a:solidFill>
              <a:ea typeface="+mn-lt"/>
              <a:cs typeface="+mn-lt"/>
            </a:endParaRPr>
          </a:p>
          <a:p>
            <a:pPr marL="624205" lvl="1" indent="-342900">
              <a:lnSpc>
                <a:spcPct val="100000"/>
              </a:lnSpc>
              <a:spcBef>
                <a:spcPts val="400"/>
              </a:spcBef>
              <a:spcAft>
                <a:spcPts val="400"/>
              </a:spcAft>
            </a:pPr>
            <a:r>
              <a:rPr lang="en-US">
                <a:ea typeface="+mn-lt"/>
                <a:cs typeface="Arial"/>
              </a:rPr>
              <a:t>Aligns the</a:t>
            </a:r>
            <a:r>
              <a:rPr lang="en-US">
                <a:ea typeface="+mn-lt"/>
                <a:cs typeface="+mn-lt"/>
              </a:rPr>
              <a:t> CPUC’s vision with possible CPUC, utility and stakeholder actions to ensure coordinated policy implementation related to grid planning, affordability, load flexibility, market integration, and customer programs.</a:t>
            </a:r>
          </a:p>
          <a:p>
            <a:pPr marL="624205" lvl="1" indent="-342900">
              <a:lnSpc>
                <a:spcPct val="100000"/>
              </a:lnSpc>
              <a:spcBef>
                <a:spcPts val="400"/>
              </a:spcBef>
              <a:spcAft>
                <a:spcPts val="400"/>
              </a:spcAft>
            </a:pPr>
            <a:r>
              <a:rPr lang="en-US" dirty="0">
                <a:solidFill>
                  <a:schemeClr val="tx1">
                    <a:lumMod val="95000"/>
                    <a:lumOff val="5000"/>
                  </a:schemeClr>
                </a:solidFill>
                <a:ea typeface="+mn-lt"/>
                <a:cs typeface="+mn-lt"/>
              </a:rPr>
              <a:t>Coordinate with Environmental &amp; Social Justice Action Plan</a:t>
            </a:r>
            <a:endParaRPr lang="en-US" sz="2000" dirty="0">
              <a:solidFill>
                <a:schemeClr val="tx1">
                  <a:lumMod val="95000"/>
                  <a:lumOff val="5000"/>
                </a:schemeClr>
              </a:solidFill>
              <a:ea typeface="+mn-lt"/>
              <a:cs typeface="+mn-lt"/>
            </a:endParaRPr>
          </a:p>
          <a:p>
            <a:pPr marL="0" indent="0">
              <a:lnSpc>
                <a:spcPct val="100000"/>
              </a:lnSpc>
              <a:spcBef>
                <a:spcPts val="400"/>
              </a:spcBef>
              <a:spcAft>
                <a:spcPts val="400"/>
              </a:spcAft>
              <a:buNone/>
            </a:pPr>
            <a:endParaRPr lang="en-US" sz="2000" b="1">
              <a:solidFill>
                <a:schemeClr val="accent1">
                  <a:lumMod val="75000"/>
                </a:schemeClr>
              </a:solidFill>
              <a:ea typeface="+mn-lt"/>
              <a:cs typeface="+mn-lt"/>
            </a:endParaRPr>
          </a:p>
          <a:p>
            <a:pPr marL="0" indent="0">
              <a:lnSpc>
                <a:spcPct val="100000"/>
              </a:lnSpc>
              <a:spcBef>
                <a:spcPts val="400"/>
              </a:spcBef>
              <a:spcAft>
                <a:spcPts val="400"/>
              </a:spcAft>
              <a:buNone/>
            </a:pPr>
            <a:r>
              <a:rPr lang="en-US" sz="2000" b="1">
                <a:solidFill>
                  <a:schemeClr val="accent1">
                    <a:lumMod val="75000"/>
                  </a:schemeClr>
                </a:solidFill>
                <a:ea typeface="+mn-lt"/>
                <a:cs typeface="+mn-lt"/>
              </a:rPr>
              <a:t>What is the goal of the DER Action Plan? </a:t>
            </a:r>
            <a:endParaRPr lang="en-US" sz="2000">
              <a:solidFill>
                <a:schemeClr val="accent1">
                  <a:lumMod val="75000"/>
                </a:schemeClr>
              </a:solidFill>
            </a:endParaRPr>
          </a:p>
          <a:p>
            <a:pPr marL="624205" lvl="1" indent="-342900">
              <a:lnSpc>
                <a:spcPct val="100000"/>
              </a:lnSpc>
              <a:spcBef>
                <a:spcPts val="400"/>
              </a:spcBef>
              <a:spcAft>
                <a:spcPts val="400"/>
              </a:spcAft>
            </a:pPr>
            <a:r>
              <a:rPr lang="en-US">
                <a:ea typeface="+mn-lt"/>
                <a:cs typeface="+mn-lt"/>
              </a:rPr>
              <a:t>Maximize the value of DERs on the electric IOUs systems to support affordable and equitable rates but does </a:t>
            </a:r>
            <a:r>
              <a:rPr lang="en-US" b="1">
                <a:ea typeface="+mn-lt"/>
                <a:cs typeface="+mn-lt"/>
              </a:rPr>
              <a:t>NOT </a:t>
            </a:r>
            <a:r>
              <a:rPr lang="en-US">
                <a:ea typeface="+mn-lt"/>
                <a:cs typeface="+mn-lt"/>
              </a:rPr>
              <a:t>determine outcomes of individual proceedings</a:t>
            </a:r>
            <a:r>
              <a:rPr lang="en-US">
                <a:latin typeface="Century Gothic"/>
                <a:ea typeface="+mn-lt"/>
                <a:cs typeface="+mn-lt"/>
              </a:rPr>
              <a:t>.</a:t>
            </a:r>
            <a:endParaRPr lang="en-US">
              <a:latin typeface="Century Gothic"/>
              <a:ea typeface="+mn-lt"/>
              <a:cs typeface="Calibri"/>
            </a:endParaRPr>
          </a:p>
          <a:p>
            <a:pPr marL="0" indent="0">
              <a:spcBef>
                <a:spcPts val="400"/>
              </a:spcBef>
              <a:spcAft>
                <a:spcPts val="400"/>
              </a:spcAft>
              <a:buNone/>
            </a:pPr>
            <a:endParaRPr lang="en-US" sz="2400">
              <a:latin typeface="Calibri"/>
              <a:cs typeface="Calibri"/>
            </a:endParaRP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7155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11D0-0F77-4A5D-A060-4CA0BD0CAEC3}"/>
              </a:ext>
            </a:extLst>
          </p:cNvPr>
          <p:cNvSpPr>
            <a:spLocks noGrp="1"/>
          </p:cNvSpPr>
          <p:nvPr>
            <p:ph type="title"/>
          </p:nvPr>
        </p:nvSpPr>
        <p:spPr>
          <a:xfrm>
            <a:off x="470958" y="284728"/>
            <a:ext cx="10972800" cy="846871"/>
          </a:xfrm>
        </p:spPr>
        <p:txBody>
          <a:bodyPr>
            <a:noAutofit/>
          </a:bodyPr>
          <a:lstStyle/>
          <a:p>
            <a:r>
              <a:rPr lang="en-US" sz="3200"/>
              <a:t>STAKEHOLDER ENGAGEMENT </a:t>
            </a:r>
            <a:endParaRPr lang="en-US" sz="3200" u="sng"/>
          </a:p>
        </p:txBody>
      </p:sp>
      <p:sp>
        <p:nvSpPr>
          <p:cNvPr id="3" name="Content Placeholder 2">
            <a:extLst>
              <a:ext uri="{FF2B5EF4-FFF2-40B4-BE49-F238E27FC236}">
                <a16:creationId xmlns:a16="http://schemas.microsoft.com/office/drawing/2014/main" id="{4A71A331-28EA-49EF-B7EA-F0C3DB495A03}"/>
              </a:ext>
            </a:extLst>
          </p:cNvPr>
          <p:cNvSpPr>
            <a:spLocks noGrp="1"/>
          </p:cNvSpPr>
          <p:nvPr>
            <p:ph idx="1"/>
          </p:nvPr>
        </p:nvSpPr>
        <p:spPr>
          <a:xfrm>
            <a:off x="1422270" y="1933205"/>
            <a:ext cx="3885889" cy="4079770"/>
          </a:xfrm>
        </p:spPr>
        <p:txBody>
          <a:bodyPr vert="horz" lIns="0" tIns="45720" rIns="91440" bIns="45720" rtlCol="0" anchor="t">
            <a:normAutofit/>
          </a:bodyPr>
          <a:lstStyle/>
          <a:p>
            <a:pPr marL="0" indent="0" algn="ctr">
              <a:lnSpc>
                <a:spcPct val="120000"/>
              </a:lnSpc>
              <a:buNone/>
            </a:pPr>
            <a:r>
              <a:rPr lang="en-US" sz="1800" b="1">
                <a:solidFill>
                  <a:schemeClr val="accent1">
                    <a:lumMod val="75000"/>
                  </a:schemeClr>
                </a:solidFill>
              </a:rPr>
              <a:t>Collaboration</a:t>
            </a:r>
          </a:p>
          <a:p>
            <a:pPr>
              <a:lnSpc>
                <a:spcPct val="120000"/>
              </a:lnSpc>
            </a:pPr>
            <a:r>
              <a:rPr lang="en-US" sz="1800"/>
              <a:t>Subject matter experts (SMEs)</a:t>
            </a:r>
          </a:p>
          <a:p>
            <a:pPr>
              <a:lnSpc>
                <a:spcPct val="110000"/>
              </a:lnSpc>
              <a:spcBef>
                <a:spcPts val="0"/>
              </a:spcBef>
              <a:spcAft>
                <a:spcPts val="600"/>
              </a:spcAft>
            </a:pPr>
            <a:r>
              <a:rPr lang="en-US" sz="1800"/>
              <a:t>DER Action Plan 2.0 Committee</a:t>
            </a:r>
          </a:p>
          <a:p>
            <a:pPr lvl="1">
              <a:lnSpc>
                <a:spcPct val="110000"/>
              </a:lnSpc>
              <a:spcBef>
                <a:spcPts val="0"/>
              </a:spcBef>
              <a:spcAft>
                <a:spcPts val="600"/>
              </a:spcAft>
            </a:pPr>
            <a:r>
              <a:rPr lang="en-US" sz="1600" dirty="0"/>
              <a:t>Representatives </a:t>
            </a:r>
            <a:r>
              <a:rPr lang="en-US" sz="1600"/>
              <a:t>of Commissioner </a:t>
            </a:r>
            <a:r>
              <a:rPr lang="en-US" sz="1600" dirty="0"/>
              <a:t>Houck's Office</a:t>
            </a:r>
            <a:endParaRPr lang="en-US" sz="1600"/>
          </a:p>
          <a:p>
            <a:pPr lvl="1">
              <a:lnSpc>
                <a:spcPct val="110000"/>
              </a:lnSpc>
              <a:spcBef>
                <a:spcPts val="0"/>
              </a:spcBef>
              <a:spcAft>
                <a:spcPts val="600"/>
              </a:spcAft>
            </a:pPr>
            <a:r>
              <a:rPr lang="en-US" sz="1600"/>
              <a:t>ALJ Division Management</a:t>
            </a:r>
          </a:p>
          <a:p>
            <a:pPr lvl="1">
              <a:lnSpc>
                <a:spcPct val="110000"/>
              </a:lnSpc>
              <a:spcBef>
                <a:spcPts val="0"/>
              </a:spcBef>
              <a:spcAft>
                <a:spcPts val="600"/>
              </a:spcAft>
            </a:pPr>
            <a:r>
              <a:rPr lang="en-US" sz="1600"/>
              <a:t>Energy Division Management, and </a:t>
            </a:r>
          </a:p>
          <a:p>
            <a:pPr lvl="1">
              <a:lnSpc>
                <a:spcPct val="110000"/>
              </a:lnSpc>
              <a:spcBef>
                <a:spcPts val="0"/>
              </a:spcBef>
              <a:spcAft>
                <a:spcPts val="600"/>
              </a:spcAft>
            </a:pPr>
            <a:r>
              <a:rPr lang="en-US" sz="1600" dirty="0"/>
              <a:t>Energy Division subject matter experts</a:t>
            </a:r>
            <a:endParaRPr lang="en-US" sz="1600"/>
          </a:p>
          <a:p>
            <a:pPr marL="118745" lvl="1" indent="0">
              <a:lnSpc>
                <a:spcPct val="120000"/>
              </a:lnSpc>
              <a:buNone/>
            </a:pPr>
            <a:r>
              <a:rPr lang="en-US" sz="1600"/>
              <a:t> – a one year + process.</a:t>
            </a:r>
            <a:endParaRPr lang="en-US" sz="1600" dirty="0"/>
          </a:p>
          <a:p>
            <a:pPr>
              <a:lnSpc>
                <a:spcPct val="120000"/>
              </a:lnSpc>
            </a:pPr>
            <a:endParaRPr lang="en-US" sz="1800"/>
          </a:p>
        </p:txBody>
      </p:sp>
      <p:sp>
        <p:nvSpPr>
          <p:cNvPr id="4" name="Slide Number Placeholder 3">
            <a:extLst>
              <a:ext uri="{FF2B5EF4-FFF2-40B4-BE49-F238E27FC236}">
                <a16:creationId xmlns:a16="http://schemas.microsoft.com/office/drawing/2014/main" id="{A0D71910-ED82-4154-90A1-55BD675A6726}"/>
              </a:ext>
            </a:extLst>
          </p:cNvPr>
          <p:cNvSpPr>
            <a:spLocks noGrp="1"/>
          </p:cNvSpPr>
          <p:nvPr>
            <p:ph type="sldNum" sz="quarter" idx="12"/>
          </p:nvPr>
        </p:nvSpPr>
        <p:spPr/>
        <p:txBody>
          <a:bodyPr/>
          <a:lstStyle/>
          <a:p>
            <a:fld id="{1C4126A1-9282-4A82-AC02-A59AF4A969C8}" type="slidenum">
              <a:rPr lang="en-US" smtClean="0"/>
              <a:t>6</a:t>
            </a:fld>
            <a:endParaRPr lang="en-US"/>
          </a:p>
        </p:txBody>
      </p:sp>
      <p:sp>
        <p:nvSpPr>
          <p:cNvPr id="6" name="TextBox 5">
            <a:extLst>
              <a:ext uri="{FF2B5EF4-FFF2-40B4-BE49-F238E27FC236}">
                <a16:creationId xmlns:a16="http://schemas.microsoft.com/office/drawing/2014/main" id="{9BA6F578-8378-4A21-AB7F-83AFE4AF9F2F}"/>
              </a:ext>
            </a:extLst>
          </p:cNvPr>
          <p:cNvSpPr txBox="1"/>
          <p:nvPr/>
        </p:nvSpPr>
        <p:spPr>
          <a:xfrm>
            <a:off x="6883842" y="1933205"/>
            <a:ext cx="4023360" cy="3868110"/>
          </a:xfrm>
          <a:prstGeom prst="rect">
            <a:avLst/>
          </a:prstGeom>
          <a:noFill/>
        </p:spPr>
        <p:txBody>
          <a:bodyPr wrap="square">
            <a:spAutoFit/>
          </a:bodyPr>
          <a:lstStyle/>
          <a:p>
            <a:pPr algn="ctr">
              <a:lnSpc>
                <a:spcPct val="120000"/>
              </a:lnSpc>
            </a:pPr>
            <a:r>
              <a:rPr lang="en-US" sz="1800" b="1">
                <a:solidFill>
                  <a:schemeClr val="accent1">
                    <a:lumMod val="75000"/>
                  </a:schemeClr>
                </a:solidFill>
              </a:rPr>
              <a:t>Vetting</a:t>
            </a:r>
            <a:endParaRPr lang="en-US" b="1">
              <a:solidFill>
                <a:schemeClr val="accent1">
                  <a:lumMod val="75000"/>
                </a:schemeClr>
              </a:solidFill>
            </a:endParaRPr>
          </a:p>
          <a:p>
            <a:pPr>
              <a:lnSpc>
                <a:spcPct val="120000"/>
              </a:lnSpc>
            </a:pPr>
            <a:r>
              <a:rPr lang="en-US" sz="1800"/>
              <a:t>A draft plan was presented in August 2021 to a stakeholder workshop with 200+ in attendance.</a:t>
            </a:r>
            <a:endParaRPr lang="en-US" sz="1800" b="0" i="0">
              <a:effectLst/>
            </a:endParaRPr>
          </a:p>
          <a:p>
            <a:pPr marL="682625" lvl="1" indent="-342900">
              <a:lnSpc>
                <a:spcPct val="120000"/>
              </a:lnSpc>
              <a:buFont typeface="Courier New" panose="020B0604020202020204" pitchFamily="34" charset="0"/>
              <a:buChar char="o"/>
            </a:pPr>
            <a:r>
              <a:rPr lang="en-US" sz="1600">
                <a:ea typeface="+mn-lt"/>
                <a:cs typeface="+mn-lt"/>
              </a:rPr>
              <a:t>Tribal Consultation- September</a:t>
            </a:r>
            <a:endParaRPr lang="en-US" sz="1600"/>
          </a:p>
          <a:p>
            <a:pPr marL="682625" lvl="1" indent="-342900">
              <a:lnSpc>
                <a:spcPct val="120000"/>
              </a:lnSpc>
              <a:buFont typeface="Courier New" panose="020B0604020202020204" pitchFamily="34" charset="0"/>
              <a:buChar char="o"/>
            </a:pPr>
            <a:r>
              <a:rPr lang="en-US" sz="1600"/>
              <a:t>35 written comments</a:t>
            </a:r>
          </a:p>
          <a:p>
            <a:pPr marL="682625" lvl="1" indent="-342900">
              <a:lnSpc>
                <a:spcPct val="120000"/>
              </a:lnSpc>
              <a:buFont typeface="Courier New" panose="020B0604020202020204" pitchFamily="34" charset="0"/>
              <a:buChar char="o"/>
            </a:pPr>
            <a:r>
              <a:rPr lang="en-US" sz="1600"/>
              <a:t>CEC and CAISO briefings</a:t>
            </a:r>
          </a:p>
          <a:p>
            <a:pPr algn="ctr">
              <a:lnSpc>
                <a:spcPct val="120000"/>
              </a:lnSpc>
            </a:pPr>
            <a:endParaRPr lang="en-US" sz="1800" b="1">
              <a:solidFill>
                <a:schemeClr val="accent1">
                  <a:lumMod val="75000"/>
                </a:schemeClr>
              </a:solidFill>
              <a:ea typeface="+mn-lt"/>
              <a:cs typeface="+mn-lt"/>
            </a:endParaRPr>
          </a:p>
          <a:p>
            <a:pPr algn="ctr">
              <a:lnSpc>
                <a:spcPct val="120000"/>
              </a:lnSpc>
            </a:pPr>
            <a:r>
              <a:rPr lang="en-US" sz="1800" b="1">
                <a:solidFill>
                  <a:schemeClr val="accent1">
                    <a:lumMod val="75000"/>
                  </a:schemeClr>
                </a:solidFill>
                <a:ea typeface="+mn-lt"/>
                <a:cs typeface="+mn-lt"/>
              </a:rPr>
              <a:t>Adoption</a:t>
            </a:r>
            <a:endParaRPr lang="en-US" sz="1600" b="1">
              <a:solidFill>
                <a:schemeClr val="accent1">
                  <a:lumMod val="75000"/>
                </a:schemeClr>
              </a:solidFill>
              <a:ea typeface="+mn-lt"/>
              <a:cs typeface="+mn-lt"/>
            </a:endParaRPr>
          </a:p>
          <a:p>
            <a:pPr>
              <a:lnSpc>
                <a:spcPct val="120000"/>
              </a:lnSpc>
            </a:pPr>
            <a:r>
              <a:rPr lang="en-US" sz="1600"/>
              <a:t>April 21 – Commission meeting</a:t>
            </a:r>
          </a:p>
          <a:p>
            <a:pPr marL="682625" lvl="1" indent="-342900">
              <a:lnSpc>
                <a:spcPct val="120000"/>
              </a:lnSpc>
              <a:buFont typeface="Courier New" panose="020B0604020202020204" pitchFamily="34" charset="0"/>
              <a:buChar char="o"/>
            </a:pPr>
            <a:endParaRPr lang="en-US" sz="1600"/>
          </a:p>
        </p:txBody>
      </p:sp>
    </p:spTree>
    <p:extLst>
      <p:ext uri="{BB962C8B-B14F-4D97-AF65-F5344CB8AC3E}">
        <p14:creationId xmlns:p14="http://schemas.microsoft.com/office/powerpoint/2010/main" val="243921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0E48-5CAF-4EFE-B62A-5BE61C154B8C}"/>
              </a:ext>
            </a:extLst>
          </p:cNvPr>
          <p:cNvSpPr>
            <a:spLocks noGrp="1"/>
          </p:cNvSpPr>
          <p:nvPr>
            <p:ph type="title" idx="4294967295"/>
          </p:nvPr>
        </p:nvSpPr>
        <p:spPr>
          <a:xfrm>
            <a:off x="967748" y="2778727"/>
            <a:ext cx="10256504" cy="1300546"/>
          </a:xfrm>
        </p:spPr>
        <p:txBody>
          <a:bodyPr anchor="b">
            <a:noAutofit/>
          </a:bodyPr>
          <a:lstStyle/>
          <a:p>
            <a:pPr algn="ctr">
              <a:lnSpc>
                <a:spcPct val="100000"/>
              </a:lnSpc>
              <a:spcAft>
                <a:spcPts val="600"/>
              </a:spcAft>
            </a:pPr>
            <a:r>
              <a:rPr lang="en-US" cap="small"/>
              <a:t>DER ACTION PLAN DRAFT 2.0</a:t>
            </a:r>
            <a:br>
              <a:rPr lang="en-US" cap="small"/>
            </a:br>
            <a:r>
              <a:rPr lang="en-US" cap="small"/>
              <a:t>VISION ELEMENTS &amp; ACTIONS</a:t>
            </a:r>
          </a:p>
        </p:txBody>
      </p:sp>
    </p:spTree>
    <p:custDataLst>
      <p:tags r:id="rId1"/>
    </p:custDataLst>
    <p:extLst>
      <p:ext uri="{BB962C8B-B14F-4D97-AF65-F5344CB8AC3E}">
        <p14:creationId xmlns:p14="http://schemas.microsoft.com/office/powerpoint/2010/main" val="417645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287D-85BF-4E1D-80C0-D7C9D2528DB0}"/>
              </a:ext>
            </a:extLst>
          </p:cNvPr>
          <p:cNvSpPr>
            <a:spLocks noGrp="1"/>
          </p:cNvSpPr>
          <p:nvPr>
            <p:ph type="title"/>
          </p:nvPr>
        </p:nvSpPr>
        <p:spPr>
          <a:xfrm>
            <a:off x="495300" y="279401"/>
            <a:ext cx="10972800" cy="815473"/>
          </a:xfrm>
        </p:spPr>
        <p:txBody>
          <a:bodyPr/>
          <a:lstStyle/>
          <a:p>
            <a:r>
              <a:rPr lang="en-US"/>
              <a:t>DER Action Plan 2.0 – </a:t>
            </a:r>
            <a:r>
              <a:rPr lang="en-US">
                <a:solidFill>
                  <a:schemeClr val="accent1">
                    <a:lumMod val="75000"/>
                  </a:schemeClr>
                </a:solidFill>
              </a:rPr>
              <a:t>4 TRACKS</a:t>
            </a:r>
            <a:endParaRPr lang="en-US" b="0">
              <a:solidFill>
                <a:schemeClr val="accent1">
                  <a:lumMod val="75000"/>
                </a:schemeClr>
              </a:solidFill>
            </a:endParaRPr>
          </a:p>
        </p:txBody>
      </p:sp>
      <p:sp>
        <p:nvSpPr>
          <p:cNvPr id="3" name="Content Placeholder 2">
            <a:extLst>
              <a:ext uri="{FF2B5EF4-FFF2-40B4-BE49-F238E27FC236}">
                <a16:creationId xmlns:a16="http://schemas.microsoft.com/office/drawing/2014/main" id="{66BC0231-5395-48AD-A7C3-44E5F03688D7}"/>
              </a:ext>
            </a:extLst>
          </p:cNvPr>
          <p:cNvSpPr>
            <a:spLocks noGrp="1"/>
          </p:cNvSpPr>
          <p:nvPr>
            <p:ph sz="half" idx="1"/>
          </p:nvPr>
        </p:nvSpPr>
        <p:spPr>
          <a:xfrm>
            <a:off x="279591" y="1144775"/>
            <a:ext cx="2735221" cy="5111025"/>
          </a:xfrm>
          <a:ln>
            <a:solidFill>
              <a:schemeClr val="accent1"/>
            </a:solidFill>
          </a:ln>
        </p:spPr>
        <p:txBody>
          <a:bodyPr vert="horz" lIns="0" tIns="45720" rIns="91440" bIns="45720" rtlCol="0" anchor="t">
            <a:noAutofit/>
          </a:bodyPr>
          <a:lstStyle/>
          <a:p>
            <a:pPr marL="0" indent="0" algn="ctr">
              <a:buNone/>
            </a:pPr>
            <a:r>
              <a:rPr lang="en-US" b="1" dirty="0">
                <a:solidFill>
                  <a:schemeClr val="accent1">
                    <a:lumMod val="75000"/>
                  </a:schemeClr>
                </a:solidFill>
                <a:latin typeface="+mj-lt"/>
                <a:cs typeface="Arial"/>
              </a:rPr>
              <a:t>TRACK ONE</a:t>
            </a:r>
          </a:p>
          <a:p>
            <a:pPr marL="0" indent="0" algn="ctr">
              <a:lnSpc>
                <a:spcPct val="100000"/>
              </a:lnSpc>
              <a:spcAft>
                <a:spcPts val="600"/>
              </a:spcAft>
              <a:buNone/>
            </a:pPr>
            <a:r>
              <a:rPr lang="en-US" sz="2000" b="1" dirty="0">
                <a:latin typeface="+mn-lt"/>
                <a:cs typeface="Arial"/>
              </a:rPr>
              <a:t>Load Flexibility &amp; Rates</a:t>
            </a:r>
            <a:endParaRPr lang="en-US" sz="2000" b="1" dirty="0">
              <a:solidFill>
                <a:schemeClr val="tx1"/>
              </a:solidFill>
              <a:latin typeface="+mn-lt"/>
              <a:cs typeface="Arial"/>
            </a:endParaRPr>
          </a:p>
          <a:p>
            <a:pPr marL="281305" lvl="1" indent="0">
              <a:lnSpc>
                <a:spcPct val="100000"/>
              </a:lnSpc>
              <a:spcBef>
                <a:spcPts val="0"/>
              </a:spcBef>
              <a:buNone/>
            </a:pPr>
            <a:endParaRPr lang="en-US" sz="1300" i="1" dirty="0">
              <a:latin typeface="+mn-lt"/>
              <a:ea typeface="+mn-lt"/>
              <a:cs typeface="+mn-lt"/>
            </a:endParaRPr>
          </a:p>
          <a:p>
            <a:pPr marL="281305" lvl="1" indent="0">
              <a:lnSpc>
                <a:spcPct val="100000"/>
              </a:lnSpc>
              <a:spcBef>
                <a:spcPts val="0"/>
              </a:spcBef>
              <a:buNone/>
            </a:pPr>
            <a:r>
              <a:rPr lang="en-US" sz="1300" i="1" dirty="0">
                <a:latin typeface="+mn-lt"/>
                <a:ea typeface="+mn-lt"/>
                <a:cs typeface="+mn-lt"/>
              </a:rPr>
              <a:t>Purpose</a:t>
            </a:r>
            <a:r>
              <a:rPr lang="en-US" sz="1300" dirty="0">
                <a:latin typeface="+mn-lt"/>
                <a:ea typeface="+mn-lt"/>
                <a:cs typeface="+mn-lt"/>
              </a:rPr>
              <a:t>: Improve </a:t>
            </a:r>
            <a:r>
              <a:rPr lang="en-US" sz="1300" b="0" u="none" strike="noStrike" baseline="0" dirty="0">
                <a:latin typeface="+mn-lt"/>
                <a:ea typeface="+mn-lt"/>
                <a:cs typeface="+mn-lt"/>
              </a:rPr>
              <a:t>demand-side </a:t>
            </a:r>
            <a:r>
              <a:rPr lang="en-US" sz="1300" dirty="0">
                <a:latin typeface="+mn-lt"/>
                <a:ea typeface="+mn-lt"/>
                <a:cs typeface="+mn-lt"/>
              </a:rPr>
              <a:t>resource management</a:t>
            </a:r>
            <a:r>
              <a:rPr lang="en-US" sz="1300" b="0" u="none" strike="noStrike" baseline="0" dirty="0">
                <a:latin typeface="+mn-lt"/>
                <a:ea typeface="+mn-lt"/>
                <a:cs typeface="+mn-lt"/>
              </a:rPr>
              <a:t> through more effective, integrated</a:t>
            </a:r>
            <a:r>
              <a:rPr lang="en-US" sz="1300" dirty="0">
                <a:latin typeface="+mn-lt"/>
                <a:ea typeface="+mn-lt"/>
                <a:cs typeface="+mn-lt"/>
              </a:rPr>
              <a:t> </a:t>
            </a:r>
            <a:r>
              <a:rPr lang="en-US" sz="1300" b="0" u="none" strike="noStrike" baseline="0" dirty="0">
                <a:latin typeface="+mn-lt"/>
                <a:ea typeface="+mn-lt"/>
                <a:cs typeface="+mn-lt"/>
              </a:rPr>
              <a:t>demand response (DR) and retail rate structures</a:t>
            </a:r>
            <a:r>
              <a:rPr lang="en-US" sz="1300" dirty="0">
                <a:latin typeface="+mn-lt"/>
                <a:ea typeface="+mn-lt"/>
                <a:cs typeface="+mn-lt"/>
              </a:rPr>
              <a:t>.</a:t>
            </a:r>
            <a:endParaRPr lang="en-US" sz="1300" dirty="0">
              <a:latin typeface="+mn-lt"/>
            </a:endParaRPr>
          </a:p>
          <a:p>
            <a:pPr marL="0" indent="0" algn="ctr">
              <a:lnSpc>
                <a:spcPct val="100000"/>
              </a:lnSpc>
              <a:spcBef>
                <a:spcPts val="0"/>
              </a:spcBef>
              <a:buNone/>
            </a:pPr>
            <a:endParaRPr lang="en-US" sz="1400" i="1" dirty="0">
              <a:latin typeface="+mn-lt"/>
              <a:ea typeface="+mn-lt"/>
              <a:cs typeface="+mn-lt"/>
            </a:endParaRPr>
          </a:p>
          <a:p>
            <a:pPr marL="281305" lvl="1" indent="0">
              <a:lnSpc>
                <a:spcPct val="100000"/>
              </a:lnSpc>
              <a:spcBef>
                <a:spcPts val="0"/>
              </a:spcBef>
              <a:buNone/>
            </a:pPr>
            <a:r>
              <a:rPr lang="en-US" sz="1200" i="1" dirty="0">
                <a:latin typeface="+mn-lt"/>
                <a:ea typeface="+mn-lt"/>
                <a:cs typeface="+mn-lt"/>
              </a:rPr>
              <a:t>How</a:t>
            </a:r>
            <a:r>
              <a:rPr lang="en-US" sz="1200" dirty="0">
                <a:latin typeface="+mn-lt"/>
                <a:ea typeface="+mn-lt"/>
                <a:cs typeface="+mn-lt"/>
              </a:rPr>
              <a:t>: P</a:t>
            </a:r>
            <a:r>
              <a:rPr lang="en-US" sz="1200" b="0" u="none" strike="noStrike" baseline="0" dirty="0">
                <a:latin typeface="+mn-lt"/>
                <a:ea typeface="+mn-lt"/>
                <a:cs typeface="+mn-lt"/>
              </a:rPr>
              <a:t>romote widespread, scalable, and flexible load strategies enabled by </a:t>
            </a:r>
            <a:r>
              <a:rPr lang="en-US" sz="1200" dirty="0">
                <a:latin typeface="+mn-lt"/>
                <a:ea typeface="+mn-lt"/>
                <a:cs typeface="+mn-lt"/>
              </a:rPr>
              <a:t>electrification</a:t>
            </a:r>
            <a:r>
              <a:rPr lang="en-US" sz="1200" b="0" u="none" strike="noStrike" baseline="0" dirty="0">
                <a:latin typeface="+mn-lt"/>
                <a:ea typeface="+mn-lt"/>
                <a:cs typeface="+mn-lt"/>
              </a:rPr>
              <a:t> and DER deployment</a:t>
            </a:r>
            <a:r>
              <a:rPr lang="en-US" sz="1200" dirty="0">
                <a:latin typeface="+mn-lt"/>
                <a:ea typeface="+mn-lt"/>
                <a:cs typeface="+mn-lt"/>
              </a:rPr>
              <a:t>.</a:t>
            </a:r>
          </a:p>
          <a:p>
            <a:pPr lvl="1" indent="-226695">
              <a:lnSpc>
                <a:spcPct val="100000"/>
              </a:lnSpc>
              <a:spcBef>
                <a:spcPts val="0"/>
              </a:spcBef>
            </a:pPr>
            <a:r>
              <a:rPr lang="en-US" sz="1100" dirty="0">
                <a:latin typeface="+mn-lt"/>
                <a:ea typeface="+mn-lt"/>
                <a:cs typeface="+mn-lt"/>
              </a:rPr>
              <a:t>Real-time &amp; dynamic pricing</a:t>
            </a:r>
            <a:endParaRPr lang="en-US" sz="1100" dirty="0">
              <a:solidFill>
                <a:srgbClr val="000000"/>
              </a:solidFill>
              <a:latin typeface="+mn-lt"/>
              <a:ea typeface="+mn-lt"/>
              <a:cs typeface="+mn-lt"/>
            </a:endParaRPr>
          </a:p>
          <a:p>
            <a:pPr lvl="1" indent="-226695">
              <a:lnSpc>
                <a:spcPct val="100000"/>
              </a:lnSpc>
              <a:spcBef>
                <a:spcPts val="0"/>
              </a:spcBef>
            </a:pPr>
            <a:r>
              <a:rPr lang="en-US" sz="1100" dirty="0">
                <a:solidFill>
                  <a:schemeClr val="dk1"/>
                </a:solidFill>
                <a:latin typeface="+mn-lt"/>
                <a:ea typeface="+mn-lt"/>
                <a:cs typeface="Arial"/>
              </a:rPr>
              <a:t>Load management technologies</a:t>
            </a:r>
          </a:p>
          <a:p>
            <a:pPr lvl="1" indent="-226695">
              <a:lnSpc>
                <a:spcPct val="100000"/>
              </a:lnSpc>
              <a:spcBef>
                <a:spcPts val="0"/>
              </a:spcBef>
            </a:pPr>
            <a:r>
              <a:rPr lang="en-US" sz="1100" dirty="0">
                <a:solidFill>
                  <a:schemeClr val="dk1"/>
                </a:solidFill>
                <a:latin typeface="+mn-lt"/>
                <a:ea typeface="+mn-lt"/>
                <a:cs typeface="Arial"/>
              </a:rPr>
              <a:t>Universal access pricing platform</a:t>
            </a:r>
            <a:endParaRPr lang="en-US" sz="1100" dirty="0">
              <a:solidFill>
                <a:schemeClr val="dk1"/>
              </a:solidFill>
              <a:latin typeface="+mn-lt"/>
              <a:ea typeface="+mn-lt"/>
              <a:cs typeface="+mn-lt"/>
            </a:endParaRPr>
          </a:p>
          <a:p>
            <a:pPr lvl="1" indent="-226695">
              <a:lnSpc>
                <a:spcPct val="100000"/>
              </a:lnSpc>
              <a:spcBef>
                <a:spcPts val="0"/>
              </a:spcBef>
            </a:pPr>
            <a:r>
              <a:rPr lang="en-US" sz="1100" dirty="0">
                <a:latin typeface="+mn-lt"/>
                <a:ea typeface="+mn-lt"/>
                <a:cs typeface="+mn-lt"/>
              </a:rPr>
              <a:t>Customized rate marketing and education of all customer segments</a:t>
            </a:r>
          </a:p>
          <a:p>
            <a:pPr marL="225425" indent="0">
              <a:buNone/>
            </a:pPr>
            <a:endParaRPr lang="en-US" sz="1400" dirty="0">
              <a:latin typeface="+mn-lt"/>
              <a:ea typeface="+mn-lt"/>
            </a:endParaRPr>
          </a:p>
          <a:p>
            <a:pPr marL="0" indent="0" algn="ctr">
              <a:buNone/>
            </a:pPr>
            <a:endParaRPr lang="en-US" sz="1700" dirty="0">
              <a:ea typeface="+mn-lt"/>
            </a:endParaRPr>
          </a:p>
          <a:p>
            <a:pPr marL="0" indent="0" algn="ctr">
              <a:buNone/>
            </a:pPr>
            <a:endParaRPr lang="en-US" sz="1800" dirty="0">
              <a:solidFill>
                <a:srgbClr val="000000"/>
              </a:solidFill>
              <a:latin typeface="Garamond" panose="02020404030301010803" pitchFamily="18" charset="0"/>
            </a:endParaRPr>
          </a:p>
        </p:txBody>
      </p:sp>
      <p:sp>
        <p:nvSpPr>
          <p:cNvPr id="4" name="Content Placeholder 3">
            <a:extLst>
              <a:ext uri="{FF2B5EF4-FFF2-40B4-BE49-F238E27FC236}">
                <a16:creationId xmlns:a16="http://schemas.microsoft.com/office/drawing/2014/main" id="{F8C93D8F-AEC1-4D31-BB81-84026E3C919F}"/>
              </a:ext>
            </a:extLst>
          </p:cNvPr>
          <p:cNvSpPr>
            <a:spLocks noGrp="1"/>
          </p:cNvSpPr>
          <p:nvPr>
            <p:ph sz="half" idx="2"/>
          </p:nvPr>
        </p:nvSpPr>
        <p:spPr>
          <a:xfrm>
            <a:off x="3182694" y="1144775"/>
            <a:ext cx="2743200" cy="5111026"/>
          </a:xfrm>
          <a:ln>
            <a:solidFill>
              <a:schemeClr val="accent1"/>
            </a:solidFill>
          </a:ln>
        </p:spPr>
        <p:txBody>
          <a:bodyPr vert="horz" lIns="0" tIns="45720" rIns="91440" bIns="45720" rtlCol="0" anchor="t">
            <a:noAutofit/>
          </a:bodyPr>
          <a:lstStyle/>
          <a:p>
            <a:pPr marL="0" indent="0" algn="ctr">
              <a:buNone/>
            </a:pPr>
            <a:r>
              <a:rPr lang="en-US" b="1" dirty="0">
                <a:solidFill>
                  <a:schemeClr val="accent1">
                    <a:lumMod val="75000"/>
                  </a:schemeClr>
                </a:solidFill>
                <a:latin typeface="+mn-lt"/>
                <a:cs typeface="Arial"/>
              </a:rPr>
              <a:t>TRACK TWO </a:t>
            </a:r>
            <a:endParaRPr lang="en-US" b="1" dirty="0">
              <a:solidFill>
                <a:schemeClr val="accent1">
                  <a:lumMod val="75000"/>
                </a:schemeClr>
              </a:solidFill>
              <a:latin typeface="+mn-lt"/>
            </a:endParaRPr>
          </a:p>
          <a:p>
            <a:pPr marL="0" indent="0" algn="ctr">
              <a:lnSpc>
                <a:spcPct val="100000"/>
              </a:lnSpc>
              <a:spcAft>
                <a:spcPts val="600"/>
              </a:spcAft>
              <a:buNone/>
            </a:pPr>
            <a:r>
              <a:rPr lang="en-US" sz="2000" b="1" dirty="0">
                <a:latin typeface="+mn-lt"/>
                <a:cs typeface="Arial"/>
              </a:rPr>
              <a:t>Grid Infrastructure</a:t>
            </a:r>
            <a:r>
              <a:rPr lang="en-US" sz="2000" dirty="0">
                <a:latin typeface="+mn-lt"/>
                <a:cs typeface="Arial"/>
              </a:rPr>
              <a:t> </a:t>
            </a:r>
            <a:endParaRPr lang="en-US" sz="2000" dirty="0">
              <a:latin typeface="+mn-lt"/>
            </a:endParaRPr>
          </a:p>
          <a:p>
            <a:pPr marL="225425" indent="-107950">
              <a:buNone/>
            </a:pPr>
            <a:endParaRPr lang="en-US" sz="1400" i="1" dirty="0">
              <a:latin typeface="+mn-lt"/>
              <a:ea typeface="+mn-lt"/>
              <a:cs typeface="+mn-lt"/>
            </a:endParaRPr>
          </a:p>
          <a:p>
            <a:pPr marL="225425" indent="-107950">
              <a:buNone/>
            </a:pPr>
            <a:r>
              <a:rPr lang="en-US" sz="1400" i="1" dirty="0">
                <a:latin typeface="+mn-lt"/>
                <a:ea typeface="+mn-lt"/>
                <a:cs typeface="+mn-lt"/>
              </a:rPr>
              <a:t>Purpose</a:t>
            </a:r>
            <a:r>
              <a:rPr lang="en-US" sz="1400" dirty="0">
                <a:latin typeface="+mn-lt"/>
                <a:ea typeface="+mn-lt"/>
                <a:cs typeface="+mn-lt"/>
              </a:rPr>
              <a:t>: Guide utility infrastructure planning and operations </a:t>
            </a:r>
            <a:r>
              <a:rPr lang="en-US" sz="1400" dirty="0">
                <a:latin typeface="+mn-lt"/>
                <a:ea typeface="+mn-lt"/>
                <a:cs typeface="Arial"/>
              </a:rPr>
              <a:t>to maximize the value to ratepayers of DERs interconnected to the electric grid. </a:t>
            </a:r>
            <a:endParaRPr lang="en-US" dirty="0">
              <a:latin typeface="+mn-lt"/>
            </a:endParaRPr>
          </a:p>
          <a:p>
            <a:pPr marL="225425" indent="-107950">
              <a:buNone/>
            </a:pPr>
            <a:endParaRPr lang="en-US" sz="1200" i="1" dirty="0">
              <a:latin typeface="+mn-lt"/>
              <a:ea typeface="+mn-lt"/>
              <a:cs typeface="+mn-lt"/>
            </a:endParaRPr>
          </a:p>
          <a:p>
            <a:pPr marL="225425" indent="-107950">
              <a:buNone/>
            </a:pPr>
            <a:r>
              <a:rPr lang="en-US" sz="1200" i="1" dirty="0">
                <a:latin typeface="+mn-lt"/>
                <a:ea typeface="+mn-lt"/>
                <a:cs typeface="+mn-lt"/>
              </a:rPr>
              <a:t>How: </a:t>
            </a:r>
            <a:r>
              <a:rPr lang="en-US" sz="1200" dirty="0">
                <a:latin typeface="+mn-lt"/>
                <a:ea typeface="+mn-lt"/>
                <a:cs typeface="+mn-lt"/>
              </a:rPr>
              <a:t>Modernize the grid and improve distribution planning</a:t>
            </a:r>
          </a:p>
          <a:p>
            <a:pPr marL="403225" indent="-285750">
              <a:lnSpc>
                <a:spcPct val="100000"/>
              </a:lnSpc>
              <a:spcBef>
                <a:spcPts val="0"/>
              </a:spcBef>
            </a:pPr>
            <a:r>
              <a:rPr lang="en-US" sz="1200" dirty="0">
                <a:latin typeface="+mn-lt"/>
                <a:ea typeface="+mn-lt"/>
                <a:cs typeface="+mn-lt"/>
              </a:rPr>
              <a:t>Explore DSO models</a:t>
            </a:r>
          </a:p>
          <a:p>
            <a:pPr marL="403225" indent="-285750">
              <a:lnSpc>
                <a:spcPct val="100000"/>
              </a:lnSpc>
              <a:spcBef>
                <a:spcPts val="0"/>
              </a:spcBef>
            </a:pPr>
            <a:r>
              <a:rPr lang="en-US" sz="1200" dirty="0">
                <a:latin typeface="+mn-lt"/>
                <a:ea typeface="+mn-lt"/>
                <a:cs typeface="Arial"/>
              </a:rPr>
              <a:t>Planning responsive to community and tribal needs</a:t>
            </a:r>
          </a:p>
          <a:p>
            <a:pPr marL="403225" indent="-285750">
              <a:lnSpc>
                <a:spcPct val="100000"/>
              </a:lnSpc>
              <a:spcBef>
                <a:spcPts val="0"/>
              </a:spcBef>
            </a:pPr>
            <a:r>
              <a:rPr lang="en-US" sz="1200" dirty="0">
                <a:latin typeface="+mn-lt"/>
                <a:ea typeface="+mn-lt"/>
                <a:cs typeface="+mn-lt"/>
              </a:rPr>
              <a:t>Improve interconnection performance</a:t>
            </a:r>
          </a:p>
          <a:p>
            <a:pPr marL="403225" indent="-285750">
              <a:lnSpc>
                <a:spcPct val="100000"/>
              </a:lnSpc>
              <a:spcBef>
                <a:spcPts val="0"/>
              </a:spcBef>
            </a:pPr>
            <a:r>
              <a:rPr lang="en-US" sz="1200" dirty="0">
                <a:latin typeface="+mn-lt"/>
                <a:ea typeface="+mn-lt"/>
                <a:cs typeface="+mn-lt"/>
              </a:rPr>
              <a:t>Data communications for grid operator visibility</a:t>
            </a:r>
          </a:p>
          <a:p>
            <a:pPr marL="403225" indent="-285750">
              <a:lnSpc>
                <a:spcPct val="100000"/>
              </a:lnSpc>
              <a:spcBef>
                <a:spcPts val="0"/>
              </a:spcBef>
            </a:pPr>
            <a:r>
              <a:rPr lang="en-US" sz="1200" dirty="0">
                <a:latin typeface="+mn-lt"/>
                <a:ea typeface="+mn-lt"/>
                <a:cs typeface="+mn-lt"/>
              </a:rPr>
              <a:t>Anticipate impact of electrification on grid infrastructure</a:t>
            </a:r>
          </a:p>
          <a:p>
            <a:pPr marL="403225" indent="-285750"/>
            <a:endParaRPr lang="en-US" sz="1400" dirty="0">
              <a:latin typeface="+mn-lt"/>
            </a:endParaRPr>
          </a:p>
          <a:p>
            <a:pPr>
              <a:buNone/>
            </a:pPr>
            <a:endParaRPr lang="en-US" dirty="0"/>
          </a:p>
          <a:p>
            <a:pPr marL="0" indent="0">
              <a:lnSpc>
                <a:spcPct val="100000"/>
              </a:lnSpc>
              <a:spcBef>
                <a:spcPts val="0"/>
              </a:spcBef>
              <a:buNone/>
            </a:pPr>
            <a:endParaRPr lang="en-US" sz="2800" b="0" i="0" u="none" strike="noStrike" baseline="0" dirty="0">
              <a:solidFill>
                <a:srgbClr val="000000"/>
              </a:solidFill>
              <a:latin typeface="Garamond"/>
              <a:cs typeface="Arial"/>
            </a:endParaRPr>
          </a:p>
          <a:p>
            <a:pPr marL="0" indent="0">
              <a:buNone/>
            </a:pPr>
            <a:r>
              <a:rPr lang="en-US" b="1" dirty="0">
                <a:solidFill>
                  <a:srgbClr val="FFC000"/>
                </a:solidFill>
                <a:latin typeface="Garamond"/>
                <a:cs typeface="Arial"/>
              </a:rPr>
              <a:t>                             </a:t>
            </a:r>
            <a:endParaRPr lang="en-US" dirty="0"/>
          </a:p>
        </p:txBody>
      </p:sp>
      <p:sp>
        <p:nvSpPr>
          <p:cNvPr id="5" name="Slide Number Placeholder 4">
            <a:extLst>
              <a:ext uri="{FF2B5EF4-FFF2-40B4-BE49-F238E27FC236}">
                <a16:creationId xmlns:a16="http://schemas.microsoft.com/office/drawing/2014/main" id="{06FDF612-7EF8-44A0-9F0A-4EC16C3C1C25}"/>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6" name="Content Placeholder 5">
            <a:extLst>
              <a:ext uri="{FF2B5EF4-FFF2-40B4-BE49-F238E27FC236}">
                <a16:creationId xmlns:a16="http://schemas.microsoft.com/office/drawing/2014/main" id="{75A7260F-D596-45B6-94A5-B13CAA1C5AF3}"/>
              </a:ext>
            </a:extLst>
          </p:cNvPr>
          <p:cNvSpPr>
            <a:spLocks noGrp="1"/>
          </p:cNvSpPr>
          <p:nvPr>
            <p:ph sz="half" idx="14"/>
          </p:nvPr>
        </p:nvSpPr>
        <p:spPr>
          <a:xfrm>
            <a:off x="9053944" y="1144775"/>
            <a:ext cx="2743200" cy="5107037"/>
          </a:xfrm>
          <a:noFill/>
          <a:ln>
            <a:solidFill>
              <a:schemeClr val="accent1"/>
            </a:solidFill>
          </a:ln>
        </p:spPr>
        <p:txBody>
          <a:bodyPr vert="horz" lIns="0" tIns="45720" rIns="91440" bIns="45720" rtlCol="0" anchor="t">
            <a:noAutofit/>
          </a:bodyPr>
          <a:lstStyle/>
          <a:p>
            <a:pPr marL="0" indent="0" algn="ctr">
              <a:lnSpc>
                <a:spcPct val="100000"/>
              </a:lnSpc>
              <a:spcBef>
                <a:spcPts val="0"/>
              </a:spcBef>
              <a:buNone/>
            </a:pPr>
            <a:r>
              <a:rPr lang="en-US" b="1" dirty="0">
                <a:solidFill>
                  <a:schemeClr val="accent1">
                    <a:lumMod val="75000"/>
                  </a:schemeClr>
                </a:solidFill>
                <a:latin typeface="+mn-lt"/>
                <a:cs typeface="Arial"/>
              </a:rPr>
              <a:t>TRACK FOUR </a:t>
            </a:r>
            <a:endParaRPr lang="en-US" b="1" dirty="0">
              <a:solidFill>
                <a:schemeClr val="accent1">
                  <a:lumMod val="75000"/>
                </a:schemeClr>
              </a:solidFill>
              <a:latin typeface="+mn-lt"/>
            </a:endParaRPr>
          </a:p>
          <a:p>
            <a:pPr marL="58420" indent="0" algn="ctr">
              <a:lnSpc>
                <a:spcPct val="100000"/>
              </a:lnSpc>
              <a:spcBef>
                <a:spcPts val="0"/>
              </a:spcBef>
              <a:spcAft>
                <a:spcPts val="1200"/>
              </a:spcAft>
              <a:buNone/>
            </a:pPr>
            <a:r>
              <a:rPr lang="en-US" sz="1800" b="1" dirty="0">
                <a:latin typeface="+mn-lt"/>
                <a:cs typeface="Arial"/>
              </a:rPr>
              <a:t>DER Customer Programs</a:t>
            </a:r>
          </a:p>
          <a:p>
            <a:pPr marL="225425" indent="-107950">
              <a:lnSpc>
                <a:spcPct val="100000"/>
              </a:lnSpc>
              <a:spcBef>
                <a:spcPts val="0"/>
              </a:spcBef>
              <a:spcAft>
                <a:spcPts val="600"/>
              </a:spcAft>
              <a:buNone/>
            </a:pPr>
            <a:endParaRPr lang="en-US" sz="1400" i="1" dirty="0">
              <a:solidFill>
                <a:schemeClr val="tx1"/>
              </a:solidFill>
              <a:latin typeface="+mn-lt"/>
              <a:ea typeface="+mn-lt"/>
              <a:cs typeface="+mn-lt"/>
            </a:endParaRPr>
          </a:p>
          <a:p>
            <a:pPr marL="225425" indent="-107950">
              <a:lnSpc>
                <a:spcPct val="100000"/>
              </a:lnSpc>
              <a:spcBef>
                <a:spcPts val="0"/>
              </a:spcBef>
              <a:spcAft>
                <a:spcPts val="600"/>
              </a:spcAft>
              <a:buNone/>
            </a:pPr>
            <a:r>
              <a:rPr lang="en-US" sz="1300" i="1" dirty="0">
                <a:solidFill>
                  <a:schemeClr val="tx1"/>
                </a:solidFill>
                <a:latin typeface="+mn-lt"/>
                <a:ea typeface="+mn-lt"/>
                <a:cs typeface="+mn-lt"/>
              </a:rPr>
              <a:t>Purpose</a:t>
            </a:r>
            <a:r>
              <a:rPr lang="en-US" sz="1300" dirty="0">
                <a:solidFill>
                  <a:schemeClr val="tx1"/>
                </a:solidFill>
                <a:latin typeface="+mn-lt"/>
                <a:ea typeface="+mn-lt"/>
                <a:cs typeface="+mn-lt"/>
              </a:rPr>
              <a:t>: Improve coordination, planning and developing consistent metrics across DER customer programs </a:t>
            </a:r>
            <a:r>
              <a:rPr lang="en-US" sz="1300" dirty="0">
                <a:solidFill>
                  <a:schemeClr val="tx1"/>
                </a:solidFill>
                <a:latin typeface="+mn-lt"/>
                <a:ea typeface="+mn-lt"/>
                <a:cs typeface="Arial"/>
              </a:rPr>
              <a:t>to maximize their contributions to GHG reductions and other state energy goals. </a:t>
            </a:r>
            <a:endParaRPr lang="en-US" sz="1300" dirty="0">
              <a:solidFill>
                <a:schemeClr val="tx1"/>
              </a:solidFill>
              <a:latin typeface="+mn-lt"/>
            </a:endParaRPr>
          </a:p>
          <a:p>
            <a:pPr marL="225425" indent="-107950">
              <a:lnSpc>
                <a:spcPct val="100000"/>
              </a:lnSpc>
              <a:spcBef>
                <a:spcPts val="0"/>
              </a:spcBef>
              <a:buNone/>
            </a:pPr>
            <a:r>
              <a:rPr lang="en-US" sz="1200" i="1" dirty="0">
                <a:latin typeface="+mn-lt"/>
                <a:ea typeface="+mn-lt"/>
                <a:cs typeface="+mn-lt"/>
              </a:rPr>
              <a:t>How</a:t>
            </a:r>
            <a:r>
              <a:rPr lang="en-US" sz="1200" dirty="0">
                <a:latin typeface="+mn-lt"/>
                <a:ea typeface="+mn-lt"/>
                <a:cs typeface="+mn-lt"/>
              </a:rPr>
              <a:t>: enable all customers to effectively manage energy usage </a:t>
            </a:r>
          </a:p>
          <a:p>
            <a:pPr marL="339725" indent="-114300">
              <a:lnSpc>
                <a:spcPct val="100000"/>
              </a:lnSpc>
              <a:spcBef>
                <a:spcPts val="0"/>
              </a:spcBef>
            </a:pPr>
            <a:r>
              <a:rPr lang="en-US" sz="1200" dirty="0">
                <a:latin typeface="+mn-lt"/>
                <a:ea typeface="+mn-lt"/>
                <a:cs typeface="+mn-lt"/>
              </a:rPr>
              <a:t>equitable participation and distribution of benefits</a:t>
            </a:r>
          </a:p>
          <a:p>
            <a:pPr marL="339725" indent="-114300">
              <a:lnSpc>
                <a:spcPct val="100000"/>
              </a:lnSpc>
              <a:spcBef>
                <a:spcPts val="0"/>
              </a:spcBef>
            </a:pPr>
            <a:r>
              <a:rPr lang="en-US" sz="1200" dirty="0">
                <a:latin typeface="+mn-lt"/>
                <a:ea typeface="+mn-lt"/>
                <a:cs typeface="+mn-lt"/>
              </a:rPr>
              <a:t>alignment with evolving rate design and load flexibility</a:t>
            </a:r>
          </a:p>
          <a:p>
            <a:pPr marL="339725" indent="-114300">
              <a:lnSpc>
                <a:spcPct val="100000"/>
              </a:lnSpc>
              <a:spcBef>
                <a:spcPts val="0"/>
              </a:spcBef>
            </a:pPr>
            <a:r>
              <a:rPr lang="en-US" sz="1200" dirty="0">
                <a:latin typeface="+mn-lt"/>
                <a:ea typeface="+mn-lt"/>
                <a:cs typeface="+mn-lt"/>
              </a:rPr>
              <a:t>alignment with distribution planning &amp; IRP objectives</a:t>
            </a:r>
          </a:p>
          <a:p>
            <a:pPr marL="0" indent="0" algn="ctr">
              <a:lnSpc>
                <a:spcPct val="100000"/>
              </a:lnSpc>
              <a:spcBef>
                <a:spcPts val="0"/>
              </a:spcBef>
              <a:buNone/>
            </a:pPr>
            <a:endParaRPr lang="en-US" sz="1500" dirty="0">
              <a:ea typeface="+mn-lt"/>
              <a:cs typeface="+mn-lt"/>
            </a:endParaRPr>
          </a:p>
          <a:p>
            <a:pPr marL="0" indent="0">
              <a:lnSpc>
                <a:spcPct val="100000"/>
              </a:lnSpc>
              <a:spcBef>
                <a:spcPts val="0"/>
              </a:spcBef>
              <a:buNone/>
            </a:pPr>
            <a:endParaRPr lang="en-US" dirty="0">
              <a:latin typeface="Garamond" panose="02020404030301010803" pitchFamily="18" charset="0"/>
              <a:ea typeface="+mn-lt"/>
              <a:cs typeface="+mn-lt"/>
            </a:endParaRPr>
          </a:p>
        </p:txBody>
      </p:sp>
      <p:sp>
        <p:nvSpPr>
          <p:cNvPr id="7" name="Content Placeholder 5">
            <a:extLst>
              <a:ext uri="{FF2B5EF4-FFF2-40B4-BE49-F238E27FC236}">
                <a16:creationId xmlns:a16="http://schemas.microsoft.com/office/drawing/2014/main" id="{D211CBDC-65F1-4289-AB0D-B908DA0190AD}"/>
              </a:ext>
            </a:extLst>
          </p:cNvPr>
          <p:cNvSpPr txBox="1">
            <a:spLocks/>
          </p:cNvSpPr>
          <p:nvPr/>
        </p:nvSpPr>
        <p:spPr>
          <a:xfrm>
            <a:off x="6118925" y="1144775"/>
            <a:ext cx="2743200" cy="5115016"/>
          </a:xfrm>
          <a:prstGeom prst="rect">
            <a:avLst/>
          </a:prstGeom>
          <a:noFill/>
          <a:ln>
            <a:solidFill>
              <a:schemeClr val="accent1"/>
            </a:solidFill>
          </a:ln>
        </p:spPr>
        <p:txBody>
          <a:bodyPr vert="horz" lIns="0" tIns="45720" rIns="91440" bIns="45720" rtlCol="0" anchor="t">
            <a:no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accent1">
                    <a:lumMod val="75000"/>
                  </a:schemeClr>
                </a:solidFill>
                <a:effectLst/>
                <a:uLnTx/>
                <a:uFillTx/>
                <a:ea typeface="+mn-ea"/>
                <a:cs typeface="Calibri"/>
              </a:rPr>
              <a:t>TRACK THREE</a:t>
            </a:r>
          </a:p>
          <a:p>
            <a:pPr marL="0" marR="0" lvl="0" indent="0" algn="ctr"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A3C50"/>
                </a:solidFill>
                <a:effectLst/>
                <a:uLnTx/>
                <a:uFillTx/>
                <a:cs typeface="Calibri"/>
              </a:rPr>
              <a:t>Market Integration</a:t>
            </a:r>
            <a:endParaRPr lang="en-US" sz="2000" b="1" i="0" u="none" strike="noStrike" kern="1200" cap="none" spc="0" normalizeH="0" baseline="0" noProof="0" dirty="0">
              <a:ln>
                <a:noFill/>
              </a:ln>
              <a:solidFill>
                <a:srgbClr val="2A3C50"/>
              </a:solidFill>
              <a:effectLst/>
              <a:uLnTx/>
              <a:uFillTx/>
              <a:cs typeface="Calibri"/>
            </a:endParaRPr>
          </a:p>
          <a:p>
            <a:pPr marL="225425" indent="-107950">
              <a:buNone/>
              <a:defRPr/>
            </a:pPr>
            <a:endParaRPr lang="en-US" sz="1400" i="1" dirty="0">
              <a:ea typeface="+mn-lt"/>
              <a:cs typeface="+mn-lt"/>
            </a:endParaRPr>
          </a:p>
          <a:p>
            <a:pPr marL="225425" indent="-107950">
              <a:buNone/>
              <a:defRPr/>
            </a:pPr>
            <a:r>
              <a:rPr lang="en-US" sz="1400" i="1" dirty="0">
                <a:ea typeface="+mn-lt"/>
                <a:cs typeface="+mn-lt"/>
              </a:rPr>
              <a:t>Purpose:</a:t>
            </a:r>
            <a:r>
              <a:rPr lang="en-US" sz="1400" dirty="0">
                <a:ea typeface="+mn-lt"/>
                <a:cs typeface="+mn-lt"/>
              </a:rPr>
              <a:t> Support renewable integration, GHG reduction, and grid reliability through efficient integration of DERs into wholesale markets.</a:t>
            </a:r>
            <a:endParaRPr lang="en-US" dirty="0"/>
          </a:p>
          <a:p>
            <a:pPr marL="225425" indent="-107950">
              <a:buNone/>
              <a:defRPr/>
            </a:pPr>
            <a:endParaRPr lang="en-US" sz="1400" i="1" dirty="0">
              <a:ea typeface="+mn-lt"/>
              <a:cs typeface="+mn-lt"/>
            </a:endParaRPr>
          </a:p>
          <a:p>
            <a:pPr marL="225425" indent="-107950">
              <a:buNone/>
              <a:defRPr/>
            </a:pPr>
            <a:r>
              <a:rPr lang="en-US" sz="1200" i="1" dirty="0">
                <a:ea typeface="+mn-lt"/>
                <a:cs typeface="+mn-lt"/>
              </a:rPr>
              <a:t>How: </a:t>
            </a:r>
            <a:r>
              <a:rPr lang="en-US" sz="1200" dirty="0">
                <a:ea typeface="+mn-lt"/>
                <a:cs typeface="+mn-lt"/>
              </a:rPr>
              <a:t>Enable market integrated DERs to produce multiple benefits</a:t>
            </a:r>
            <a:r>
              <a:rPr kumimoji="0" lang="en-US" sz="1200" b="0" i="0" u="none" strike="noStrike" kern="1200" cap="none" spc="0" normalizeH="0" baseline="0" noProof="0" dirty="0">
                <a:ln>
                  <a:noFill/>
                </a:ln>
                <a:effectLst/>
                <a:uLnTx/>
                <a:uFillTx/>
                <a:ea typeface="+mn-lt"/>
                <a:cs typeface="+mn-lt"/>
              </a:rPr>
              <a:t>. </a:t>
            </a:r>
            <a:endParaRPr lang="en-US" sz="1200" dirty="0"/>
          </a:p>
          <a:p>
            <a:pPr marL="457200" indent="-171450">
              <a:lnSpc>
                <a:spcPct val="100000"/>
              </a:lnSpc>
              <a:spcBef>
                <a:spcPts val="0"/>
              </a:spcBef>
              <a:defRPr/>
            </a:pPr>
            <a:r>
              <a:rPr lang="en-US" sz="1200" dirty="0"/>
              <a:t>Resource Adequacy</a:t>
            </a:r>
          </a:p>
          <a:p>
            <a:pPr marL="457200" indent="-171450">
              <a:lnSpc>
                <a:spcPct val="100000"/>
              </a:lnSpc>
              <a:spcBef>
                <a:spcPts val="0"/>
              </a:spcBef>
              <a:defRPr/>
            </a:pPr>
            <a:r>
              <a:rPr lang="en-US" sz="1200" dirty="0"/>
              <a:t>Reliability</a:t>
            </a:r>
          </a:p>
          <a:p>
            <a:pPr marL="457200" indent="-171450">
              <a:lnSpc>
                <a:spcPct val="100000"/>
              </a:lnSpc>
              <a:spcBef>
                <a:spcPts val="0"/>
              </a:spcBef>
              <a:defRPr/>
            </a:pPr>
            <a:r>
              <a:rPr lang="en-US" sz="1200" dirty="0">
                <a:solidFill>
                  <a:srgbClr val="2A3C50"/>
                </a:solidFill>
                <a:cs typeface="Calibri"/>
              </a:rPr>
              <a:t>Efficient wholesale market grid services</a:t>
            </a:r>
            <a:endParaRPr lang="en-US" sz="1200" b="0" i="0" u="none" strike="noStrike" kern="1200" cap="none" spc="0" normalizeH="0" baseline="0" noProof="0" dirty="0">
              <a:ln>
                <a:noFill/>
              </a:ln>
              <a:solidFill>
                <a:srgbClr val="2A3C50"/>
              </a:solidFill>
              <a:effectLst/>
              <a:uLnTx/>
              <a:uFillTx/>
              <a:cs typeface="Calibri"/>
            </a:endParaRPr>
          </a:p>
          <a:p>
            <a:pPr marL="287655"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strike="noStrike" kern="1200" cap="none" spc="0" normalizeH="0" baseline="0" noProof="0" dirty="0">
              <a:ln>
                <a:noFill/>
              </a:ln>
              <a:solidFill>
                <a:srgbClr val="2A3C50"/>
              </a:solidFill>
              <a:effectLst/>
              <a:uLnTx/>
              <a:uFillTx/>
              <a:latin typeface="Century Gothic" panose="020F0302020204030204"/>
              <a:cs typeface="Calibri"/>
            </a:endParaRPr>
          </a:p>
          <a:p>
            <a:pPr marL="287655" marR="0" lvl="1" indent="0" algn="l" defTabSz="914400" rtl="0" eaLnBrk="1" fontAlgn="auto" latinLnBrk="0" hangingPunct="1">
              <a:lnSpc>
                <a:spcPct val="100000"/>
              </a:lnSpc>
              <a:spcBef>
                <a:spcPts val="0"/>
              </a:spcBef>
              <a:spcAft>
                <a:spcPts val="0"/>
              </a:spcAft>
              <a:buClrTx/>
              <a:buSzTx/>
              <a:buNone/>
              <a:tabLst/>
              <a:defRPr/>
            </a:pPr>
            <a:endParaRPr lang="en-US" sz="1200" b="0"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None/>
              <a:tabLst/>
              <a:defRPr/>
            </a:pPr>
            <a:endParaRPr lang="en-US" sz="1800" b="0" i="0" u="none" strike="noStrike" kern="1200" cap="none" spc="0" normalizeH="0" baseline="0" noProof="0" dirty="0">
              <a:ln>
                <a:noFill/>
              </a:ln>
              <a:solidFill>
                <a:srgbClr val="000000"/>
              </a:solidFill>
              <a:effectLst/>
              <a:uLnTx/>
              <a:uFillTx/>
              <a:latin typeface="Calibri"/>
              <a:cs typeface="Calibri"/>
            </a:endParaRPr>
          </a:p>
          <a:p>
            <a:pPr marL="233045" indent="-233045">
              <a:lnSpc>
                <a:spcPct val="100000"/>
              </a:lnSpc>
              <a:spcBef>
                <a:spcPts val="0"/>
              </a:spcBef>
              <a:defRPr/>
            </a:pPr>
            <a:endParaRPr lang="en-US" sz="1400" dirty="0">
              <a:solidFill>
                <a:srgbClr val="2A3C50"/>
              </a:solidFill>
              <a:latin typeface="Garamond" panose="02020404030301010803" pitchFamily="18" charset="0"/>
            </a:endParaRPr>
          </a:p>
          <a:p>
            <a:pPr marL="0" indent="0">
              <a:buNone/>
              <a:defRPr/>
            </a:pPr>
            <a:endParaRPr lang="en-US" dirty="0">
              <a:solidFill>
                <a:srgbClr val="2A3C50"/>
              </a:solidFill>
              <a:latin typeface="Garamond" panose="02020404030301010803" pitchFamily="18" charset="0"/>
            </a:endParaRPr>
          </a:p>
        </p:txBody>
      </p:sp>
    </p:spTree>
    <p:extLst>
      <p:ext uri="{BB962C8B-B14F-4D97-AF65-F5344CB8AC3E}">
        <p14:creationId xmlns:p14="http://schemas.microsoft.com/office/powerpoint/2010/main" val="99080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287D-85BF-4E1D-80C0-D7C9D2528DB0}"/>
              </a:ext>
            </a:extLst>
          </p:cNvPr>
          <p:cNvSpPr>
            <a:spLocks noGrp="1"/>
          </p:cNvSpPr>
          <p:nvPr>
            <p:ph type="title"/>
          </p:nvPr>
        </p:nvSpPr>
        <p:spPr>
          <a:xfrm>
            <a:off x="609600" y="365126"/>
            <a:ext cx="10972800" cy="1021886"/>
          </a:xfrm>
        </p:spPr>
        <p:txBody>
          <a:bodyPr/>
          <a:lstStyle/>
          <a:p>
            <a:pPr algn="ctr"/>
            <a:r>
              <a:rPr lang="en-US" sz="3200"/>
              <a:t>DER ACTION PLAN 2.0</a:t>
            </a:r>
            <a:br>
              <a:rPr lang="en-US" sz="3200"/>
            </a:br>
            <a:r>
              <a:rPr lang="en-US" sz="3200" b="0"/>
              <a:t>Proceeding and Initiatives List</a:t>
            </a:r>
          </a:p>
        </p:txBody>
      </p:sp>
      <p:sp>
        <p:nvSpPr>
          <p:cNvPr id="3" name="Content Placeholder 2">
            <a:extLst>
              <a:ext uri="{FF2B5EF4-FFF2-40B4-BE49-F238E27FC236}">
                <a16:creationId xmlns:a16="http://schemas.microsoft.com/office/drawing/2014/main" id="{66BC0231-5395-48AD-A7C3-44E5F03688D7}"/>
              </a:ext>
            </a:extLst>
          </p:cNvPr>
          <p:cNvSpPr>
            <a:spLocks noGrp="1"/>
          </p:cNvSpPr>
          <p:nvPr>
            <p:ph sz="half" idx="1"/>
          </p:nvPr>
        </p:nvSpPr>
        <p:spPr>
          <a:xfrm>
            <a:off x="90021" y="1736333"/>
            <a:ext cx="3017520" cy="4447353"/>
          </a:xfrm>
          <a:ln>
            <a:solidFill>
              <a:schemeClr val="accent1"/>
            </a:solidFill>
          </a:ln>
        </p:spPr>
        <p:txBody>
          <a:bodyPr vert="horz" lIns="0" tIns="45720" rIns="91440" bIns="45720" rtlCol="0" anchor="t">
            <a:noAutofit/>
          </a:bodyPr>
          <a:lstStyle/>
          <a:p>
            <a:pPr marL="0" indent="0" algn="ctr">
              <a:buNone/>
            </a:pPr>
            <a:r>
              <a:rPr lang="en-US" b="1" dirty="0">
                <a:solidFill>
                  <a:schemeClr val="accent1">
                    <a:lumMod val="75000"/>
                  </a:schemeClr>
                </a:solidFill>
                <a:latin typeface="Calibri"/>
                <a:cs typeface="Arial"/>
              </a:rPr>
              <a:t>TRACK ONE</a:t>
            </a:r>
          </a:p>
          <a:p>
            <a:pPr marL="0" indent="0" algn="ctr">
              <a:lnSpc>
                <a:spcPct val="100000"/>
              </a:lnSpc>
              <a:spcAft>
                <a:spcPts val="600"/>
              </a:spcAft>
              <a:buNone/>
            </a:pPr>
            <a:r>
              <a:rPr lang="en-US" sz="1600" b="1" dirty="0">
                <a:latin typeface="Century Gothic" panose="020B0502020202020204" pitchFamily="34" charset="0"/>
                <a:cs typeface="Arial"/>
              </a:rPr>
              <a:t>Load Flexibility &amp; Rates</a:t>
            </a:r>
          </a:p>
          <a:p>
            <a:pPr marL="274320" indent="-182880">
              <a:lnSpc>
                <a:spcPct val="100000"/>
              </a:lnSpc>
              <a:spcBef>
                <a:spcPts val="0"/>
              </a:spcBef>
              <a:spcAft>
                <a:spcPts val="600"/>
              </a:spcAft>
            </a:pPr>
            <a:r>
              <a:rPr lang="en-US" sz="1100" dirty="0">
                <a:solidFill>
                  <a:schemeClr val="tx1"/>
                </a:solidFill>
                <a:latin typeface="Century Gothic" panose="020B0502020202020204" pitchFamily="34" charset="0"/>
                <a:cs typeface="Arial"/>
              </a:rPr>
              <a:t>Net Energy Metering </a:t>
            </a:r>
          </a:p>
          <a:p>
            <a:pPr marL="274320" indent="-182880">
              <a:lnSpc>
                <a:spcPct val="100000"/>
              </a:lnSpc>
              <a:spcBef>
                <a:spcPts val="0"/>
              </a:spcBef>
              <a:spcAft>
                <a:spcPts val="600"/>
              </a:spcAft>
            </a:pPr>
            <a:r>
              <a:rPr lang="en-US" sz="1100" i="0" strike="noStrike" baseline="0" dirty="0">
                <a:solidFill>
                  <a:schemeClr val="tx1"/>
                </a:solidFill>
                <a:latin typeface="Century Gothic" panose="020B0502020202020204" pitchFamily="34" charset="0"/>
                <a:cs typeface="Arial"/>
              </a:rPr>
              <a:t>PG&amp;E Day Ahead Hourly Real Time Pricing (DAHRTP) Rate and Pilot Application to Evaluate Customer Understanding and Supporting Technology</a:t>
            </a:r>
          </a:p>
          <a:p>
            <a:pPr marL="274320" indent="-182880">
              <a:lnSpc>
                <a:spcPct val="100000"/>
              </a:lnSpc>
              <a:spcBef>
                <a:spcPts val="0"/>
              </a:spcBef>
              <a:spcAft>
                <a:spcPts val="600"/>
              </a:spcAft>
            </a:pPr>
            <a:r>
              <a:rPr lang="en-US" sz="1100" dirty="0">
                <a:solidFill>
                  <a:schemeClr val="tx1"/>
                </a:solidFill>
                <a:latin typeface="Century Gothic" panose="020B0502020202020204" pitchFamily="34" charset="0"/>
                <a:cs typeface="Arial"/>
              </a:rPr>
              <a:t>SDG&amp;E, PG&amp;E and SCE GRC Phase 2 </a:t>
            </a:r>
            <a:endParaRPr lang="en-US" sz="1100" dirty="0">
              <a:solidFill>
                <a:schemeClr val="tx1"/>
              </a:solidFill>
              <a:latin typeface="Century Gothic" panose="020B0502020202020204" pitchFamily="34" charset="0"/>
            </a:endParaRPr>
          </a:p>
          <a:p>
            <a:pPr marL="274320" indent="-182880">
              <a:lnSpc>
                <a:spcPct val="100000"/>
              </a:lnSpc>
              <a:spcBef>
                <a:spcPts val="0"/>
              </a:spcBef>
              <a:spcAft>
                <a:spcPts val="600"/>
              </a:spcAft>
            </a:pPr>
            <a:r>
              <a:rPr lang="en-US" sz="1100" dirty="0">
                <a:solidFill>
                  <a:schemeClr val="tx1"/>
                </a:solidFill>
                <a:latin typeface="Century Gothic" panose="020B0502020202020204" pitchFamily="34" charset="0"/>
                <a:cs typeface="Arial"/>
              </a:rPr>
              <a:t>Rate Design </a:t>
            </a:r>
            <a:r>
              <a:rPr lang="en-US" sz="1100" i="0" strike="noStrike" baseline="0" dirty="0">
                <a:solidFill>
                  <a:schemeClr val="tx1"/>
                </a:solidFill>
                <a:latin typeface="Century Gothic" panose="020B0502020202020204" pitchFamily="34" charset="0"/>
                <a:cs typeface="Arial"/>
              </a:rPr>
              <a:t>Applications for evaluating and implementing default residential TOU rate designs.</a:t>
            </a:r>
            <a:r>
              <a:rPr lang="en-US" sz="1100" dirty="0">
                <a:solidFill>
                  <a:schemeClr val="tx1"/>
                </a:solidFill>
                <a:latin typeface="Century Gothic" panose="020B0502020202020204" pitchFamily="34" charset="0"/>
                <a:cs typeface="Arial"/>
              </a:rPr>
              <a:t> </a:t>
            </a:r>
            <a:endParaRPr lang="en-US" sz="1100" i="0" strike="noStrike" baseline="0" dirty="0">
              <a:solidFill>
                <a:schemeClr val="tx1"/>
              </a:solidFill>
              <a:latin typeface="Century Gothic" panose="020B0502020202020204" pitchFamily="34" charset="0"/>
            </a:endParaRPr>
          </a:p>
          <a:p>
            <a:pPr marL="274320" indent="-182880">
              <a:lnSpc>
                <a:spcPct val="100000"/>
              </a:lnSpc>
              <a:spcBef>
                <a:spcPts val="0"/>
              </a:spcBef>
              <a:spcAft>
                <a:spcPts val="600"/>
              </a:spcAft>
            </a:pPr>
            <a:r>
              <a:rPr lang="en-US" sz="1100" b="0" i="0" u="none" strike="noStrike" baseline="0" dirty="0">
                <a:solidFill>
                  <a:srgbClr val="000000"/>
                </a:solidFill>
                <a:latin typeface="Century Gothic" panose="020B0502020202020204" pitchFamily="34" charset="0"/>
                <a:cs typeface="Arial"/>
              </a:rPr>
              <a:t>SDG&amp;E Application for Approval of Electric Vehicle High Power (EV-HP) Charging Rate Application</a:t>
            </a:r>
          </a:p>
          <a:p>
            <a:pPr marL="274320" indent="-182880">
              <a:lnSpc>
                <a:spcPct val="100000"/>
              </a:lnSpc>
              <a:spcBef>
                <a:spcPts val="0"/>
              </a:spcBef>
              <a:spcAft>
                <a:spcPts val="600"/>
              </a:spcAft>
            </a:pPr>
            <a:r>
              <a:rPr lang="en-US" sz="1100" b="0" i="0" u="none" strike="noStrike" baseline="0" dirty="0">
                <a:solidFill>
                  <a:srgbClr val="000000"/>
                </a:solidFill>
                <a:latin typeface="Century Gothic" panose="020B0502020202020204" pitchFamily="34" charset="0"/>
                <a:cs typeface="Arial"/>
              </a:rPr>
              <a:t>Load Flexibility Management OIR, recommended by CPUC staff.</a:t>
            </a:r>
          </a:p>
          <a:p>
            <a:pPr marL="274320" indent="-182880">
              <a:lnSpc>
                <a:spcPct val="100000"/>
              </a:lnSpc>
              <a:spcBef>
                <a:spcPts val="0"/>
              </a:spcBef>
              <a:spcAft>
                <a:spcPts val="600"/>
              </a:spcAft>
            </a:pPr>
            <a:r>
              <a:rPr lang="en-US" sz="1100" b="0" i="0" u="none" strike="noStrike" baseline="0" dirty="0">
                <a:solidFill>
                  <a:srgbClr val="000000"/>
                </a:solidFill>
                <a:latin typeface="Century Gothic" panose="020B0502020202020204" pitchFamily="34" charset="0"/>
                <a:cs typeface="Arial"/>
              </a:rPr>
              <a:t>CEC’s Load Management Standard </a:t>
            </a:r>
            <a:r>
              <a:rPr lang="en-US" sz="1800" b="0" i="0" u="none" strike="noStrike" baseline="0" dirty="0">
                <a:solidFill>
                  <a:srgbClr val="000000"/>
                </a:solidFill>
                <a:latin typeface="Calibri"/>
                <a:cs typeface="Arial"/>
              </a:rPr>
              <a:t>	</a:t>
            </a:r>
          </a:p>
          <a:p>
            <a:pPr marL="0" indent="0">
              <a:buNone/>
            </a:pPr>
            <a:r>
              <a:rPr lang="en-US" sz="1800" i="0" strike="noStrike" baseline="0" dirty="0">
                <a:solidFill>
                  <a:schemeClr val="tx1"/>
                </a:solidFill>
                <a:latin typeface="Garamond"/>
                <a:cs typeface="Arial"/>
              </a:rPr>
              <a:t>	</a:t>
            </a:r>
          </a:p>
          <a:p>
            <a:pPr marL="0" indent="0" algn="ctr">
              <a:buNone/>
            </a:pPr>
            <a:endParaRPr lang="en-US" sz="1800" b="0" i="0" u="none" strike="noStrike" baseline="0" dirty="0">
              <a:solidFill>
                <a:srgbClr val="000000"/>
              </a:solidFill>
              <a:latin typeface="Garamond" panose="02020404030301010803" pitchFamily="18" charset="0"/>
            </a:endParaRPr>
          </a:p>
        </p:txBody>
      </p:sp>
      <p:sp>
        <p:nvSpPr>
          <p:cNvPr id="4" name="Content Placeholder 3">
            <a:extLst>
              <a:ext uri="{FF2B5EF4-FFF2-40B4-BE49-F238E27FC236}">
                <a16:creationId xmlns:a16="http://schemas.microsoft.com/office/drawing/2014/main" id="{F8C93D8F-AEC1-4D31-BB81-84026E3C919F}"/>
              </a:ext>
            </a:extLst>
          </p:cNvPr>
          <p:cNvSpPr>
            <a:spLocks noGrp="1"/>
          </p:cNvSpPr>
          <p:nvPr>
            <p:ph sz="half" idx="2"/>
          </p:nvPr>
        </p:nvSpPr>
        <p:spPr>
          <a:xfrm>
            <a:off x="3163812" y="1736333"/>
            <a:ext cx="3017520" cy="4447353"/>
          </a:xfrm>
          <a:ln>
            <a:solidFill>
              <a:schemeClr val="accent1"/>
            </a:solidFill>
          </a:ln>
        </p:spPr>
        <p:txBody>
          <a:bodyPr vert="horz" lIns="0" tIns="45720" rIns="91440" bIns="45720" rtlCol="0" anchor="t">
            <a:noAutofit/>
          </a:bodyPr>
          <a:lstStyle/>
          <a:p>
            <a:pPr marL="0" indent="0" algn="ctr">
              <a:buNone/>
            </a:pPr>
            <a:r>
              <a:rPr lang="en-US" b="1">
                <a:solidFill>
                  <a:schemeClr val="accent1">
                    <a:lumMod val="75000"/>
                  </a:schemeClr>
                </a:solidFill>
                <a:latin typeface="+mn-lt"/>
                <a:cs typeface="Arial"/>
              </a:rPr>
              <a:t>TRACK TWO </a:t>
            </a:r>
            <a:endParaRPr lang="en-US" b="1">
              <a:solidFill>
                <a:schemeClr val="accent1">
                  <a:lumMod val="75000"/>
                </a:schemeClr>
              </a:solidFill>
              <a:latin typeface="+mn-lt"/>
            </a:endParaRPr>
          </a:p>
          <a:p>
            <a:pPr marL="0" indent="0" algn="ctr">
              <a:lnSpc>
                <a:spcPct val="100000"/>
              </a:lnSpc>
              <a:spcAft>
                <a:spcPts val="600"/>
              </a:spcAft>
              <a:buNone/>
            </a:pPr>
            <a:r>
              <a:rPr lang="en-US" sz="1600" b="1">
                <a:latin typeface="+mn-lt"/>
                <a:cs typeface="Arial"/>
              </a:rPr>
              <a:t>Grid Infrastructure </a:t>
            </a:r>
            <a:endParaRPr lang="en-US" sz="1600" b="1">
              <a:latin typeface="+mn-lt"/>
            </a:endParaRPr>
          </a:p>
          <a:p>
            <a:pPr marL="274320" indent="-182880">
              <a:lnSpc>
                <a:spcPct val="100000"/>
              </a:lnSpc>
              <a:spcBef>
                <a:spcPts val="0"/>
              </a:spcBef>
              <a:spcAft>
                <a:spcPts val="600"/>
              </a:spcAft>
            </a:pPr>
            <a:r>
              <a:rPr lang="en-US" sz="1100" b="0" i="0" u="none" strike="noStrike" baseline="0">
                <a:solidFill>
                  <a:srgbClr val="000000"/>
                </a:solidFill>
                <a:latin typeface="+mn-lt"/>
                <a:cs typeface="Arial"/>
              </a:rPr>
              <a:t>High DER Future OIR</a:t>
            </a:r>
          </a:p>
          <a:p>
            <a:pPr marL="274320" indent="-182880">
              <a:lnSpc>
                <a:spcPct val="100000"/>
              </a:lnSpc>
              <a:spcBef>
                <a:spcPts val="0"/>
              </a:spcBef>
              <a:spcAft>
                <a:spcPts val="600"/>
              </a:spcAft>
            </a:pPr>
            <a:r>
              <a:rPr lang="en-US" sz="1100" b="0" i="0" u="none" strike="noStrike" baseline="0">
                <a:solidFill>
                  <a:srgbClr val="000000"/>
                </a:solidFill>
                <a:latin typeface="+mn-lt"/>
                <a:cs typeface="Arial"/>
              </a:rPr>
              <a:t>Streamlining Interconnection of Distributed Energy Resources and Improvements to Rule 21 	</a:t>
            </a:r>
          </a:p>
          <a:p>
            <a:pPr marL="274320" indent="-182880">
              <a:lnSpc>
                <a:spcPct val="100000"/>
              </a:lnSpc>
              <a:spcBef>
                <a:spcPts val="0"/>
              </a:spcBef>
              <a:spcAft>
                <a:spcPts val="600"/>
              </a:spcAft>
            </a:pPr>
            <a:r>
              <a:rPr lang="en-US" sz="1100" b="0" i="0" u="none" strike="noStrike" baseline="0">
                <a:solidFill>
                  <a:srgbClr val="000000"/>
                </a:solidFill>
                <a:latin typeface="+mn-lt"/>
                <a:cs typeface="Arial"/>
              </a:rPr>
              <a:t>Microgrids OIR 	</a:t>
            </a:r>
          </a:p>
          <a:p>
            <a:pPr marL="274320" indent="-182880">
              <a:lnSpc>
                <a:spcPct val="100000"/>
              </a:lnSpc>
              <a:spcBef>
                <a:spcPts val="0"/>
              </a:spcBef>
              <a:spcAft>
                <a:spcPts val="600"/>
              </a:spcAft>
            </a:pPr>
            <a:r>
              <a:rPr lang="en-US" sz="1100" b="0" i="0" u="none" strike="noStrike" baseline="0">
                <a:solidFill>
                  <a:srgbClr val="000000"/>
                </a:solidFill>
                <a:latin typeface="+mn-lt"/>
                <a:cs typeface="Arial"/>
              </a:rPr>
              <a:t>PG&amp;E, SCE and SDG&amp;E General Rate Case Phase 1</a:t>
            </a:r>
          </a:p>
          <a:p>
            <a:pPr marL="0" indent="0">
              <a:lnSpc>
                <a:spcPct val="100000"/>
              </a:lnSpc>
              <a:spcBef>
                <a:spcPts val="0"/>
              </a:spcBef>
              <a:buNone/>
            </a:pPr>
            <a:r>
              <a:rPr lang="en-US" sz="1800" b="0" i="0" u="none" strike="noStrike" baseline="0">
                <a:solidFill>
                  <a:srgbClr val="000000"/>
                </a:solidFill>
                <a:latin typeface="+mn-lt"/>
                <a:cs typeface="Arial"/>
              </a:rPr>
              <a:t>	</a:t>
            </a:r>
          </a:p>
          <a:p>
            <a:pPr>
              <a:lnSpc>
                <a:spcPct val="100000"/>
              </a:lnSpc>
              <a:spcBef>
                <a:spcPts val="0"/>
              </a:spcBef>
            </a:pPr>
            <a:endParaRPr lang="en-US" sz="1400" b="0" i="0" u="none" strike="noStrike" baseline="0">
              <a:solidFill>
                <a:srgbClr val="000000"/>
              </a:solidFill>
              <a:latin typeface="Garamond" panose="02020404030301010803" pitchFamily="18" charset="0"/>
            </a:endParaRPr>
          </a:p>
          <a:p>
            <a:pPr marL="0" indent="0">
              <a:lnSpc>
                <a:spcPct val="100000"/>
              </a:lnSpc>
              <a:spcBef>
                <a:spcPts val="0"/>
              </a:spcBef>
              <a:buNone/>
            </a:pPr>
            <a:r>
              <a:rPr lang="en-US" sz="2800" b="0" i="0" u="none" strike="noStrike" baseline="0">
                <a:solidFill>
                  <a:srgbClr val="000000"/>
                </a:solidFill>
                <a:latin typeface="Garamond"/>
                <a:cs typeface="Arial"/>
              </a:rPr>
              <a:t>	</a:t>
            </a:r>
          </a:p>
          <a:p>
            <a:pPr marL="0" indent="0">
              <a:buNone/>
            </a:pPr>
            <a:r>
              <a:rPr lang="en-US" b="1">
                <a:solidFill>
                  <a:srgbClr val="FFC000"/>
                </a:solidFill>
                <a:latin typeface="Garamond"/>
                <a:cs typeface="Arial"/>
              </a:rPr>
              <a:t>                             </a:t>
            </a:r>
            <a:endParaRPr lang="en-US"/>
          </a:p>
        </p:txBody>
      </p:sp>
      <p:sp>
        <p:nvSpPr>
          <p:cNvPr id="5" name="Slide Number Placeholder 4">
            <a:extLst>
              <a:ext uri="{FF2B5EF4-FFF2-40B4-BE49-F238E27FC236}">
                <a16:creationId xmlns:a16="http://schemas.microsoft.com/office/drawing/2014/main" id="{06FDF612-7EF8-44A0-9F0A-4EC16C3C1C25}"/>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sp>
        <p:nvSpPr>
          <p:cNvPr id="6" name="Content Placeholder 5">
            <a:extLst>
              <a:ext uri="{FF2B5EF4-FFF2-40B4-BE49-F238E27FC236}">
                <a16:creationId xmlns:a16="http://schemas.microsoft.com/office/drawing/2014/main" id="{75A7260F-D596-45B6-94A5-B13CAA1C5AF3}"/>
              </a:ext>
            </a:extLst>
          </p:cNvPr>
          <p:cNvSpPr>
            <a:spLocks noGrp="1"/>
          </p:cNvSpPr>
          <p:nvPr>
            <p:ph sz="half" idx="14"/>
          </p:nvPr>
        </p:nvSpPr>
        <p:spPr>
          <a:xfrm>
            <a:off x="9463618" y="1730950"/>
            <a:ext cx="2638361" cy="4447353"/>
          </a:xfrm>
          <a:noFill/>
          <a:ln>
            <a:solidFill>
              <a:schemeClr val="accent1"/>
            </a:solidFill>
          </a:ln>
        </p:spPr>
        <p:txBody>
          <a:bodyPr vert="horz" lIns="0" tIns="45720" rIns="91440" bIns="45720" rtlCol="0" anchor="t">
            <a:noAutofit/>
          </a:bodyPr>
          <a:lstStyle/>
          <a:p>
            <a:pPr marL="0" indent="0" algn="ctr">
              <a:buNone/>
            </a:pPr>
            <a:r>
              <a:rPr lang="en-US" b="1">
                <a:solidFill>
                  <a:schemeClr val="accent1">
                    <a:lumMod val="75000"/>
                  </a:schemeClr>
                </a:solidFill>
                <a:latin typeface="Calibri"/>
                <a:cs typeface="Arial"/>
              </a:rPr>
              <a:t>TRACK FOUR </a:t>
            </a:r>
            <a:endParaRPr lang="en-US" b="1">
              <a:solidFill>
                <a:schemeClr val="accent1">
                  <a:lumMod val="75000"/>
                </a:schemeClr>
              </a:solidFill>
              <a:latin typeface="Calibri"/>
            </a:endParaRPr>
          </a:p>
          <a:p>
            <a:pPr marL="0" indent="0" algn="ctr">
              <a:lnSpc>
                <a:spcPct val="100000"/>
              </a:lnSpc>
              <a:spcAft>
                <a:spcPts val="600"/>
              </a:spcAft>
              <a:buNone/>
            </a:pPr>
            <a:r>
              <a:rPr lang="en-US" sz="1600" b="1">
                <a:latin typeface="Century Gothic" panose="020B0502020202020204" pitchFamily="34" charset="0"/>
                <a:cs typeface="Arial"/>
              </a:rPr>
              <a:t>DER Customer Programs</a:t>
            </a:r>
          </a:p>
          <a:p>
            <a:pPr marL="274320" indent="-182880">
              <a:lnSpc>
                <a:spcPct val="100000"/>
              </a:lnSpc>
              <a:spcBef>
                <a:spcPts val="0"/>
              </a:spcBef>
              <a:spcAft>
                <a:spcPts val="600"/>
              </a:spcAft>
            </a:pPr>
            <a:r>
              <a:rPr lang="en-US" sz="1100" b="0" i="0" u="none" strike="noStrike" baseline="0">
                <a:solidFill>
                  <a:srgbClr val="000000"/>
                </a:solidFill>
                <a:latin typeface="Century Gothic" panose="020B0502020202020204" pitchFamily="34" charset="0"/>
                <a:cs typeface="Arial"/>
              </a:rPr>
              <a:t>Self-Generation Incentive Program</a:t>
            </a:r>
          </a:p>
          <a:p>
            <a:pPr marL="274320" indent="-182880">
              <a:lnSpc>
                <a:spcPct val="100000"/>
              </a:lnSpc>
              <a:spcBef>
                <a:spcPts val="0"/>
              </a:spcBef>
              <a:spcAft>
                <a:spcPts val="600"/>
              </a:spcAft>
            </a:pPr>
            <a:r>
              <a:rPr lang="en-US" sz="1100">
                <a:solidFill>
                  <a:srgbClr val="000000"/>
                </a:solidFill>
                <a:latin typeface="Century Gothic" panose="020B0502020202020204" pitchFamily="34" charset="0"/>
                <a:cs typeface="Arial"/>
              </a:rPr>
              <a:t>Energy</a:t>
            </a:r>
            <a:r>
              <a:rPr lang="en-US" sz="1100" b="0" i="0" u="none" strike="noStrike" baseline="0">
                <a:solidFill>
                  <a:srgbClr val="000000"/>
                </a:solidFill>
                <a:latin typeface="Century Gothic" panose="020B0502020202020204" pitchFamily="34" charset="0"/>
                <a:cs typeface="Arial"/>
              </a:rPr>
              <a:t> Efficiency</a:t>
            </a:r>
            <a:r>
              <a:rPr lang="en-US" sz="1100">
                <a:solidFill>
                  <a:srgbClr val="000000"/>
                </a:solidFill>
                <a:latin typeface="Century Gothic" panose="020B0502020202020204" pitchFamily="34" charset="0"/>
                <a:cs typeface="Arial"/>
              </a:rPr>
              <a:t> </a:t>
            </a:r>
            <a:endParaRPr lang="en-US" sz="1100" b="0" i="0" u="none" strike="noStrike" baseline="0">
              <a:solidFill>
                <a:srgbClr val="000000"/>
              </a:solidFill>
              <a:latin typeface="Century Gothic" panose="020B0502020202020204" pitchFamily="34" charset="0"/>
              <a:cs typeface="Arial"/>
            </a:endParaRPr>
          </a:p>
          <a:p>
            <a:pPr marL="274320" indent="-182880">
              <a:lnSpc>
                <a:spcPct val="100000"/>
              </a:lnSpc>
              <a:spcBef>
                <a:spcPts val="0"/>
              </a:spcBef>
              <a:spcAft>
                <a:spcPts val="600"/>
              </a:spcAft>
            </a:pPr>
            <a:r>
              <a:rPr lang="en-US" sz="1100" b="0" i="0" u="none" strike="noStrike" baseline="0">
                <a:solidFill>
                  <a:srgbClr val="000000"/>
                </a:solidFill>
                <a:latin typeface="Century Gothic" panose="020B0502020202020204" pitchFamily="34" charset="0"/>
                <a:cs typeface="Arial"/>
              </a:rPr>
              <a:t>Building Decarbonization 	</a:t>
            </a:r>
          </a:p>
          <a:p>
            <a:pPr marL="274320" indent="-182880">
              <a:lnSpc>
                <a:spcPct val="100000"/>
              </a:lnSpc>
              <a:spcBef>
                <a:spcPts val="0"/>
              </a:spcBef>
              <a:spcAft>
                <a:spcPts val="600"/>
              </a:spcAft>
            </a:pPr>
            <a:r>
              <a:rPr lang="en-US" sz="1100" b="0" i="0" u="none" strike="noStrike" baseline="0">
                <a:solidFill>
                  <a:srgbClr val="000000"/>
                </a:solidFill>
                <a:latin typeface="Century Gothic" panose="020B0502020202020204" pitchFamily="34" charset="0"/>
                <a:cs typeface="Arial"/>
              </a:rPr>
              <a:t>Integrated Distributed Energy Resources</a:t>
            </a:r>
            <a:r>
              <a:rPr lang="en-US" sz="1100">
                <a:solidFill>
                  <a:srgbClr val="000000"/>
                </a:solidFill>
                <a:latin typeface="Century Gothic" panose="020B0502020202020204" pitchFamily="34" charset="0"/>
                <a:cs typeface="Arial"/>
              </a:rPr>
              <a:t> </a:t>
            </a:r>
            <a:endParaRPr lang="en-US" sz="1100" b="0" i="0" u="none" strike="noStrike" baseline="0">
              <a:solidFill>
                <a:srgbClr val="000000"/>
              </a:solidFill>
              <a:latin typeface="Century Gothic" panose="020B0502020202020204" pitchFamily="34" charset="0"/>
              <a:cs typeface="Arial"/>
            </a:endParaRPr>
          </a:p>
          <a:p>
            <a:pPr marL="274320" indent="-182880">
              <a:lnSpc>
                <a:spcPct val="100000"/>
              </a:lnSpc>
              <a:spcBef>
                <a:spcPts val="0"/>
              </a:spcBef>
              <a:spcAft>
                <a:spcPts val="600"/>
              </a:spcAft>
            </a:pPr>
            <a:r>
              <a:rPr lang="en-US" sz="1100" b="0" i="0" u="none" strike="noStrike" baseline="0">
                <a:solidFill>
                  <a:srgbClr val="000000"/>
                </a:solidFill>
                <a:latin typeface="Century Gothic" panose="020B0502020202020204" pitchFamily="34" charset="0"/>
                <a:cs typeface="Arial"/>
              </a:rPr>
              <a:t>Transportation Electrification 	</a:t>
            </a:r>
          </a:p>
          <a:p>
            <a:pPr marL="274320" indent="-182880">
              <a:lnSpc>
                <a:spcPct val="100000"/>
              </a:lnSpc>
              <a:spcBef>
                <a:spcPts val="0"/>
              </a:spcBef>
              <a:spcAft>
                <a:spcPts val="600"/>
              </a:spcAft>
            </a:pPr>
            <a:r>
              <a:rPr lang="en-US" sz="1100" b="0" i="0" u="none" strike="noStrike" baseline="0">
                <a:solidFill>
                  <a:srgbClr val="000000"/>
                </a:solidFill>
                <a:latin typeface="Century Gothic" panose="020B0502020202020204" pitchFamily="34" charset="0"/>
                <a:cs typeface="Arial"/>
              </a:rPr>
              <a:t>Demand Response</a:t>
            </a:r>
            <a:endParaRPr lang="en-US" sz="1100">
              <a:solidFill>
                <a:srgbClr val="000000"/>
              </a:solidFill>
              <a:latin typeface="Century Gothic" panose="020B0502020202020204" pitchFamily="34" charset="0"/>
            </a:endParaRPr>
          </a:p>
          <a:p>
            <a:pPr marL="274320" indent="-182880">
              <a:lnSpc>
                <a:spcPct val="100000"/>
              </a:lnSpc>
              <a:spcBef>
                <a:spcPts val="0"/>
              </a:spcBef>
              <a:spcAft>
                <a:spcPts val="600"/>
              </a:spcAft>
            </a:pPr>
            <a:r>
              <a:rPr lang="en-US" sz="1100">
                <a:solidFill>
                  <a:srgbClr val="000000"/>
                </a:solidFill>
                <a:latin typeface="Century Gothic" panose="020B0502020202020204" pitchFamily="34" charset="0"/>
                <a:cs typeface="Arial"/>
              </a:rPr>
              <a:t>Net Energy Metering</a:t>
            </a:r>
            <a:endParaRPr lang="en-US" sz="1100">
              <a:solidFill>
                <a:srgbClr val="000000"/>
              </a:solidFill>
              <a:latin typeface="Century Gothic" panose="020B0502020202020204" pitchFamily="34" charset="0"/>
            </a:endParaRPr>
          </a:p>
          <a:p>
            <a:pPr marL="274320" indent="-182880">
              <a:lnSpc>
                <a:spcPct val="100000"/>
              </a:lnSpc>
              <a:spcBef>
                <a:spcPts val="0"/>
              </a:spcBef>
              <a:spcAft>
                <a:spcPts val="600"/>
              </a:spcAft>
            </a:pPr>
            <a:r>
              <a:rPr lang="en-US" sz="1100">
                <a:solidFill>
                  <a:srgbClr val="000000"/>
                </a:solidFill>
                <a:latin typeface="Century Gothic" panose="020B0502020202020204" pitchFamily="34" charset="0"/>
                <a:cs typeface="Arial"/>
              </a:rPr>
              <a:t>Energy Savings Assistance Program</a:t>
            </a:r>
            <a:endParaRPr lang="en-US" sz="1100">
              <a:solidFill>
                <a:srgbClr val="000000"/>
              </a:solidFill>
              <a:latin typeface="Century Gothic" panose="020B0502020202020204" pitchFamily="34" charset="0"/>
            </a:endParaRPr>
          </a:p>
          <a:p>
            <a:pPr marL="0" indent="0">
              <a:buNone/>
            </a:pPr>
            <a:endParaRPr lang="en-US">
              <a:latin typeface="Garamond" panose="02020404030301010803" pitchFamily="18" charset="0"/>
            </a:endParaRPr>
          </a:p>
        </p:txBody>
      </p:sp>
      <p:sp>
        <p:nvSpPr>
          <p:cNvPr id="7" name="Content Placeholder 5">
            <a:extLst>
              <a:ext uri="{FF2B5EF4-FFF2-40B4-BE49-F238E27FC236}">
                <a16:creationId xmlns:a16="http://schemas.microsoft.com/office/drawing/2014/main" id="{D211CBDC-65F1-4289-AB0D-B908DA0190AD}"/>
              </a:ext>
            </a:extLst>
          </p:cNvPr>
          <p:cNvSpPr txBox="1">
            <a:spLocks/>
          </p:cNvSpPr>
          <p:nvPr/>
        </p:nvSpPr>
        <p:spPr>
          <a:xfrm>
            <a:off x="6237603" y="1736332"/>
            <a:ext cx="3017520" cy="4447353"/>
          </a:xfrm>
          <a:prstGeom prst="rect">
            <a:avLst/>
          </a:prstGeom>
          <a:noFill/>
          <a:ln>
            <a:solidFill>
              <a:schemeClr val="accent1"/>
            </a:solidFill>
          </a:ln>
        </p:spPr>
        <p:txBody>
          <a:bodyPr vert="horz" lIns="0" tIns="45720" rIns="91440" bIns="45720" rtlCol="0" anchor="t">
            <a:no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rgbClr val="6996C9">
                    <a:lumMod val="75000"/>
                  </a:srgbClr>
                </a:solidFill>
                <a:effectLst/>
                <a:uLnTx/>
                <a:uFillTx/>
                <a:latin typeface="Century Gothic" panose="020B0502020202020204" pitchFamily="34" charset="0"/>
                <a:cs typeface="Calibri"/>
              </a:rPr>
              <a:t>TRACK THREE</a:t>
            </a:r>
          </a:p>
          <a:p>
            <a:pPr marL="0" marR="0" lvl="0" indent="0" algn="ctr"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2A3C50"/>
                </a:solidFill>
                <a:effectLst/>
                <a:uLnTx/>
                <a:uFillTx/>
                <a:latin typeface="Century Gothic" panose="020B0502020202020204" pitchFamily="34" charset="0"/>
                <a:cs typeface="Calibri"/>
              </a:rPr>
              <a:t>Market Integration</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Resource Adequacy </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Successor Storage and/or Demand Response OIR(s), as recommended by CPUC staff 	</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Rule 21</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FERC Order 2222 and Other FERC Proceedings</a:t>
            </a:r>
          </a:p>
          <a:p>
            <a:pPr marL="27432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Potential CAISO Initiatives:</a:t>
            </a:r>
          </a:p>
          <a:p>
            <a:pPr marL="514350" marR="0" lvl="1" indent="-22669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Energy Storage and Distributed Energy Resources,</a:t>
            </a:r>
            <a:endParaRPr kumimoji="0" lang="en-US" sz="1100" b="0" i="0" u="none" strike="noStrike" kern="1200" cap="none" spc="0" normalizeH="0" baseline="0" noProof="0">
              <a:ln>
                <a:noFill/>
              </a:ln>
              <a:solidFill>
                <a:srgbClr val="2A3C50"/>
              </a:solidFill>
              <a:effectLst/>
              <a:uLnTx/>
              <a:uFillTx/>
              <a:ea typeface="+mn-ea"/>
              <a:cs typeface="Calibri"/>
            </a:endParaRPr>
          </a:p>
          <a:p>
            <a:pPr marL="514350" marR="0" lvl="1" indent="-22669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Energy Storage Enhancements,</a:t>
            </a:r>
            <a:endParaRPr kumimoji="0" lang="en-US" sz="1100" b="0" i="0" u="none" strike="noStrike" kern="1200" cap="none" spc="0" normalizeH="0" baseline="0" noProof="0">
              <a:ln>
                <a:noFill/>
              </a:ln>
              <a:solidFill>
                <a:srgbClr val="2A3C50"/>
              </a:solidFill>
              <a:effectLst/>
              <a:uLnTx/>
              <a:uFillTx/>
              <a:ea typeface="+mn-ea"/>
              <a:cs typeface="Calibri"/>
            </a:endParaRPr>
          </a:p>
          <a:p>
            <a:pPr marL="514350" marR="0" lvl="1" indent="-22669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Hybrid Resources,</a:t>
            </a:r>
            <a:endParaRPr kumimoji="0" lang="en-US" sz="1100" b="0" i="0" u="none" strike="noStrike" kern="1200" cap="none" spc="0" normalizeH="0" baseline="0" noProof="0">
              <a:ln>
                <a:noFill/>
              </a:ln>
              <a:solidFill>
                <a:srgbClr val="2A3C50"/>
              </a:solidFill>
              <a:effectLst/>
              <a:uLnTx/>
              <a:uFillTx/>
              <a:ea typeface="+mn-ea"/>
              <a:cs typeface="Calibri"/>
            </a:endParaRPr>
          </a:p>
          <a:p>
            <a:pPr marL="514350" marR="0" lvl="1" indent="-22669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Transmission Planning Process,</a:t>
            </a:r>
            <a:endParaRPr kumimoji="0" lang="en-US" sz="1100" b="0" i="0" u="none" strike="noStrike" kern="1200" cap="none" spc="0" normalizeH="0" baseline="0" noProof="0">
              <a:ln>
                <a:noFill/>
              </a:ln>
              <a:solidFill>
                <a:srgbClr val="2A3C50"/>
              </a:solidFill>
              <a:effectLst/>
              <a:uLnTx/>
              <a:uFillTx/>
              <a:ea typeface="+mn-ea"/>
              <a:cs typeface="Calibri"/>
            </a:endParaRPr>
          </a:p>
          <a:p>
            <a:pPr marL="514350" marR="0" lvl="1" indent="-22669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Storage as a Transmission Asset,</a:t>
            </a:r>
            <a:endParaRPr kumimoji="0" lang="en-US" sz="1100" b="0" i="0" u="none" strike="noStrike" kern="1200" cap="none" spc="0" normalizeH="0" baseline="0" noProof="0">
              <a:ln>
                <a:noFill/>
              </a:ln>
              <a:solidFill>
                <a:srgbClr val="2A3C50"/>
              </a:solidFill>
              <a:effectLst/>
              <a:uLnTx/>
              <a:uFillTx/>
              <a:ea typeface="+mn-ea"/>
              <a:cs typeface="Calibri"/>
            </a:endParaRPr>
          </a:p>
          <a:p>
            <a:pPr marL="514350" marR="0" lvl="1" indent="-22669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ea typeface="+mn-ea"/>
                <a:cs typeface="Calibri"/>
              </a:rPr>
              <a:t>Dispatch Enhancements (decremental market power and bid floor).</a:t>
            </a:r>
            <a:endParaRPr kumimoji="0" lang="en-US" sz="1100" b="0" i="0" u="none" strike="noStrike" kern="1200" cap="none" spc="0" normalizeH="0" baseline="0" noProof="0">
              <a:ln>
                <a:noFill/>
              </a:ln>
              <a:solidFill>
                <a:srgbClr val="2A3C50"/>
              </a:solidFill>
              <a:effectLst/>
              <a:uLnTx/>
              <a:uFillTx/>
              <a:ea typeface="+mn-ea"/>
              <a:cs typeface="Calibri"/>
            </a:endParaRPr>
          </a:p>
          <a:p>
            <a:pPr marL="514350" marR="0" lvl="1"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endParaRPr>
          </a:p>
          <a:p>
            <a:pPr marL="233045" marR="0" lvl="0" indent="-2330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2A3C50"/>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srgbClr val="2A3C5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56142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2.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3.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4.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75BDA7F-5C28-41A2-B094-574C9FFAC4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90ED8C29E0814CA85191C5C0894EFA" ma:contentTypeVersion="5" ma:contentTypeDescription="Create a new document." ma:contentTypeScope="" ma:versionID="d86f452b0d969594612146de461997a7">
  <xsd:schema xmlns:xsd="http://www.w3.org/2001/XMLSchema" xmlns:xs="http://www.w3.org/2001/XMLSchema" xmlns:p="http://schemas.microsoft.com/office/2006/metadata/properties" xmlns:ns2="363e72ea-da4c-4980-9191-79f666be8e08" xmlns:ns3="f045a637-3cdd-4f4b-b16c-de55dd2e1607" targetNamespace="http://schemas.microsoft.com/office/2006/metadata/properties" ma:root="true" ma:fieldsID="4046cda89ecf9b591139654ebe590ee8" ns2:_="" ns3:_="">
    <xsd:import namespace="363e72ea-da4c-4980-9191-79f666be8e08"/>
    <xsd:import namespace="f045a637-3cdd-4f4b-b16c-de55dd2e16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e72ea-da4c-4980-9191-79f666be8e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45a637-3cdd-4f4b-b16c-de55dd2e16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84B2DD-7BF2-4938-8D40-3BACC68A3E7F}">
  <ds:schemaRefs>
    <ds:schemaRef ds:uri="http://schemas.microsoft.com/office/2006/metadata/properties"/>
    <ds:schemaRef ds:uri="f045a637-3cdd-4f4b-b16c-de55dd2e1607"/>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63e72ea-da4c-4980-9191-79f666be8e08"/>
    <ds:schemaRef ds:uri="http://purl.org/dc/dcmitype/"/>
  </ds:schemaRefs>
</ds:datastoreItem>
</file>

<file path=customXml/itemProps2.xml><?xml version="1.0" encoding="utf-8"?>
<ds:datastoreItem xmlns:ds="http://schemas.openxmlformats.org/officeDocument/2006/customXml" ds:itemID="{1E9883AE-0ACF-4E75-A5B7-AE27A6F9224A}">
  <ds:schemaRefs>
    <ds:schemaRef ds:uri="363e72ea-da4c-4980-9191-79f666be8e08"/>
    <ds:schemaRef ds:uri="f045a637-3cdd-4f4b-b16c-de55dd2e16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0DD79C-06C0-4A6D-A517-96B2BD4B52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1160</Words>
  <Application>Microsoft Office PowerPoint</Application>
  <PresentationFormat>Widescreen</PresentationFormat>
  <Paragraphs>220</Paragraphs>
  <Slides>14</Slides>
  <Notes>8</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CPUC White</vt:lpstr>
      <vt:lpstr>CPUC White</vt:lpstr>
      <vt:lpstr>CPUC Gold</vt:lpstr>
      <vt:lpstr>CPUC Dark Blue</vt:lpstr>
      <vt:lpstr>Briefing on the Distributed Energy Resources (DER) Action Plan 2.0   </vt:lpstr>
      <vt:lpstr>Agenda</vt:lpstr>
      <vt:lpstr>DER ACTION PLAN 2.0- BACKGROUND </vt:lpstr>
      <vt:lpstr>Market &amp; Policy Drivers for a High DER Future  </vt:lpstr>
      <vt:lpstr>DER ACTION PLAN 2.0- GOALS &amp; PURPOSE</vt:lpstr>
      <vt:lpstr>STAKEHOLDER ENGAGEMENT </vt:lpstr>
      <vt:lpstr>DER ACTION PLAN DRAFT 2.0 VISION ELEMENTS &amp; ACTIONS</vt:lpstr>
      <vt:lpstr>DER Action Plan 2.0 – 4 TRACKS</vt:lpstr>
      <vt:lpstr>DER ACTION PLAN 2.0 Proceeding and Initiatives List</vt:lpstr>
      <vt:lpstr>DER ACTION PLAN 2.0 Scope and Structure</vt:lpstr>
      <vt:lpstr>DER ACTION PLAN IMPLEMENTATION AND REPORTING 2022 – 2026 </vt:lpstr>
      <vt:lpstr>Implementation &amp; Reporting</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Proposal for distributed Energy Resources Action Plan 2.0</dc:title>
  <dc:creator>Austin, Keishaa</dc:creator>
  <cp:lastModifiedBy>Gabriel Petlin</cp:lastModifiedBy>
  <cp:revision>10</cp:revision>
  <dcterms:created xsi:type="dcterms:W3CDTF">2021-09-01T20:03:50Z</dcterms:created>
  <dcterms:modified xsi:type="dcterms:W3CDTF">2022-05-11T19:39:03Z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0x0101007690ED8C29E0814CA85191C5C0894EFA</vt:lpwstr>
  </property>
</Properties>
</file>