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E5_5092DD0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D9_A8212D64.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2FC_536732FA.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306_1E3EE363.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handoutMasterIdLst>
    <p:handoutMasterId r:id="rId57"/>
  </p:handoutMasterIdLst>
  <p:sldIdLst>
    <p:sldId id="766" r:id="rId5"/>
    <p:sldId id="440" r:id="rId6"/>
    <p:sldId id="601" r:id="rId7"/>
    <p:sldId id="728" r:id="rId8"/>
    <p:sldId id="779" r:id="rId9"/>
    <p:sldId id="741" r:id="rId10"/>
    <p:sldId id="738" r:id="rId11"/>
    <p:sldId id="753" r:id="rId12"/>
    <p:sldId id="768" r:id="rId13"/>
    <p:sldId id="792" r:id="rId14"/>
    <p:sldId id="727" r:id="rId15"/>
    <p:sldId id="729" r:id="rId16"/>
    <p:sldId id="786" r:id="rId17"/>
    <p:sldId id="733" r:id="rId18"/>
    <p:sldId id="755" r:id="rId19"/>
    <p:sldId id="757" r:id="rId20"/>
    <p:sldId id="759" r:id="rId21"/>
    <p:sldId id="758" r:id="rId22"/>
    <p:sldId id="760" r:id="rId23"/>
    <p:sldId id="762" r:id="rId24"/>
    <p:sldId id="793" r:id="rId25"/>
    <p:sldId id="763" r:id="rId26"/>
    <p:sldId id="764" r:id="rId27"/>
    <p:sldId id="770" r:id="rId28"/>
    <p:sldId id="787" r:id="rId29"/>
    <p:sldId id="771" r:id="rId30"/>
    <p:sldId id="773" r:id="rId31"/>
    <p:sldId id="781" r:id="rId32"/>
    <p:sldId id="784" r:id="rId33"/>
    <p:sldId id="752" r:id="rId34"/>
    <p:sldId id="616" r:id="rId35"/>
    <p:sldId id="743" r:id="rId36"/>
    <p:sldId id="744" r:id="rId37"/>
    <p:sldId id="745" r:id="rId38"/>
    <p:sldId id="746" r:id="rId39"/>
    <p:sldId id="747" r:id="rId40"/>
    <p:sldId id="748" r:id="rId41"/>
    <p:sldId id="749" r:id="rId42"/>
    <p:sldId id="767" r:id="rId43"/>
    <p:sldId id="605" r:id="rId44"/>
    <p:sldId id="772" r:id="rId45"/>
    <p:sldId id="775" r:id="rId46"/>
    <p:sldId id="774" r:id="rId47"/>
    <p:sldId id="615" r:id="rId48"/>
    <p:sldId id="776" r:id="rId49"/>
    <p:sldId id="777" r:id="rId50"/>
    <p:sldId id="778" r:id="rId51"/>
    <p:sldId id="791" r:id="rId52"/>
    <p:sldId id="788" r:id="rId53"/>
    <p:sldId id="785" r:id="rId54"/>
    <p:sldId id="439" r:id="rId5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03301-71F6-53BC-14E7-B4468AEEEE09}" name="Biermayer, Peter" initials="BP" userId="S::peter.biermayer_cpuc.ca.gov#ext#@dnv.onmicrosoft.com::6eafb510-631f-4d0c-8eb0-617962a00a3d" providerId="AD"/>
  <p188:author id="{1398B228-EFDA-CBE1-962B-597D024FDC6E}" name="Torok, Christina" initials="TC" userId="S::christina.torok_cpuc.ca.gov#ext#@dnv.onmicrosoft.com::ea1a3cea-7a1d-4e3b-92fc-a73b052487a0" providerId="AD"/>
  <p188:author id="{1945E833-CE0E-D2A5-B83E-D14A30BEE65A}" name="Holtby, Travis" initials="" userId="S::Travis.Holtby@cpuc.ca.gov::3e7d2b9a-754c-409e-815b-25d87a483204" providerId="AD"/>
  <p188:author id="{52C8363F-87F2-C535-CC4D-1F9CED736079}" name="Matis, Melissa" initials="MM" userId="S::Melissa.Matis@cpuc.ca.gov::8a6d0a8d-dfce-4316-8794-6ea8145e2e31" providerId="AD"/>
  <p188:author id="{2B172462-AC48-E940-BA02-B4E945E27E3D}" name="Kilgore, Bryan" initials="" userId="S::Bryan.Kilgore@dnv.com::93baaae4-13bd-4978-9ffa-d3dce134dbfb" providerId="AD"/>
  <p188:author id="{AF511D69-F1AD-130F-660C-A341B8A6459F}" name="Murray, Rachel" initials="MR" userId="S::Rachel.Murray@dnv.com::4e119a69-da27-43dc-b27f-c50f1cee1dd1" providerId="AD"/>
  <p188:author id="{0AC10F75-847A-E75F-04F8-B4BC9EF001E3}" name="Rosen, Lorre" initials="" userId="S::Lorre.Rosen@dnv.com::5941a1c6-c8e4-4531-86b4-4695302607c7" providerId="AD"/>
  <p188:author id="{7AA9A895-0D0F-CC2B-85F9-61CEA09492C5}" name="Hoadley, Leanne" initials="HL" userId="S::leanne.hoadley_cpuc.ca.gov#ext#@dnv.onmicrosoft.com::bb67ca16-74f8-440c-b74f-84a0241b1d02" providerId="AD"/>
  <p188:author id="{C08794A0-99B8-8B03-DA87-36CD4FD6DF40}" name="Murray, Rachel" initials="MR" userId="S::rachel.murray@dnv.com::4e119a69-da27-43dc-b27f-c50f1cee1dd1" providerId="AD"/>
  <p188:author id="{4D6367FB-3755-AA8D-2D9A-8809CCD3D0CE}" name="Hoover, Brad" initials="BH" userId="S::Brad.Hoover@dnv.com::8d33a0d6-0181-4ef5-a246-39411d989a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6510"/>
    <a:srgbClr val="FFFF99"/>
    <a:srgbClr val="DFE0E0"/>
    <a:srgbClr val="001750"/>
    <a:srgbClr val="17007A"/>
    <a:srgbClr val="0F2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3F780-8D2F-4C1D-B802-E513DBFF32C4}" v="2622" dt="2024-03-06T22:32:59.231"/>
    <p1510:client id="{6BBC86B0-11FB-4519-B418-0C2FEF007F7A}" v="1443" vWet="1445" dt="2024-03-06T22:15:43.088"/>
    <p1510:client id="{EA600AC9-10D6-4F6E-B44C-E91E452A43C0}" v="49" dt="2024-03-06T14:18:06.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96" y="19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2D9_A8212D64.xml><?xml version="1.0" encoding="utf-8"?>
<p188:cmLst xmlns:a="http://schemas.openxmlformats.org/drawingml/2006/main" xmlns:r="http://schemas.openxmlformats.org/officeDocument/2006/relationships" xmlns:p188="http://schemas.microsoft.com/office/powerpoint/2018/8/main">
  <p188:cm id="{9C966B8C-109B-474F-9161-5E4448C7569C}" authorId="{1398B228-EFDA-CBE1-962B-597D024FDC6E}" status="resolved" created="2024-02-26T23:49:15.842" complete="100000">
    <ac:txMkLst xmlns:ac="http://schemas.microsoft.com/office/drawing/2013/main/command">
      <pc:docMk xmlns:pc="http://schemas.microsoft.com/office/powerpoint/2013/main/command"/>
      <pc:sldMk xmlns:pc="http://schemas.microsoft.com/office/powerpoint/2013/main/command" cId="2820746596" sldId="729"/>
      <ac:spMk id="3" creationId="{A116DC94-BC88-AA9C-96FD-7C6A3D0FA151}"/>
      <ac:txMk cp="298" len="126">
        <ac:context len="557" hash="1762693207"/>
      </ac:txMk>
    </ac:txMkLst>
    <p188:pos x="4352636" y="3325090"/>
    <p188:txBody>
      <a:bodyPr/>
      <a:lstStyle/>
      <a:p>
        <a:r>
          <a:rPr lang="en-US"/>
          <a:t>We don’t want to get ahead of ourselves. Suggest we caveat this statement with a note that documentation requirements are under development or will need to be agreed upon during measure package/custom project development. At least, iIt has been my impression that documentation of responsible disposal isn’t that easy, but please correct if that’s not right.</a:t>
        </a:r>
      </a:p>
    </p188:txBody>
    <p188:extLst>
      <p:ext xmlns:p="http://schemas.openxmlformats.org/presentationml/2006/main" uri="{57CB4572-C831-44C2-8A1C-0ADB6CCDFE69}">
        <p223:reactions xmlns:p223="http://schemas.microsoft.com/office/powerpoint/2022/03/main">
          <p223:rxn type="👍">
            <p223:instance time="2024-03-01T19:56:16.664" authorId="{AF511D69-F1AD-130F-660C-A341B8A6459F}"/>
          </p223:rxn>
        </p223:reactions>
      </p:ext>
    </p188:extLst>
  </p188:cm>
  <p188:cm id="{A5D9CB3E-0931-42F6-A759-5A9687026100}" authorId="{7AA9A895-0D0F-CC2B-85F9-61CEA09492C5}" status="resolved" created="2024-03-01T19:39:30.216" complete="100000">
    <ac:deMkLst xmlns:ac="http://schemas.microsoft.com/office/drawing/2013/main/command">
      <pc:docMk xmlns:pc="http://schemas.microsoft.com/office/powerpoint/2013/main/command"/>
      <pc:sldMk xmlns:pc="http://schemas.microsoft.com/office/powerpoint/2013/main/command" cId="2820746596" sldId="729"/>
      <ac:spMk id="3" creationId="{A116DC94-BC88-AA9C-96FD-7C6A3D0FA151}"/>
    </ac:deMkLst>
    <p188:txBody>
      <a:bodyPr/>
      <a:lstStyle/>
      <a:p>
        <a:r>
          <a:rPr lang="en-US"/>
          <a:t>There are still several acronyms that aren't spelled out previously. Most will know GWP and AR MAT, but we want to be inclusive of all potential participants. </a:t>
        </a:r>
      </a:p>
    </p188:txBody>
    <p188:extLst>
      <p:ext xmlns:p="http://schemas.openxmlformats.org/presentationml/2006/main" uri="{57CB4572-C831-44C2-8A1C-0ADB6CCDFE69}">
        <p223:reactions xmlns:p223="http://schemas.microsoft.com/office/powerpoint/2022/03/main">
          <p223:rxn type="👍">
            <p223:instance time="2024-03-01T19:53:03.972" authorId="{AF511D69-F1AD-130F-660C-A341B8A6459F}"/>
          </p223:rxn>
        </p223:reactions>
      </p:ext>
    </p188:extLst>
  </p188:cm>
</p188:cmLst>
</file>

<file path=ppt/comments/modernComment_2E5_5092DD0E.xml><?xml version="1.0" encoding="utf-8"?>
<p188:cmLst xmlns:a="http://schemas.openxmlformats.org/drawingml/2006/main" xmlns:r="http://schemas.openxmlformats.org/officeDocument/2006/relationships" xmlns:p188="http://schemas.microsoft.com/office/powerpoint/2018/8/main">
  <p188:cm id="{8C3F000B-895C-4018-B876-82D6005AA77B}" authorId="{7AA9A895-0D0F-CC2B-85F9-61CEA09492C5}" status="resolved" created="2024-03-01T19:42:10.088" complete="100000">
    <pc:sldMkLst xmlns:pc="http://schemas.microsoft.com/office/powerpoint/2013/main/command">
      <pc:docMk/>
      <pc:sldMk cId="1351802126" sldId="741"/>
    </pc:sldMkLst>
    <p188:txBody>
      <a:bodyPr/>
      <a:lstStyle/>
      <a:p>
        <a:r>
          <a:rPr lang="en-US"/>
          <a:t>I appreciate the adding of the acronym meanings here. Looks good.</a:t>
        </a:r>
      </a:p>
    </p188:txBody>
  </p188:cm>
</p188:cmLst>
</file>

<file path=ppt/comments/modernComment_2FC_536732FA.xml><?xml version="1.0" encoding="utf-8"?>
<p188:cmLst xmlns:a="http://schemas.openxmlformats.org/drawingml/2006/main" xmlns:r="http://schemas.openxmlformats.org/officeDocument/2006/relationships" xmlns:p188="http://schemas.microsoft.com/office/powerpoint/2018/8/main">
  <p188:cm id="{E56A3CDC-8138-C14F-B7B7-9FA5F55BBF66}" authorId="{1945E833-CE0E-D2A5-B83E-D14A30BEE65A}" status="resolved" created="2024-02-28T20:51:30.962" complete="100000">
    <ac:txMkLst xmlns:ac="http://schemas.microsoft.com/office/drawing/2013/main/command">
      <pc:docMk xmlns:pc="http://schemas.microsoft.com/office/powerpoint/2013/main/command"/>
      <pc:sldMk xmlns:pc="http://schemas.microsoft.com/office/powerpoint/2013/main/command" cId="1399272186" sldId="764"/>
      <ac:spMk id="2" creationId="{F00D4827-A2A6-AE97-0DDC-43A33158CCFF}"/>
      <ac:txMk cp="15">
        <ac:context len="16" hash="966786824"/>
      </ac:txMk>
    </ac:txMkLst>
    <p188:pos x="3892661" y="373665"/>
    <p188:txBody>
      <a:bodyPr/>
      <a:lstStyle/>
      <a:p>
        <a:r>
          <a:rPr lang="en-US"/>
          <a:t>We should also include what was updated from the existing official FSC to FSC v2.0 of 10/20, either on this slide or in new slide. We cannot assume that everyone on the call is familiar with the interim drafts of the FSC update that were never made the official FSC.</a:t>
        </a:r>
      </a:p>
    </p188:txBody>
  </p188:cm>
</p188:cmLst>
</file>

<file path=ppt/comments/modernComment_306_1E3EE363.xml><?xml version="1.0" encoding="utf-8"?>
<p188:cmLst xmlns:a="http://schemas.openxmlformats.org/drawingml/2006/main" xmlns:r="http://schemas.openxmlformats.org/officeDocument/2006/relationships" xmlns:p188="http://schemas.microsoft.com/office/powerpoint/2018/8/main">
  <p188:cm id="{26B94D24-36DD-4875-9606-8E884A257175}" authorId="{52C8363F-87F2-C535-CC4D-1F9CED736079}" status="resolved" created="2024-02-26T23:06:03.822" complete="100000">
    <pc:sldMkLst xmlns:pc="http://schemas.microsoft.com/office/powerpoint/2013/main/command">
      <pc:docMk/>
      <pc:sldMk cId="507437923" sldId="774"/>
    </pc:sldMkLst>
    <p188:replyLst>
      <p188:reply id="{038AEE7A-209E-420B-BBAD-5EC00B6BB8CB}" authorId="{AF511D69-F1AD-130F-660C-A341B8A6459F}" created="2024-03-06T22:26:12.484">
        <p188:txBody>
          <a:bodyPr/>
          <a:lstStyle/>
          <a:p>
            <a:r>
              <a:rPr lang="en-GB"/>
              <a:t>I inserted a slide up in the RACC Key Changes/Examples section.</a:t>
            </a:r>
          </a:p>
        </p188:txBody>
      </p188:reply>
    </p188:replyLst>
    <p188:txBody>
      <a:bodyPr/>
      <a:lstStyle/>
      <a:p>
        <a:r>
          <a:rPr lang="en-US"/>
          <a:t>Can you please make it super clear in the webinar where the TSB outputs are in the RACC and where those values will be implemented in the eTRM and CET? Also communicate when refrigerant leakage will need to be incorporated into MPs and claims (I think it will be incorporated into PY2026 MPs).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8">
            <a:extLst>
              <a:ext uri="{FF2B5EF4-FFF2-40B4-BE49-F238E27FC236}">
                <a16:creationId xmlns:a16="http://schemas.microsoft.com/office/drawing/2014/main" id="{7CB7862F-FDFE-4CE4-A641-F1E842840266}"/>
              </a:ext>
            </a:extLst>
          </p:cNvPr>
          <p:cNvSpPr>
            <a:spLocks noGrp="1"/>
          </p:cNvSpPr>
          <p:nvPr>
            <p:ph type="dt" idx="1"/>
          </p:nvPr>
        </p:nvSpPr>
        <p:spPr>
          <a:xfrm>
            <a:off x="4760535" y="8752305"/>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06 March 2024</a:t>
            </a:fld>
            <a:endParaRPr lang="en-GB" sz="800"/>
          </a:p>
        </p:txBody>
      </p:sp>
      <p:sp>
        <p:nvSpPr>
          <p:cNvPr id="7" name="Slide Number Placeholder 9">
            <a:extLst>
              <a:ext uri="{FF2B5EF4-FFF2-40B4-BE49-F238E27FC236}">
                <a16:creationId xmlns:a16="http://schemas.microsoft.com/office/drawing/2014/main" id="{D9624864-B27E-4B59-BD9F-CF6E4178C501}"/>
              </a:ext>
            </a:extLst>
          </p:cNvPr>
          <p:cNvSpPr>
            <a:spLocks noGrp="1"/>
          </p:cNvSpPr>
          <p:nvPr>
            <p:ph type="sldNum" sz="quarter" idx="3"/>
          </p:nvPr>
        </p:nvSpPr>
        <p:spPr>
          <a:xfrm>
            <a:off x="4760535" y="8570490"/>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8" name="Footer Placeholder 10">
            <a:extLst>
              <a:ext uri="{FF2B5EF4-FFF2-40B4-BE49-F238E27FC236}">
                <a16:creationId xmlns:a16="http://schemas.microsoft.com/office/drawing/2014/main" id="{3935AD34-C408-4EB3-AA44-EDC087E191FD}"/>
              </a:ext>
            </a:extLst>
          </p:cNvPr>
          <p:cNvSpPr>
            <a:spLocks noGrp="1"/>
          </p:cNvSpPr>
          <p:nvPr>
            <p:ph type="ftr" sz="quarter" idx="2"/>
          </p:nvPr>
        </p:nvSpPr>
        <p:spPr>
          <a:xfrm>
            <a:off x="446366" y="8752305"/>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9" name="Header Placeholder 12">
            <a:extLst>
              <a:ext uri="{FF2B5EF4-FFF2-40B4-BE49-F238E27FC236}">
                <a16:creationId xmlns:a16="http://schemas.microsoft.com/office/drawing/2014/main" id="{1BF2EE41-CFE8-437F-A002-558200137EC4}"/>
              </a:ext>
            </a:extLst>
          </p:cNvPr>
          <p:cNvSpPr>
            <a:spLocks noGrp="1"/>
          </p:cNvSpPr>
          <p:nvPr>
            <p:ph type="hdr" sz="quarter"/>
          </p:nvPr>
        </p:nvSpPr>
        <p:spPr>
          <a:xfrm>
            <a:off x="446366" y="8570490"/>
            <a:ext cx="4308538" cy="152702"/>
          </a:xfrm>
          <a:prstGeom prst="rect">
            <a:avLst/>
          </a:prstGeom>
        </p:spPr>
        <p:txBody>
          <a:bodyPr vert="horz" lIns="0" tIns="0" rIns="0" bIns="0" rtlCol="0" anchor="t" anchorCtr="0"/>
          <a:lstStyle>
            <a:lvl1pPr algn="l">
              <a:defRPr sz="800">
                <a:latin typeface="+mn-lt"/>
              </a:defRPr>
            </a:lvl1pPr>
          </a:lstStyle>
          <a:p>
            <a:endParaRPr lang="en-GB" sz="800"/>
          </a:p>
        </p:txBody>
      </p:sp>
      <p:grpSp>
        <p:nvGrpSpPr>
          <p:cNvPr id="10" name="Logo">
            <a:extLst>
              <a:ext uri="{FF2B5EF4-FFF2-40B4-BE49-F238E27FC236}">
                <a16:creationId xmlns:a16="http://schemas.microsoft.com/office/drawing/2014/main" id="{F131BA30-CA4C-4B3C-BAD8-233EFAD8F292}"/>
              </a:ext>
            </a:extLst>
          </p:cNvPr>
          <p:cNvGrpSpPr/>
          <p:nvPr/>
        </p:nvGrpSpPr>
        <p:grpSpPr>
          <a:xfrm>
            <a:off x="5615732" y="238993"/>
            <a:ext cx="755843" cy="322808"/>
            <a:chOff x="6380216" y="4059273"/>
            <a:chExt cx="2905863" cy="1241045"/>
          </a:xfrm>
        </p:grpSpPr>
        <p:sp>
          <p:nvSpPr>
            <p:cNvPr id="11" name="Freeform: Shape 10">
              <a:extLst>
                <a:ext uri="{FF2B5EF4-FFF2-40B4-BE49-F238E27FC236}">
                  <a16:creationId xmlns:a16="http://schemas.microsoft.com/office/drawing/2014/main" id="{B25C6FB2-F83B-4BF1-9578-6489988FA8EC}"/>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2D3B574-3971-4C87-B602-DA0CF5429938}"/>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464B63-A19A-438D-8507-5B2CEEB29B6F}"/>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A514272-585B-4DD7-9889-D2AC8F80B3CA}"/>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1817243-274B-4667-95B7-949DA44CEC38}"/>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70A481D-11CB-4EA0-9689-E6D9992AC1CF}"/>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Tree>
    <p:extLst>
      <p:ext uri="{BB962C8B-B14F-4D97-AF65-F5344CB8AC3E}">
        <p14:creationId xmlns:p14="http://schemas.microsoft.com/office/powerpoint/2010/main" val="2571436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60000" y="685800"/>
            <a:ext cx="6138000" cy="3452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0000" y="4343400"/>
            <a:ext cx="6138000" cy="4114800"/>
          </a:xfrm>
          <a:prstGeom prst="rect">
            <a:avLst/>
          </a:prstGeom>
        </p:spPr>
        <p:txBody>
          <a:bodyPr vert="horz" lIns="0" tIns="0" rIns="0" bIns="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Date Placeholder 8">
            <a:extLst>
              <a:ext uri="{FF2B5EF4-FFF2-40B4-BE49-F238E27FC236}">
                <a16:creationId xmlns:a16="http://schemas.microsoft.com/office/drawing/2014/main" id="{2BFA88E3-6CCC-4641-A98D-7398F6E1AE6C}"/>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06 March 2024</a:t>
            </a:fld>
            <a:endParaRPr lang="en-GB" sz="800"/>
          </a:p>
        </p:txBody>
      </p:sp>
      <p:sp>
        <p:nvSpPr>
          <p:cNvPr id="9" name="Slide Number Placeholder 9">
            <a:extLst>
              <a:ext uri="{FF2B5EF4-FFF2-40B4-BE49-F238E27FC236}">
                <a16:creationId xmlns:a16="http://schemas.microsoft.com/office/drawing/2014/main" id="{F3087DC9-C8CF-4A7D-A808-05173EBAB961}"/>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0" name="Footer Placeholder 10">
            <a:extLst>
              <a:ext uri="{FF2B5EF4-FFF2-40B4-BE49-F238E27FC236}">
                <a16:creationId xmlns:a16="http://schemas.microsoft.com/office/drawing/2014/main" id="{D3E5D5B4-5B5B-4A78-9FBF-121492410DA0}"/>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11" name="Header Placeholder 12">
            <a:extLst>
              <a:ext uri="{FF2B5EF4-FFF2-40B4-BE49-F238E27FC236}">
                <a16:creationId xmlns:a16="http://schemas.microsoft.com/office/drawing/2014/main" id="{AB4E7CF5-96AC-4C46-8B0F-AA454984BAC1}"/>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Tree>
    <p:extLst>
      <p:ext uri="{BB962C8B-B14F-4D97-AF65-F5344CB8AC3E}">
        <p14:creationId xmlns:p14="http://schemas.microsoft.com/office/powerpoint/2010/main" val="330487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8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US" smtClean="0"/>
              <a:pPr/>
              <a:t>1</a:t>
            </a:fld>
            <a:endParaRPr lang="en-US" sz="800"/>
          </a:p>
        </p:txBody>
      </p:sp>
    </p:spTree>
    <p:extLst>
      <p:ext uri="{BB962C8B-B14F-4D97-AF65-F5344CB8AC3E}">
        <p14:creationId xmlns:p14="http://schemas.microsoft.com/office/powerpoint/2010/main" val="18086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sz="800"/>
          </a:p>
        </p:txBody>
      </p:sp>
    </p:spTree>
    <p:extLst>
      <p:ext uri="{BB962C8B-B14F-4D97-AF65-F5344CB8AC3E}">
        <p14:creationId xmlns:p14="http://schemas.microsoft.com/office/powerpoint/2010/main" val="89515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2EC2AB-FD5C-4EF7-AF8D-FB95907AF3A4}" type="slidenum">
              <a:rPr lang="en-GB" smtClean="0"/>
              <a:t>11</a:t>
            </a:fld>
            <a:endParaRPr lang="en-GB"/>
          </a:p>
        </p:txBody>
      </p:sp>
    </p:spTree>
    <p:extLst>
      <p:ext uri="{BB962C8B-B14F-4D97-AF65-F5344CB8AC3E}">
        <p14:creationId xmlns:p14="http://schemas.microsoft.com/office/powerpoint/2010/main" val="193155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r>
              <a:rPr lang="en-US"/>
              <a:t>Incorporates EPA and CARB refrigerant GWP limits:</a:t>
            </a:r>
          </a:p>
          <a:p>
            <a:pPr lvl="1">
              <a:buFont typeface="Courier New" panose="02070309020205020404" pitchFamily="49" charset="0"/>
              <a:buChar char="o"/>
            </a:pPr>
            <a:r>
              <a:rPr lang="en-US"/>
              <a:t>Establishes GWP-limit baselines</a:t>
            </a:r>
          </a:p>
          <a:p>
            <a:pPr lvl="1">
              <a:buFont typeface="Courier New" panose="02070309020205020404" pitchFamily="49" charset="0"/>
              <a:buChar char="o"/>
            </a:pPr>
            <a:r>
              <a:rPr lang="en-US"/>
              <a:t>For AR MAT, uses future GWP-limit baseline</a:t>
            </a:r>
          </a:p>
          <a:p>
            <a:pPr lvl="1">
              <a:buFont typeface="Courier New" panose="02070309020205020404" pitchFamily="49" charset="0"/>
              <a:buChar char="o"/>
            </a:pPr>
            <a:endParaRPr lang="en-US"/>
          </a:p>
          <a:p>
            <a:pPr>
              <a:spcBef>
                <a:spcPts val="1800"/>
              </a:spcBef>
            </a:pPr>
            <a:r>
              <a:rPr lang="en-US"/>
              <a:t>Eliminates pro-rating of end-of-life refrigerant emissions for counterfactual cases of AR MAT</a:t>
            </a:r>
          </a:p>
          <a:p>
            <a:pPr>
              <a:spcBef>
                <a:spcPts val="1800"/>
              </a:spcBef>
            </a:pPr>
            <a:endParaRPr lang="en-US"/>
          </a:p>
          <a:p>
            <a:pPr>
              <a:spcBef>
                <a:spcPts val="1800"/>
              </a:spcBef>
            </a:pPr>
            <a:r>
              <a:rPr lang="en-US"/>
              <a:t>Enables avoided emissions credit when recovery/reclamation of existing equipment’s high-GWP refrigerant is documented</a:t>
            </a:r>
          </a:p>
          <a:p>
            <a:pPr>
              <a:spcBef>
                <a:spcPts val="1800"/>
              </a:spcBef>
            </a:pPr>
            <a:endParaRPr lang="en-US"/>
          </a:p>
          <a:p>
            <a:pPr>
              <a:spcBef>
                <a:spcPts val="1800"/>
              </a:spcBef>
            </a:pPr>
            <a:r>
              <a:rPr lang="en-US"/>
              <a:t>Adds graphs to provide visual representation of refrigerant emissions over equipment life(s)</a:t>
            </a:r>
          </a:p>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sz="800"/>
          </a:p>
        </p:txBody>
      </p:sp>
    </p:spTree>
    <p:extLst>
      <p:ext uri="{BB962C8B-B14F-4D97-AF65-F5344CB8AC3E}">
        <p14:creationId xmlns:p14="http://schemas.microsoft.com/office/powerpoint/2010/main" val="313648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sz="800"/>
          </a:p>
        </p:txBody>
      </p:sp>
    </p:spTree>
    <p:extLst>
      <p:ext uri="{BB962C8B-B14F-4D97-AF65-F5344CB8AC3E}">
        <p14:creationId xmlns:p14="http://schemas.microsoft.com/office/powerpoint/2010/main" val="248119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sz="800"/>
          </a:p>
        </p:txBody>
      </p:sp>
    </p:spTree>
    <p:extLst>
      <p:ext uri="{BB962C8B-B14F-4D97-AF65-F5344CB8AC3E}">
        <p14:creationId xmlns:p14="http://schemas.microsoft.com/office/powerpoint/2010/main" val="323532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sz="800"/>
          </a:p>
        </p:txBody>
      </p:sp>
    </p:spTree>
    <p:extLst>
      <p:ext uri="{BB962C8B-B14F-4D97-AF65-F5344CB8AC3E}">
        <p14:creationId xmlns:p14="http://schemas.microsoft.com/office/powerpoint/2010/main" val="15097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sz="800"/>
          </a:p>
        </p:txBody>
      </p:sp>
    </p:spTree>
    <p:extLst>
      <p:ext uri="{BB962C8B-B14F-4D97-AF65-F5344CB8AC3E}">
        <p14:creationId xmlns:p14="http://schemas.microsoft.com/office/powerpoint/2010/main" val="6696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sz="800"/>
          </a:p>
        </p:txBody>
      </p:sp>
    </p:spTree>
    <p:extLst>
      <p:ext uri="{BB962C8B-B14F-4D97-AF65-F5344CB8AC3E}">
        <p14:creationId xmlns:p14="http://schemas.microsoft.com/office/powerpoint/2010/main" val="4259140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sz="800"/>
          </a:p>
        </p:txBody>
      </p:sp>
    </p:spTree>
    <p:extLst>
      <p:ext uri="{BB962C8B-B14F-4D97-AF65-F5344CB8AC3E}">
        <p14:creationId xmlns:p14="http://schemas.microsoft.com/office/powerpoint/2010/main" val="264915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sz="800"/>
          </a:p>
        </p:txBody>
      </p:sp>
    </p:spTree>
    <p:extLst>
      <p:ext uri="{BB962C8B-B14F-4D97-AF65-F5344CB8AC3E}">
        <p14:creationId xmlns:p14="http://schemas.microsoft.com/office/powerpoint/2010/main" val="391944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sz="800"/>
          </a:p>
        </p:txBody>
      </p:sp>
    </p:spTree>
    <p:extLst>
      <p:ext uri="{BB962C8B-B14F-4D97-AF65-F5344CB8AC3E}">
        <p14:creationId xmlns:p14="http://schemas.microsoft.com/office/powerpoint/2010/main" val="3039259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sz="800"/>
          </a:p>
        </p:txBody>
      </p:sp>
    </p:spTree>
    <p:extLst>
      <p:ext uri="{BB962C8B-B14F-4D97-AF65-F5344CB8AC3E}">
        <p14:creationId xmlns:p14="http://schemas.microsoft.com/office/powerpoint/2010/main" val="1372342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21</a:t>
            </a:fld>
            <a:endParaRPr lang="en-GB" sz="800"/>
          </a:p>
        </p:txBody>
      </p:sp>
    </p:spTree>
    <p:extLst>
      <p:ext uri="{BB962C8B-B14F-4D97-AF65-F5344CB8AC3E}">
        <p14:creationId xmlns:p14="http://schemas.microsoft.com/office/powerpoint/2010/main" val="20886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2EC2AB-FD5C-4EF7-AF8D-FB95907AF3A4}" type="slidenum">
              <a:rPr lang="en-GB" smtClean="0"/>
              <a:t>22</a:t>
            </a:fld>
            <a:endParaRPr lang="en-GB"/>
          </a:p>
        </p:txBody>
      </p:sp>
    </p:spTree>
    <p:extLst>
      <p:ext uri="{BB962C8B-B14F-4D97-AF65-F5344CB8AC3E}">
        <p14:creationId xmlns:p14="http://schemas.microsoft.com/office/powerpoint/2010/main" val="200495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sz="800"/>
          </a:p>
        </p:txBody>
      </p:sp>
    </p:spTree>
    <p:extLst>
      <p:ext uri="{BB962C8B-B14F-4D97-AF65-F5344CB8AC3E}">
        <p14:creationId xmlns:p14="http://schemas.microsoft.com/office/powerpoint/2010/main" val="585613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a:ln>
                  <a:noFill/>
                </a:ln>
                <a:solidFill>
                  <a:schemeClr val="tx1"/>
                </a:solidFill>
                <a:effectLst/>
                <a:latin typeface="Arial" panose="020B0604020202020204" pitchFamily="34" charset="0"/>
                <a:ea typeface="Arial" panose="020B0604020202020204" pitchFamily="34" charset="0"/>
              </a:rPr>
              <a:t>The weights to be used for new fuel substitution offerings—where existing equipment did not include cooling—are extrapolated from the 2019 RASS proportions of homes with room/central AC using the trendline formed by the difference between those proportions and those reported by the 2009 RASS. </a:t>
            </a:r>
            <a:endParaRPr kumimoji="0" lang="en-US" altLang="en-US" sz="3200" b="0" i="0" u="none" strike="noStrike" cap="none" normalizeH="0" baseline="0">
              <a:ln>
                <a:noFill/>
              </a:ln>
              <a:solidFill>
                <a:schemeClr val="tx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24</a:t>
            </a:fld>
            <a:endParaRPr lang="en-GB" sz="800"/>
          </a:p>
        </p:txBody>
      </p:sp>
    </p:spTree>
    <p:extLst>
      <p:ext uri="{BB962C8B-B14F-4D97-AF65-F5344CB8AC3E}">
        <p14:creationId xmlns:p14="http://schemas.microsoft.com/office/powerpoint/2010/main" val="2039538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25</a:t>
            </a:fld>
            <a:endParaRPr lang="en-GB" sz="800"/>
          </a:p>
        </p:txBody>
      </p:sp>
    </p:spTree>
    <p:extLst>
      <p:ext uri="{BB962C8B-B14F-4D97-AF65-F5344CB8AC3E}">
        <p14:creationId xmlns:p14="http://schemas.microsoft.com/office/powerpoint/2010/main" val="144310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26</a:t>
            </a:fld>
            <a:endParaRPr lang="en-GB" sz="800"/>
          </a:p>
        </p:txBody>
      </p:sp>
    </p:spTree>
    <p:extLst>
      <p:ext uri="{BB962C8B-B14F-4D97-AF65-F5344CB8AC3E}">
        <p14:creationId xmlns:p14="http://schemas.microsoft.com/office/powerpoint/2010/main" val="172334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27</a:t>
            </a:fld>
            <a:endParaRPr lang="en-GB" sz="800"/>
          </a:p>
        </p:txBody>
      </p:sp>
    </p:spTree>
    <p:extLst>
      <p:ext uri="{BB962C8B-B14F-4D97-AF65-F5344CB8AC3E}">
        <p14:creationId xmlns:p14="http://schemas.microsoft.com/office/powerpoint/2010/main" val="652964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28</a:t>
            </a:fld>
            <a:endParaRPr lang="en-GB" sz="800"/>
          </a:p>
        </p:txBody>
      </p:sp>
    </p:spTree>
    <p:extLst>
      <p:ext uri="{BB962C8B-B14F-4D97-AF65-F5344CB8AC3E}">
        <p14:creationId xmlns:p14="http://schemas.microsoft.com/office/powerpoint/2010/main" val="3791537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29</a:t>
            </a:fld>
            <a:endParaRPr lang="en-GB" sz="800"/>
          </a:p>
        </p:txBody>
      </p:sp>
    </p:spTree>
    <p:extLst>
      <p:ext uri="{BB962C8B-B14F-4D97-AF65-F5344CB8AC3E}">
        <p14:creationId xmlns:p14="http://schemas.microsoft.com/office/powerpoint/2010/main" val="393464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sz="800"/>
          </a:p>
        </p:txBody>
      </p:sp>
    </p:spTree>
    <p:extLst>
      <p:ext uri="{BB962C8B-B14F-4D97-AF65-F5344CB8AC3E}">
        <p14:creationId xmlns:p14="http://schemas.microsoft.com/office/powerpoint/2010/main" val="2820476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30</a:t>
            </a:fld>
            <a:endParaRPr lang="en-GB" sz="800"/>
          </a:p>
        </p:txBody>
      </p:sp>
    </p:spTree>
    <p:extLst>
      <p:ext uri="{BB962C8B-B14F-4D97-AF65-F5344CB8AC3E}">
        <p14:creationId xmlns:p14="http://schemas.microsoft.com/office/powerpoint/2010/main" val="4050805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31</a:t>
            </a:fld>
            <a:endParaRPr lang="en-GB" sz="800"/>
          </a:p>
        </p:txBody>
      </p:sp>
    </p:spTree>
    <p:extLst>
      <p:ext uri="{BB962C8B-B14F-4D97-AF65-F5344CB8AC3E}">
        <p14:creationId xmlns:p14="http://schemas.microsoft.com/office/powerpoint/2010/main" val="2681359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32</a:t>
            </a:fld>
            <a:endParaRPr lang="en-GB" sz="800"/>
          </a:p>
        </p:txBody>
      </p:sp>
    </p:spTree>
    <p:extLst>
      <p:ext uri="{BB962C8B-B14F-4D97-AF65-F5344CB8AC3E}">
        <p14:creationId xmlns:p14="http://schemas.microsoft.com/office/powerpoint/2010/main" val="4058098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33</a:t>
            </a:fld>
            <a:endParaRPr lang="en-GB" sz="800"/>
          </a:p>
        </p:txBody>
      </p:sp>
    </p:spTree>
    <p:extLst>
      <p:ext uri="{BB962C8B-B14F-4D97-AF65-F5344CB8AC3E}">
        <p14:creationId xmlns:p14="http://schemas.microsoft.com/office/powerpoint/2010/main" val="2925725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34</a:t>
            </a:fld>
            <a:endParaRPr lang="en-GB" sz="800"/>
          </a:p>
        </p:txBody>
      </p:sp>
    </p:spTree>
    <p:extLst>
      <p:ext uri="{BB962C8B-B14F-4D97-AF65-F5344CB8AC3E}">
        <p14:creationId xmlns:p14="http://schemas.microsoft.com/office/powerpoint/2010/main" val="3883756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35</a:t>
            </a:fld>
            <a:endParaRPr lang="en-GB" sz="800"/>
          </a:p>
        </p:txBody>
      </p:sp>
    </p:spTree>
    <p:extLst>
      <p:ext uri="{BB962C8B-B14F-4D97-AF65-F5344CB8AC3E}">
        <p14:creationId xmlns:p14="http://schemas.microsoft.com/office/powerpoint/2010/main" val="2137362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36</a:t>
            </a:fld>
            <a:endParaRPr lang="en-GB" sz="800"/>
          </a:p>
        </p:txBody>
      </p:sp>
    </p:spTree>
    <p:extLst>
      <p:ext uri="{BB962C8B-B14F-4D97-AF65-F5344CB8AC3E}">
        <p14:creationId xmlns:p14="http://schemas.microsoft.com/office/powerpoint/2010/main" val="2496190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37</a:t>
            </a:fld>
            <a:endParaRPr lang="en-GB" sz="800"/>
          </a:p>
        </p:txBody>
      </p:sp>
    </p:spTree>
    <p:extLst>
      <p:ext uri="{BB962C8B-B14F-4D97-AF65-F5344CB8AC3E}">
        <p14:creationId xmlns:p14="http://schemas.microsoft.com/office/powerpoint/2010/main" val="816061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38</a:t>
            </a:fld>
            <a:endParaRPr lang="en-GB" sz="800"/>
          </a:p>
        </p:txBody>
      </p:sp>
    </p:spTree>
    <p:extLst>
      <p:ext uri="{BB962C8B-B14F-4D97-AF65-F5344CB8AC3E}">
        <p14:creationId xmlns:p14="http://schemas.microsoft.com/office/powerpoint/2010/main" val="1912949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39</a:t>
            </a:fld>
            <a:endParaRPr lang="en-GB" sz="800"/>
          </a:p>
        </p:txBody>
      </p:sp>
    </p:spTree>
    <p:extLst>
      <p:ext uri="{BB962C8B-B14F-4D97-AF65-F5344CB8AC3E}">
        <p14:creationId xmlns:p14="http://schemas.microsoft.com/office/powerpoint/2010/main" val="56625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2EC2AB-FD5C-4EF7-AF8D-FB95907AF3A4}" type="slidenum">
              <a:rPr lang="en-GB" smtClean="0"/>
              <a:t>4</a:t>
            </a:fld>
            <a:endParaRPr lang="en-GB"/>
          </a:p>
        </p:txBody>
      </p:sp>
    </p:spTree>
    <p:extLst>
      <p:ext uri="{BB962C8B-B14F-4D97-AF65-F5344CB8AC3E}">
        <p14:creationId xmlns:p14="http://schemas.microsoft.com/office/powerpoint/2010/main" val="926682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40</a:t>
            </a:fld>
            <a:endParaRPr lang="en-GB" sz="800"/>
          </a:p>
        </p:txBody>
      </p:sp>
    </p:spTree>
    <p:extLst>
      <p:ext uri="{BB962C8B-B14F-4D97-AF65-F5344CB8AC3E}">
        <p14:creationId xmlns:p14="http://schemas.microsoft.com/office/powerpoint/2010/main" val="3244333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41</a:t>
            </a:fld>
            <a:endParaRPr lang="en-GB" sz="800"/>
          </a:p>
        </p:txBody>
      </p:sp>
    </p:spTree>
    <p:extLst>
      <p:ext uri="{BB962C8B-B14F-4D97-AF65-F5344CB8AC3E}">
        <p14:creationId xmlns:p14="http://schemas.microsoft.com/office/powerpoint/2010/main" val="3507041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42</a:t>
            </a:fld>
            <a:endParaRPr lang="en-GB" sz="800"/>
          </a:p>
        </p:txBody>
      </p:sp>
    </p:spTree>
    <p:extLst>
      <p:ext uri="{BB962C8B-B14F-4D97-AF65-F5344CB8AC3E}">
        <p14:creationId xmlns:p14="http://schemas.microsoft.com/office/powerpoint/2010/main" val="608777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43</a:t>
            </a:fld>
            <a:endParaRPr lang="en-GB" sz="800"/>
          </a:p>
        </p:txBody>
      </p:sp>
    </p:spTree>
    <p:extLst>
      <p:ext uri="{BB962C8B-B14F-4D97-AF65-F5344CB8AC3E}">
        <p14:creationId xmlns:p14="http://schemas.microsoft.com/office/powerpoint/2010/main" val="1271644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44</a:t>
            </a:fld>
            <a:endParaRPr lang="en-GB" sz="800"/>
          </a:p>
        </p:txBody>
      </p:sp>
    </p:spTree>
    <p:extLst>
      <p:ext uri="{BB962C8B-B14F-4D97-AF65-F5344CB8AC3E}">
        <p14:creationId xmlns:p14="http://schemas.microsoft.com/office/powerpoint/2010/main" val="1182990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45</a:t>
            </a:fld>
            <a:endParaRPr lang="en-GB" sz="800"/>
          </a:p>
        </p:txBody>
      </p:sp>
    </p:spTree>
    <p:extLst>
      <p:ext uri="{BB962C8B-B14F-4D97-AF65-F5344CB8AC3E}">
        <p14:creationId xmlns:p14="http://schemas.microsoft.com/office/powerpoint/2010/main" val="2312684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46</a:t>
            </a:fld>
            <a:endParaRPr lang="en-GB" sz="800"/>
          </a:p>
        </p:txBody>
      </p:sp>
    </p:spTree>
    <p:extLst>
      <p:ext uri="{BB962C8B-B14F-4D97-AF65-F5344CB8AC3E}">
        <p14:creationId xmlns:p14="http://schemas.microsoft.com/office/powerpoint/2010/main" val="3169485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47</a:t>
            </a:fld>
            <a:endParaRPr lang="en-GB" sz="800"/>
          </a:p>
        </p:txBody>
      </p:sp>
    </p:spTree>
    <p:extLst>
      <p:ext uri="{BB962C8B-B14F-4D97-AF65-F5344CB8AC3E}">
        <p14:creationId xmlns:p14="http://schemas.microsoft.com/office/powerpoint/2010/main" val="3968828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48</a:t>
            </a:fld>
            <a:endParaRPr lang="en-GB" sz="800"/>
          </a:p>
        </p:txBody>
      </p:sp>
    </p:spTree>
    <p:extLst>
      <p:ext uri="{BB962C8B-B14F-4D97-AF65-F5344CB8AC3E}">
        <p14:creationId xmlns:p14="http://schemas.microsoft.com/office/powerpoint/2010/main" val="2571772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49</a:t>
            </a:fld>
            <a:endParaRPr lang="en-GB" sz="800"/>
          </a:p>
        </p:txBody>
      </p:sp>
    </p:spTree>
    <p:extLst>
      <p:ext uri="{BB962C8B-B14F-4D97-AF65-F5344CB8AC3E}">
        <p14:creationId xmlns:p14="http://schemas.microsoft.com/office/powerpoint/2010/main" val="110110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sz="800"/>
          </a:p>
        </p:txBody>
      </p:sp>
    </p:spTree>
    <p:extLst>
      <p:ext uri="{BB962C8B-B14F-4D97-AF65-F5344CB8AC3E}">
        <p14:creationId xmlns:p14="http://schemas.microsoft.com/office/powerpoint/2010/main" val="162178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50</a:t>
            </a:fld>
            <a:endParaRPr lang="en-GB" sz="800"/>
          </a:p>
        </p:txBody>
      </p:sp>
    </p:spTree>
    <p:extLst>
      <p:ext uri="{BB962C8B-B14F-4D97-AF65-F5344CB8AC3E}">
        <p14:creationId xmlns:p14="http://schemas.microsoft.com/office/powerpoint/2010/main" val="20107468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51</a:t>
            </a:fld>
            <a:endParaRPr lang="en-GB" sz="800"/>
          </a:p>
        </p:txBody>
      </p:sp>
    </p:spTree>
    <p:extLst>
      <p:ext uri="{BB962C8B-B14F-4D97-AF65-F5344CB8AC3E}">
        <p14:creationId xmlns:p14="http://schemas.microsoft.com/office/powerpoint/2010/main" val="1837489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sz="800"/>
          </a:p>
        </p:txBody>
      </p:sp>
    </p:spTree>
    <p:extLst>
      <p:ext uri="{BB962C8B-B14F-4D97-AF65-F5344CB8AC3E}">
        <p14:creationId xmlns:p14="http://schemas.microsoft.com/office/powerpoint/2010/main" val="2508921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sz="800"/>
          </a:p>
        </p:txBody>
      </p:sp>
    </p:spTree>
    <p:extLst>
      <p:ext uri="{BB962C8B-B14F-4D97-AF65-F5344CB8AC3E}">
        <p14:creationId xmlns:p14="http://schemas.microsoft.com/office/powerpoint/2010/main" val="115768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sz="800"/>
          </a:p>
        </p:txBody>
      </p:sp>
    </p:spTree>
    <p:extLst>
      <p:ext uri="{BB962C8B-B14F-4D97-AF65-F5344CB8AC3E}">
        <p14:creationId xmlns:p14="http://schemas.microsoft.com/office/powerpoint/2010/main" val="2825681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sz="800"/>
          </a:p>
        </p:txBody>
      </p:sp>
    </p:spTree>
    <p:extLst>
      <p:ext uri="{BB962C8B-B14F-4D97-AF65-F5344CB8AC3E}">
        <p14:creationId xmlns:p14="http://schemas.microsoft.com/office/powerpoint/2010/main" val="1556376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hite">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5AD30D56-7424-4830-ABBC-E1CCEDA7A2DF}"/>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1" name="Logo">
            <a:extLst>
              <a:ext uri="{FF2B5EF4-FFF2-40B4-BE49-F238E27FC236}">
                <a16:creationId xmlns:a16="http://schemas.microsoft.com/office/drawing/2014/main" id="{1E1CB065-BC3E-419D-8CD5-6001359B1AF9}"/>
              </a:ext>
            </a:extLst>
          </p:cNvPr>
          <p:cNvGrpSpPr>
            <a:grpSpLocks noChangeAspect="1"/>
          </p:cNvGrpSpPr>
          <p:nvPr userDrawn="1"/>
        </p:nvGrpSpPr>
        <p:grpSpPr>
          <a:xfrm>
            <a:off x="539751" y="540001"/>
            <a:ext cx="1702800" cy="727237"/>
            <a:chOff x="6380216" y="4059273"/>
            <a:chExt cx="2905863" cy="1241045"/>
          </a:xfrm>
        </p:grpSpPr>
        <p:sp>
          <p:nvSpPr>
            <p:cNvPr id="22" name="Freeform: Shape 21">
              <a:extLst>
                <a:ext uri="{FF2B5EF4-FFF2-40B4-BE49-F238E27FC236}">
                  <a16:creationId xmlns:a16="http://schemas.microsoft.com/office/drawing/2014/main" id="{60EF3EE0-04F6-4F0F-9C30-138E10130D0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265DC-74E8-4BFF-92A1-092ADEFABD8A}"/>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C07ABC-F814-4A0D-B933-8FF8308531B7}"/>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C74A0EA-43E9-4563-A55A-F825A81DC14D}"/>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8704FAE-A924-4ACA-BF5E-2A8B00053817}"/>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4A7CF80-4160-43E8-868F-65E74933C8A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pic>
        <p:nvPicPr>
          <p:cNvPr id="27" name="TAGLINE 60Black">
            <a:extLst>
              <a:ext uri="{FF2B5EF4-FFF2-40B4-BE49-F238E27FC236}">
                <a16:creationId xmlns:a16="http://schemas.microsoft.com/office/drawing/2014/main" id="{3A5FFB45-3585-4395-809E-0CF65EFB70E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8863" y="539750"/>
            <a:ext cx="1703386" cy="110689"/>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accent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19" name="SD_FLD_DocumentDate">
            <a:extLst>
              <a:ext uri="{FF2B5EF4-FFF2-40B4-BE49-F238E27FC236}">
                <a16:creationId xmlns:a16="http://schemas.microsoft.com/office/drawing/2014/main" id="{33759508-D1FD-40CE-9331-F01D5EE3CCBE}"/>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endParaRPr lang="en-GB" altLang="ja-JP" sz="1400" cap="none" baseline="0">
              <a:solidFill>
                <a:schemeClr val="accent1"/>
              </a:solidFill>
              <a:ea typeface="ＭＳ Ｐゴシック" charset="-128"/>
              <a:cs typeface="Arial" charset="0"/>
            </a:endParaRP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32" name="SD_FLD_Draft" hidden="1">
            <a:extLst>
              <a:ext uri="{FF2B5EF4-FFF2-40B4-BE49-F238E27FC236}">
                <a16:creationId xmlns:a16="http://schemas.microsoft.com/office/drawing/2014/main" id="{F9687746-12E1-43B0-8EEE-BCA876E5FD04}"/>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6" name="SD_FLD_Confidentiality">
            <a:extLst>
              <a:ext uri="{FF2B5EF4-FFF2-40B4-BE49-F238E27FC236}">
                <a16:creationId xmlns:a16="http://schemas.microsoft.com/office/drawing/2014/main" id="{2E43B5A0-A24B-4D49-B18D-5419D4E44B91}"/>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rIns="0"/>
          <a:lstStyle>
            <a:lvl5pPr>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p:cNvSpPr>
            <a:spLocks noGrp="1"/>
          </p:cNvSpPr>
          <p:nvPr>
            <p:ph type="dt" sz="half" idx="10"/>
          </p:nvPr>
        </p:nvSpPr>
        <p:spPr>
          <a:xfrm>
            <a:off x="0" y="6858000"/>
            <a:ext cx="0" cy="0"/>
          </a:xfrm>
        </p:spPr>
        <p:txBody>
          <a:bodyPr/>
          <a:lstStyle>
            <a:lvl1pPr>
              <a:defRPr>
                <a:noFill/>
              </a:defRPr>
            </a:lvl1p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141479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621BA-8EDC-4C18-975C-5EE1161FA8FD}"/>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9" name="Logo">
            <a:extLst>
              <a:ext uri="{FF2B5EF4-FFF2-40B4-BE49-F238E27FC236}">
                <a16:creationId xmlns:a16="http://schemas.microsoft.com/office/drawing/2014/main" id="{F04E253C-783D-4CA5-8CCB-57C4CC102165}"/>
              </a:ext>
            </a:extLst>
          </p:cNvPr>
          <p:cNvGrpSpPr/>
          <p:nvPr userDrawn="1"/>
        </p:nvGrpSpPr>
        <p:grpSpPr>
          <a:xfrm>
            <a:off x="10893210" y="6350918"/>
            <a:ext cx="755843" cy="322808"/>
            <a:chOff x="6380216" y="4059273"/>
            <a:chExt cx="2905863" cy="1241045"/>
          </a:xfrm>
        </p:grpSpPr>
        <p:sp>
          <p:nvSpPr>
            <p:cNvPr id="10" name="Freeform: Shape 9">
              <a:extLst>
                <a:ext uri="{FF2B5EF4-FFF2-40B4-BE49-F238E27FC236}">
                  <a16:creationId xmlns:a16="http://schemas.microsoft.com/office/drawing/2014/main" id="{D8124B4D-CBE2-46DB-B0AE-2AC98C56E78E}"/>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D916864-12FB-478F-99EE-83C970865F05}"/>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0FF8E64-431E-4917-BD40-4BD55CF6B8DF}"/>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E450DA2-D1AF-4EFD-A7B9-9D1161ADD54F}"/>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56553B8-1481-4E85-83A7-689A7C6CC67F}"/>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2AB55C8-079A-4ACE-9DFB-9EBA23B48B0B}"/>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rIns="0"/>
          <a:lstStyle>
            <a:lvl5pPr>
              <a:defRPr/>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p:cNvSpPr>
            <a:spLocks noGrp="1"/>
          </p:cNvSpPr>
          <p:nvPr>
            <p:ph type="dt" sz="half" idx="10"/>
          </p:nvPr>
        </p:nvSpPr>
        <p:spPr>
          <a:xfrm>
            <a:off x="0" y="6858000"/>
            <a:ext cx="0" cy="0"/>
          </a:xfr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
        <p:nvSpPr>
          <p:cNvPr id="16" name="_SD_FLD_Copyright">
            <a:extLst>
              <a:ext uri="{FF2B5EF4-FFF2-40B4-BE49-F238E27FC236}">
                <a16:creationId xmlns:a16="http://schemas.microsoft.com/office/drawing/2014/main" id="{3F542136-6583-4929-BA8F-876E7200FCF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8" name="SD_FLD_DocumentDate">
            <a:extLst>
              <a:ext uri="{FF2B5EF4-FFF2-40B4-BE49-F238E27FC236}">
                <a16:creationId xmlns:a16="http://schemas.microsoft.com/office/drawing/2014/main" id="{D4FFA251-3F5C-4E9A-9A80-F62650B47305}"/>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0" name="SD_FLD_Draft" hidden="1">
            <a:extLst>
              <a:ext uri="{FF2B5EF4-FFF2-40B4-BE49-F238E27FC236}">
                <a16:creationId xmlns:a16="http://schemas.microsoft.com/office/drawing/2014/main" id="{21F368A2-F525-4249-A72B-F904922C972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859FDC4D-A513-43EC-AC0B-76C98697BB4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88514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5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618490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1866162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gre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CEB69-4B90-48AC-8E50-F4C1FAD42957}"/>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8" name="Logo">
            <a:extLst>
              <a:ext uri="{FF2B5EF4-FFF2-40B4-BE49-F238E27FC236}">
                <a16:creationId xmlns:a16="http://schemas.microsoft.com/office/drawing/2014/main" id="{8145D2D3-7F22-4934-B251-1F99086694BC}"/>
              </a:ext>
            </a:extLst>
          </p:cNvPr>
          <p:cNvGrpSpPr/>
          <p:nvPr userDrawn="1"/>
        </p:nvGrpSpPr>
        <p:grpSpPr>
          <a:xfrm>
            <a:off x="10893210" y="6350918"/>
            <a:ext cx="755843" cy="322808"/>
            <a:chOff x="6380216" y="4059273"/>
            <a:chExt cx="2905863" cy="1241045"/>
          </a:xfrm>
        </p:grpSpPr>
        <p:sp>
          <p:nvSpPr>
            <p:cNvPr id="19" name="Freeform: Shape 18">
              <a:extLst>
                <a:ext uri="{FF2B5EF4-FFF2-40B4-BE49-F238E27FC236}">
                  <a16:creationId xmlns:a16="http://schemas.microsoft.com/office/drawing/2014/main" id="{36BB8EE7-0DAE-475A-99CB-4C95B9C4174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34A211-0C55-472F-A8C7-DF7C115B4E3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B3FBA2-AFC9-409D-945D-4CFDE6BBEE6A}"/>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DF6B560-906C-4643-86C4-C545FCBD8975}"/>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C24D933-C961-4320-84B8-2B098CBD0E95}"/>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93D8CD1-B7C6-4727-A773-7D9B1A7CD8D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39750" y="1730374"/>
            <a:ext cx="5465764"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6184900" y="1730374"/>
            <a:ext cx="5465763"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3" name="_SD_FLD_Copyright">
            <a:extLst>
              <a:ext uri="{FF2B5EF4-FFF2-40B4-BE49-F238E27FC236}">
                <a16:creationId xmlns:a16="http://schemas.microsoft.com/office/drawing/2014/main" id="{C594FBB9-85AB-481A-A9C3-B5A84B1C17B8}"/>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3968F7D9-78C3-48F9-927A-B57089193350}"/>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5" name="SD_FLD_Draft" hidden="1">
            <a:extLst>
              <a:ext uri="{FF2B5EF4-FFF2-40B4-BE49-F238E27FC236}">
                <a16:creationId xmlns:a16="http://schemas.microsoft.com/office/drawing/2014/main" id="{BFB769A5-7146-4BE1-99CA-135A2E15C9C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SD_FLD_Confidentiality">
            <a:extLst>
              <a:ext uri="{FF2B5EF4-FFF2-40B4-BE49-F238E27FC236}">
                <a16:creationId xmlns:a16="http://schemas.microsoft.com/office/drawing/2014/main" id="{8E5EBD54-68A6-426B-B8F6-B31B70F04964}"/>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2022311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50" y="1730374"/>
            <a:ext cx="6407150"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8067675" y="1730374"/>
            <a:ext cx="3582988"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Tree>
    <p:extLst>
      <p:ext uri="{BB962C8B-B14F-4D97-AF65-F5344CB8AC3E}">
        <p14:creationId xmlns:p14="http://schemas.microsoft.com/office/powerpoint/2010/main" val="4238075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A, gre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BCEB69-4B90-48AC-8E50-F4C1FAD42957}"/>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8" name="Logo">
            <a:extLst>
              <a:ext uri="{FF2B5EF4-FFF2-40B4-BE49-F238E27FC236}">
                <a16:creationId xmlns:a16="http://schemas.microsoft.com/office/drawing/2014/main" id="{8145D2D3-7F22-4934-B251-1F99086694BC}"/>
              </a:ext>
            </a:extLst>
          </p:cNvPr>
          <p:cNvGrpSpPr/>
          <p:nvPr userDrawn="1"/>
        </p:nvGrpSpPr>
        <p:grpSpPr>
          <a:xfrm>
            <a:off x="10893210" y="6350918"/>
            <a:ext cx="755843" cy="322808"/>
            <a:chOff x="6380216" y="4059273"/>
            <a:chExt cx="2905863" cy="1241045"/>
          </a:xfrm>
        </p:grpSpPr>
        <p:sp>
          <p:nvSpPr>
            <p:cNvPr id="19" name="Freeform: Shape 18">
              <a:extLst>
                <a:ext uri="{FF2B5EF4-FFF2-40B4-BE49-F238E27FC236}">
                  <a16:creationId xmlns:a16="http://schemas.microsoft.com/office/drawing/2014/main" id="{36BB8EE7-0DAE-475A-99CB-4C95B9C4174D}"/>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34A211-0C55-472F-A8C7-DF7C115B4E3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B3FBA2-AFC9-409D-945D-4CFDE6BBEE6A}"/>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DF6B560-906C-4643-86C4-C545FCBD8975}"/>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C24D933-C961-4320-84B8-2B098CBD0E95}"/>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93D8CD1-B7C6-4727-A773-7D9B1A7CD8D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539749" y="1730374"/>
            <a:ext cx="6407151"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Content Placeholder 3"/>
          <p:cNvSpPr>
            <a:spLocks noGrp="1"/>
          </p:cNvSpPr>
          <p:nvPr>
            <p:ph sz="half" idx="2" hasCustomPrompt="1"/>
          </p:nvPr>
        </p:nvSpPr>
        <p:spPr>
          <a:xfrm>
            <a:off x="8067675" y="1730374"/>
            <a:ext cx="3582988" cy="4316414"/>
          </a:xfrm>
        </p:spPr>
        <p:txBody>
          <a:bodyPr>
            <a:noAutofit/>
          </a:bodyPr>
          <a:lstStyle>
            <a:lvl1pPr>
              <a:defRPr sz="2000"/>
            </a:lvl1pPr>
            <a:lvl2pPr>
              <a:defRPr sz="1800"/>
            </a:lvl2pPr>
            <a:lvl3pPr>
              <a:defRPr sz="1600"/>
            </a:lvl3pPr>
            <a:lvl4pPr>
              <a:defRPr sz="2000"/>
            </a:lvl4pPr>
            <a:lvl5pPr>
              <a:defRPr sz="2000"/>
            </a:lvl5pPr>
            <a:lvl6pPr>
              <a:defRPr sz="1000"/>
            </a:lvl6pPr>
            <a:lvl7pPr>
              <a:defRPr sz="1000"/>
            </a:lvl7pPr>
            <a:lvl8pPr>
              <a:defRPr sz="1000"/>
            </a:lvl8pPr>
            <a:lvl9pPr>
              <a:defRPr sz="6000"/>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3" name="_SD_FLD_Copyright">
            <a:extLst>
              <a:ext uri="{FF2B5EF4-FFF2-40B4-BE49-F238E27FC236}">
                <a16:creationId xmlns:a16="http://schemas.microsoft.com/office/drawing/2014/main" id="{C594FBB9-85AB-481A-A9C3-B5A84B1C17B8}"/>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3968F7D9-78C3-48F9-927A-B57089193350}"/>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5" name="SD_FLD_Draft" hidden="1">
            <a:extLst>
              <a:ext uri="{FF2B5EF4-FFF2-40B4-BE49-F238E27FC236}">
                <a16:creationId xmlns:a16="http://schemas.microsoft.com/office/drawing/2014/main" id="{BFB769A5-7146-4BE1-99CA-135A2E15C9C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SD_FLD_Confidentiality">
            <a:extLst>
              <a:ext uri="{FF2B5EF4-FFF2-40B4-BE49-F238E27FC236}">
                <a16:creationId xmlns:a16="http://schemas.microsoft.com/office/drawing/2014/main" id="{8E5EBD54-68A6-426B-B8F6-B31B70F04964}"/>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259857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103E29-9BF2-491F-A31B-CD5C222301DE}"/>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39749" y="1730375"/>
            <a:ext cx="3584576" cy="431641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245099" y="1730374"/>
            <a:ext cx="2641601" cy="4316413"/>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007475" y="1730374"/>
            <a:ext cx="2641601" cy="4316412"/>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a:xfrm>
            <a:off x="0" y="6858000"/>
            <a:ext cx="0" cy="0"/>
          </a:xfrm>
        </p:spPr>
        <p:txBody>
          <a:bodyPr/>
          <a:lstStyle/>
          <a:p>
            <a:fld id="{727BBD34-DD59-49E1-9776-D67684F06344}" type="datetime4">
              <a:rPr lang="en-GB" smtClean="0"/>
              <a:pPr/>
              <a:t>06 March 2024</a:t>
            </a:fld>
            <a:endParaRPr lang="en-GB"/>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chemeClr val="accent1"/>
                </a:solidFill>
              </a:defRPr>
            </a:lvl1pPr>
          </a:lstStyle>
          <a:p>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5984488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Content, grey">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A33FA6-1C4E-42C4-8006-62087DF1C543}"/>
              </a:ext>
            </a:extLst>
          </p:cNvPr>
          <p:cNvSpPr/>
          <p:nvPr userDrawn="1"/>
        </p:nvSpPr>
        <p:spPr>
          <a:xfrm>
            <a:off x="0" y="0"/>
            <a:ext cx="12192000" cy="6861600"/>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3" name="Logo">
            <a:extLst>
              <a:ext uri="{FF2B5EF4-FFF2-40B4-BE49-F238E27FC236}">
                <a16:creationId xmlns:a16="http://schemas.microsoft.com/office/drawing/2014/main" id="{786373BD-6312-4785-AB25-0C8D34698A7B}"/>
              </a:ext>
            </a:extLst>
          </p:cNvPr>
          <p:cNvGrpSpPr/>
          <p:nvPr userDrawn="1"/>
        </p:nvGrpSpPr>
        <p:grpSpPr>
          <a:xfrm>
            <a:off x="10893210" y="6350918"/>
            <a:ext cx="755843" cy="322808"/>
            <a:chOff x="6380216" y="4059273"/>
            <a:chExt cx="2905863" cy="1241045"/>
          </a:xfrm>
        </p:grpSpPr>
        <p:sp>
          <p:nvSpPr>
            <p:cNvPr id="14" name="Freeform: Shape 13">
              <a:extLst>
                <a:ext uri="{FF2B5EF4-FFF2-40B4-BE49-F238E27FC236}">
                  <a16:creationId xmlns:a16="http://schemas.microsoft.com/office/drawing/2014/main" id="{059A879B-ABBD-4A04-9477-6154675E4CEB}"/>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0D20163-892E-44FF-9991-ABC1BF13FFCD}"/>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CDE72FB-849D-47F9-B4E9-277EA2622D69}"/>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6D47151-F3A9-4197-B445-BAF922408872}"/>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886374B-F400-46EE-AA11-2A1EC51357CB}"/>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F9F7A1C-77DA-4373-B4B2-DAA6FC4DE316}"/>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9" name="Title 1">
            <a:extLst>
              <a:ext uri="{FF2B5EF4-FFF2-40B4-BE49-F238E27FC236}">
                <a16:creationId xmlns:a16="http://schemas.microsoft.com/office/drawing/2014/main" id="{0B103E29-9BF2-491F-A31B-CD5C222301DE}"/>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39749" y="1730375"/>
            <a:ext cx="3584576" cy="431641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245099" y="1730374"/>
            <a:ext cx="2641601" cy="4316413"/>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007474" y="1730374"/>
            <a:ext cx="2643189" cy="4316412"/>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a:xfrm>
            <a:off x="0" y="6858000"/>
            <a:ext cx="0" cy="0"/>
          </a:xfrm>
        </p:spPr>
        <p:txBody>
          <a:bodyPr/>
          <a:lstStyle/>
          <a:p>
            <a:fld id="{727BBD34-DD59-49E1-9776-D67684F06344}" type="datetime4">
              <a:rPr lang="en-GB" smtClean="0"/>
              <a:pPr/>
              <a:t>06 March 2024</a:t>
            </a:fld>
            <a:endParaRPr lang="en-GB"/>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chemeClr val="accent1"/>
                </a:solidFill>
              </a:defRPr>
            </a:lvl1pPr>
          </a:lstStyle>
          <a:p>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20" name="_SD_FLD_Copyright">
            <a:extLst>
              <a:ext uri="{FF2B5EF4-FFF2-40B4-BE49-F238E27FC236}">
                <a16:creationId xmlns:a16="http://schemas.microsoft.com/office/drawing/2014/main" id="{082F9C54-512B-45F5-982C-08FA99BDF95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22" name="SD_FLD_DocumentDate">
            <a:extLst>
              <a:ext uri="{FF2B5EF4-FFF2-40B4-BE49-F238E27FC236}">
                <a16:creationId xmlns:a16="http://schemas.microsoft.com/office/drawing/2014/main" id="{CA5DA168-821C-4063-906D-4954EC9A254E}"/>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4" name="SD_FLD_Draft" hidden="1">
            <a:extLst>
              <a:ext uri="{FF2B5EF4-FFF2-40B4-BE49-F238E27FC236}">
                <a16:creationId xmlns:a16="http://schemas.microsoft.com/office/drawing/2014/main" id="{CB94A54D-DD3C-4298-BDF3-BD0A4E0485CC}"/>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6" name="SD_FLD_Confidentiality">
            <a:extLst>
              <a:ext uri="{FF2B5EF4-FFF2-40B4-BE49-F238E27FC236}">
                <a16:creationId xmlns:a16="http://schemas.microsoft.com/office/drawing/2014/main" id="{13226BD7-8851-4901-A408-8E1422BBD689}"/>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42689702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text and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6096000" y="0"/>
            <a:ext cx="6096001" cy="6861600"/>
          </a:xfrm>
          <a:blipFill>
            <a:blip r:embed="rId2"/>
            <a:stretch>
              <a:fillRect/>
            </a:stretch>
          </a:blipFill>
        </p:spPr>
        <p:txBody>
          <a:bodyPr lIns="2916000" tIns="360000" rIns="144000"/>
          <a:lstStyle>
            <a:lvl1pPr marL="0" indent="0" algn="l">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title" hasCustomPrompt="1"/>
          </p:nvPr>
        </p:nvSpPr>
        <p:spPr>
          <a:xfrm>
            <a:off x="539750" y="539750"/>
            <a:ext cx="5018400" cy="936000"/>
          </a:xfrm>
        </p:spPr>
        <p:txBody>
          <a:bodyPr/>
          <a:lstStyle/>
          <a:p>
            <a:r>
              <a:rPr lang="en-GB"/>
              <a:t>Click to add title</a:t>
            </a:r>
          </a:p>
        </p:txBody>
      </p:sp>
      <p:sp>
        <p:nvSpPr>
          <p:cNvPr id="8" name="Text Placeholder 7">
            <a:extLst>
              <a:ext uri="{FF2B5EF4-FFF2-40B4-BE49-F238E27FC236}">
                <a16:creationId xmlns:a16="http://schemas.microsoft.com/office/drawing/2014/main" id="{01A0EF5A-2CB8-465D-882A-DE0FE7C6D3A8}"/>
              </a:ext>
            </a:extLst>
          </p:cNvPr>
          <p:cNvSpPr>
            <a:spLocks noGrp="1"/>
          </p:cNvSpPr>
          <p:nvPr>
            <p:ph type="body" sz="quarter" idx="14" hasCustomPrompt="1"/>
          </p:nvPr>
        </p:nvSpPr>
        <p:spPr>
          <a:xfrm>
            <a:off x="540000" y="1735085"/>
            <a:ext cx="5018400" cy="431651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8" name="Text Placeholder 13">
            <a:extLst>
              <a:ext uri="{FF2B5EF4-FFF2-40B4-BE49-F238E27FC236}">
                <a16:creationId xmlns:a16="http://schemas.microsoft.com/office/drawing/2014/main" id="{76FE3FB9-ADAA-4278-97B4-7AE30B2DA011}"/>
              </a:ext>
            </a:extLst>
          </p:cNvPr>
          <p:cNvSpPr>
            <a:spLocks noGrp="1"/>
          </p:cNvSpPr>
          <p:nvPr>
            <p:ph type="body" sz="quarter" idx="23" hasCustomPrompt="1"/>
          </p:nvPr>
        </p:nvSpPr>
        <p:spPr>
          <a:xfrm>
            <a:off x="6631200" y="1735085"/>
            <a:ext cx="5018400" cy="4306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Text Placeholder 51">
            <a:extLst>
              <a:ext uri="{FF2B5EF4-FFF2-40B4-BE49-F238E27FC236}">
                <a16:creationId xmlns:a16="http://schemas.microsoft.com/office/drawing/2014/main" id="{D5351953-1134-42DD-AF00-B4B22DEFC1E8}"/>
              </a:ext>
            </a:extLst>
          </p:cNvPr>
          <p:cNvSpPr>
            <a:spLocks noGrp="1" noChangeAspect="1"/>
          </p:cNvSpPr>
          <p:nvPr>
            <p:ph type="body" sz="quarter" idx="22" hasCustomPrompt="1"/>
          </p:nvPr>
        </p:nvSpPr>
        <p:spPr>
          <a:xfrm>
            <a:off x="10893600" y="6350400"/>
            <a:ext cx="756000" cy="322875"/>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bg1"/>
          </a:solidFill>
        </p:spPr>
        <p:txBody>
          <a:bodyPr wrap="square">
            <a:noAutofit/>
          </a:bodyPr>
          <a:lstStyle>
            <a:lvl1pPr>
              <a:buNone/>
              <a:defRPr sz="100">
                <a:noFill/>
              </a:defRPr>
            </a:lvl1pPr>
          </a:lstStyle>
          <a:p>
            <a:pPr lvl="0"/>
            <a:r>
              <a:rPr lang="en-GB"/>
              <a:t>.</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17" name="SD_FLD_Draft" hidden="1">
            <a:extLst>
              <a:ext uri="{FF2B5EF4-FFF2-40B4-BE49-F238E27FC236}">
                <a16:creationId xmlns:a16="http://schemas.microsoft.com/office/drawing/2014/main" id="{2B6066DB-A88B-4086-9C45-3E39F5CE6D9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055B6780-3A6A-4D5A-9826-05ABD83C2EB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4118495628"/>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guide id="3" pos="383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wo tex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6096000" cy="6861600"/>
          </a:xfrm>
          <a:blipFill>
            <a:blip r:embed="rId2"/>
            <a:stretch>
              <a:fillRect/>
            </a:stretch>
          </a:blipFill>
        </p:spPr>
        <p:txBody>
          <a:bodyPr lIns="2916000" tIns="360000" rIns="144000"/>
          <a:lstStyle>
            <a:lvl1pPr marL="0" indent="0" algn="l">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title" hasCustomPrompt="1"/>
          </p:nvPr>
        </p:nvSpPr>
        <p:spPr>
          <a:xfrm>
            <a:off x="6631200" y="539750"/>
            <a:ext cx="5018400" cy="936000"/>
          </a:xfrm>
        </p:spPr>
        <p:txBody>
          <a:bodyPr/>
          <a:lstStyle/>
          <a:p>
            <a:r>
              <a:rPr lang="en-GB"/>
              <a:t>Click to add title</a:t>
            </a:r>
          </a:p>
        </p:txBody>
      </p:sp>
      <p:sp>
        <p:nvSpPr>
          <p:cNvPr id="8" name="Text Placeholder 7">
            <a:extLst>
              <a:ext uri="{FF2B5EF4-FFF2-40B4-BE49-F238E27FC236}">
                <a16:creationId xmlns:a16="http://schemas.microsoft.com/office/drawing/2014/main" id="{01A0EF5A-2CB8-465D-882A-DE0FE7C6D3A8}"/>
              </a:ext>
            </a:extLst>
          </p:cNvPr>
          <p:cNvSpPr>
            <a:spLocks noGrp="1"/>
          </p:cNvSpPr>
          <p:nvPr>
            <p:ph type="body" sz="quarter" idx="14" hasCustomPrompt="1"/>
          </p:nvPr>
        </p:nvSpPr>
        <p:spPr>
          <a:xfrm>
            <a:off x="540000" y="1735085"/>
            <a:ext cx="5018400" cy="43165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8" name="Text Placeholder 13">
            <a:extLst>
              <a:ext uri="{FF2B5EF4-FFF2-40B4-BE49-F238E27FC236}">
                <a16:creationId xmlns:a16="http://schemas.microsoft.com/office/drawing/2014/main" id="{76FE3FB9-ADAA-4278-97B4-7AE30B2DA011}"/>
              </a:ext>
            </a:extLst>
          </p:cNvPr>
          <p:cNvSpPr>
            <a:spLocks noGrp="1"/>
          </p:cNvSpPr>
          <p:nvPr>
            <p:ph type="body" sz="quarter" idx="23" hasCustomPrompt="1"/>
          </p:nvPr>
        </p:nvSpPr>
        <p:spPr>
          <a:xfrm>
            <a:off x="6631200" y="1735085"/>
            <a:ext cx="5018400" cy="430699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17" name="SD_FLD_Draft" hidden="1">
            <a:extLst>
              <a:ext uri="{FF2B5EF4-FFF2-40B4-BE49-F238E27FC236}">
                <a16:creationId xmlns:a16="http://schemas.microsoft.com/office/drawing/2014/main" id="{2B6066DB-A88B-4086-9C45-3E39F5CE6D9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055B6780-3A6A-4D5A-9826-05ABD83C2EB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500116836"/>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guide id="3" pos="3840"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graphi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7FEC56FF-AE50-4EFB-941E-E0B008ED6569}"/>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7" name="Logo">
            <a:extLst>
              <a:ext uri="{FF2B5EF4-FFF2-40B4-BE49-F238E27FC236}">
                <a16:creationId xmlns:a16="http://schemas.microsoft.com/office/drawing/2014/main" id="{FEB7131A-3640-498A-8512-14CA3C3D2916}"/>
              </a:ext>
            </a:extLst>
          </p:cNvPr>
          <p:cNvGrpSpPr>
            <a:grpSpLocks noChangeAspect="1"/>
          </p:cNvGrpSpPr>
          <p:nvPr userDrawn="1"/>
        </p:nvGrpSpPr>
        <p:grpSpPr bwMode="white">
          <a:xfrm>
            <a:off x="539750" y="540000"/>
            <a:ext cx="1702800" cy="727238"/>
            <a:chOff x="6380216" y="4059273"/>
            <a:chExt cx="2905863" cy="1241045"/>
          </a:xfrm>
        </p:grpSpPr>
        <p:sp>
          <p:nvSpPr>
            <p:cNvPr id="28" name="Freeform: Shape 27">
              <a:extLst>
                <a:ext uri="{FF2B5EF4-FFF2-40B4-BE49-F238E27FC236}">
                  <a16:creationId xmlns:a16="http://schemas.microsoft.com/office/drawing/2014/main" id="{F63D26F1-547B-4B41-9723-EF0612B78E90}"/>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E6BEF58-2858-4FD7-B365-BD33C9B4ABBF}"/>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ACB4FEF-3E65-4473-98FD-06637DF17B5A}"/>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54DF14B-8314-43CC-9550-32B284295E07}"/>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AAD1000-04BD-4E8C-88FE-2D68653EDFD9}"/>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E3E06DF-69BA-40E0-83B4-306829A187BB}"/>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377104A8-79D3-4EC7-8FA7-FC40F808717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1DB9ED39-CFDE-4196-AB07-F0AC0AB1579B}"/>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endParaRPr lang="en-GB" altLang="ja-JP" sz="1400" cap="none" baseline="0">
              <a:solidFill>
                <a:schemeClr val="bg1"/>
              </a:solidFill>
              <a:ea typeface="ＭＳ Ｐゴシック" charset="-128"/>
              <a:cs typeface="Arial" charset="0"/>
            </a:endParaRP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B540F12F-7F36-4021-A362-D466EDB9236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3" name="SD_FLD_Confidentiality">
            <a:extLst>
              <a:ext uri="{FF2B5EF4-FFF2-40B4-BE49-F238E27FC236}">
                <a16:creationId xmlns:a16="http://schemas.microsoft.com/office/drawing/2014/main" id="{3A818D00-8E4C-41C4-8292-4942AE5E164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1023205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text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6096000" y="0"/>
            <a:ext cx="610076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1" name="Logo">
            <a:extLst>
              <a:ext uri="{FF2B5EF4-FFF2-40B4-BE49-F238E27FC236}">
                <a16:creationId xmlns:a16="http://schemas.microsoft.com/office/drawing/2014/main" id="{26E38492-38DC-4F62-A1DB-9A97676C26A0}"/>
              </a:ext>
            </a:extLst>
          </p:cNvPr>
          <p:cNvGrpSpPr/>
          <p:nvPr userDrawn="1"/>
        </p:nvGrpSpPr>
        <p:grpSpPr>
          <a:xfrm>
            <a:off x="10893210" y="6350918"/>
            <a:ext cx="755843" cy="322808"/>
            <a:chOff x="6380216" y="4059273"/>
            <a:chExt cx="2905863" cy="1241045"/>
          </a:xfrm>
          <a:solidFill>
            <a:schemeClr val="bg1"/>
          </a:solidFill>
        </p:grpSpPr>
        <p:sp>
          <p:nvSpPr>
            <p:cNvPr id="22" name="Freeform: Shape 21">
              <a:extLst>
                <a:ext uri="{FF2B5EF4-FFF2-40B4-BE49-F238E27FC236}">
                  <a16:creationId xmlns:a16="http://schemas.microsoft.com/office/drawing/2014/main" id="{B9EC2D85-7D36-4AED-AD50-B03C0C97ABBA}"/>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A2EAFAB-3C70-48F7-9D3F-051715B6123C}"/>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D310211-76A4-4411-88BA-72405A8FD557}"/>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3CAD2A2-AFBE-49CC-AAB3-10D0B317330B}"/>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86E3357-ACD2-4FEB-A799-CCA900A77E5A}"/>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A32E6E2-28C5-4015-AD5C-7B36FECA67F8}"/>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a:xfrm>
            <a:off x="539751" y="539750"/>
            <a:ext cx="5018400" cy="936000"/>
          </a:xfrm>
        </p:spPr>
        <p:txBody>
          <a:bodyPr/>
          <a:lstStyle>
            <a:lvl1pPr>
              <a:defRPr/>
            </a:lvl1pPr>
          </a:lstStyle>
          <a:p>
            <a:r>
              <a:rPr lang="en-GB"/>
              <a:t>Click to add title</a:t>
            </a:r>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39998" y="1735085"/>
            <a:ext cx="5018400" cy="431170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1200" y="539751"/>
            <a:ext cx="5018400" cy="936000"/>
          </a:xfrm>
        </p:spPr>
        <p:txBody>
          <a:bodyPr/>
          <a:lstStyle>
            <a:lvl1pPr marL="0" indent="0">
              <a:lnSpc>
                <a:spcPct val="83000"/>
              </a:lnSpc>
              <a:spcBef>
                <a:spcPts val="0"/>
              </a:spcBef>
              <a:buFontTx/>
              <a:buNone/>
              <a:defRPr sz="3600" b="0">
                <a:solidFill>
                  <a:schemeClr val="bg1"/>
                </a:solidFill>
              </a:defRPr>
            </a:lvl1pPr>
            <a:lvl2pPr marL="0" indent="0">
              <a:lnSpc>
                <a:spcPct val="83000"/>
              </a:lnSpc>
              <a:spcBef>
                <a:spcPts val="0"/>
              </a:spcBef>
              <a:buFontTx/>
              <a:buNone/>
              <a:defRPr sz="3600" b="0">
                <a:solidFill>
                  <a:schemeClr val="bg1"/>
                </a:solidFill>
              </a:defRPr>
            </a:lvl2pPr>
            <a:lvl3pPr marL="0" indent="0">
              <a:lnSpc>
                <a:spcPct val="83000"/>
              </a:lnSpc>
              <a:spcBef>
                <a:spcPts val="0"/>
              </a:spcBef>
              <a:buFontTx/>
              <a:buNone/>
              <a:defRPr sz="3600" b="0">
                <a:solidFill>
                  <a:schemeClr val="bg1"/>
                </a:solidFill>
              </a:defRPr>
            </a:lvl3pPr>
            <a:lvl4pPr marL="0" indent="0">
              <a:lnSpc>
                <a:spcPct val="83000"/>
              </a:lnSpc>
              <a:spcBef>
                <a:spcPts val="0"/>
              </a:spcBef>
              <a:buFontTx/>
              <a:buNone/>
              <a:defRPr sz="3600" b="0">
                <a:solidFill>
                  <a:schemeClr val="bg1"/>
                </a:solidFill>
              </a:defRPr>
            </a:lvl4pPr>
            <a:lvl5pPr marL="0" indent="0">
              <a:lnSpc>
                <a:spcPct val="83000"/>
              </a:lnSpc>
              <a:spcBef>
                <a:spcPts val="0"/>
              </a:spcBef>
              <a:buFontTx/>
              <a:buNone/>
              <a:defRPr sz="3600" b="0">
                <a:solidFill>
                  <a:schemeClr val="bg1"/>
                </a:solidFill>
              </a:defRPr>
            </a:lvl5pPr>
            <a:lvl6pPr marL="0" indent="0">
              <a:lnSpc>
                <a:spcPct val="83000"/>
              </a:lnSpc>
              <a:spcBef>
                <a:spcPts val="0"/>
              </a:spcBef>
              <a:buFontTx/>
              <a:buNone/>
              <a:defRPr sz="3600" b="0">
                <a:solidFill>
                  <a:schemeClr val="bg1"/>
                </a:solidFill>
              </a:defRPr>
            </a:lvl6pPr>
            <a:lvl7pPr marL="0" indent="0">
              <a:lnSpc>
                <a:spcPct val="83000"/>
              </a:lnSpc>
              <a:spcBef>
                <a:spcPts val="0"/>
              </a:spcBef>
              <a:buFontTx/>
              <a:buNone/>
              <a:defRPr sz="3600" b="0">
                <a:solidFill>
                  <a:schemeClr val="bg1"/>
                </a:solidFill>
              </a:defRPr>
            </a:lvl7pPr>
            <a:lvl8pPr marL="0" indent="0">
              <a:lnSpc>
                <a:spcPct val="83000"/>
              </a:lnSpc>
              <a:spcBef>
                <a:spcPts val="0"/>
              </a:spcBef>
              <a:buFontTx/>
              <a:buNone/>
              <a:defRPr sz="3600" b="0">
                <a:solidFill>
                  <a:schemeClr val="bg1"/>
                </a:solidFill>
              </a:defRPr>
            </a:lvl8pPr>
            <a:lvl9pPr marL="0" indent="0">
              <a:lnSpc>
                <a:spcPct val="83000"/>
              </a:lnSpc>
              <a:buFontTx/>
              <a:buNone/>
              <a:defRPr sz="3600" b="0">
                <a:solidFill>
                  <a:schemeClr val="bg1"/>
                </a:solidFill>
              </a:defRPr>
            </a:lvl9pPr>
          </a:lstStyle>
          <a:p>
            <a:pPr lvl="0"/>
            <a:r>
              <a:rPr lang="en-GB"/>
              <a:t>Click to add title</a:t>
            </a:r>
          </a:p>
          <a:p>
            <a:pPr lvl="1"/>
            <a:endParaRPr lang="en-GB"/>
          </a:p>
        </p:txBody>
      </p:sp>
      <p:sp>
        <p:nvSpPr>
          <p:cNvPr id="20" name="Text Placeholder 13">
            <a:extLst>
              <a:ext uri="{FF2B5EF4-FFF2-40B4-BE49-F238E27FC236}">
                <a16:creationId xmlns:a16="http://schemas.microsoft.com/office/drawing/2014/main" id="{12B098D5-A529-4245-95A8-157EA2D18973}"/>
              </a:ext>
            </a:extLst>
          </p:cNvPr>
          <p:cNvSpPr>
            <a:spLocks noGrp="1"/>
          </p:cNvSpPr>
          <p:nvPr>
            <p:ph type="body" sz="quarter" idx="23" hasCustomPrompt="1"/>
          </p:nvPr>
        </p:nvSpPr>
        <p:spPr>
          <a:xfrm>
            <a:off x="6631200" y="1735085"/>
            <a:ext cx="5018400" cy="4306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A07366-CB75-4AA8-9E5B-928B849F427C}" type="slidenum">
              <a:rPr lang="en-GB" smtClean="0"/>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28" name="SD_FLD_Draft" hidden="1">
            <a:extLst>
              <a:ext uri="{FF2B5EF4-FFF2-40B4-BE49-F238E27FC236}">
                <a16:creationId xmlns:a16="http://schemas.microsoft.com/office/drawing/2014/main" id="{5DD1835E-D50E-44DD-A77D-BAA84197440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9" name="SD_FLD_Confidentiality">
            <a:extLst>
              <a:ext uri="{FF2B5EF4-FFF2-40B4-BE49-F238E27FC236}">
                <a16:creationId xmlns:a16="http://schemas.microsoft.com/office/drawing/2014/main" id="{D8504C57-0921-4562-9BB3-9AB2F26367D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1363615765"/>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text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0" y="0"/>
            <a:ext cx="610076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title" hasCustomPrompt="1"/>
          </p:nvPr>
        </p:nvSpPr>
        <p:spPr>
          <a:xfrm>
            <a:off x="539751" y="539750"/>
            <a:ext cx="5018400" cy="936000"/>
          </a:xfrm>
        </p:spPr>
        <p:txBody>
          <a:bodyPr/>
          <a:lstStyle>
            <a:lvl1pPr>
              <a:defRPr>
                <a:solidFill>
                  <a:schemeClr val="bg1"/>
                </a:solidFill>
              </a:defRPr>
            </a:lvl1pPr>
          </a:lstStyle>
          <a:p>
            <a:r>
              <a:rPr lang="en-GB"/>
              <a:t>Click to add title</a:t>
            </a:r>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36446" y="1735085"/>
            <a:ext cx="5018400" cy="43117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1200" y="539751"/>
            <a:ext cx="5018400" cy="936000"/>
          </a:xfrm>
        </p:spPr>
        <p:txBody>
          <a:bodyPr/>
          <a:lstStyle>
            <a:lvl1pPr marL="0" indent="0">
              <a:lnSpc>
                <a:spcPct val="83000"/>
              </a:lnSpc>
              <a:spcBef>
                <a:spcPts val="0"/>
              </a:spcBef>
              <a:buFontTx/>
              <a:buNone/>
              <a:defRPr sz="3600" b="0">
                <a:solidFill>
                  <a:schemeClr val="accent1"/>
                </a:solidFill>
              </a:defRPr>
            </a:lvl1pPr>
            <a:lvl2pPr marL="0" indent="0">
              <a:lnSpc>
                <a:spcPct val="83000"/>
              </a:lnSpc>
              <a:spcBef>
                <a:spcPts val="0"/>
              </a:spcBef>
              <a:buFontTx/>
              <a:buNone/>
              <a:defRPr sz="3600" b="0">
                <a:solidFill>
                  <a:schemeClr val="accent1"/>
                </a:solidFill>
              </a:defRPr>
            </a:lvl2pPr>
            <a:lvl3pPr marL="0" indent="0">
              <a:lnSpc>
                <a:spcPct val="83000"/>
              </a:lnSpc>
              <a:spcBef>
                <a:spcPts val="0"/>
              </a:spcBef>
              <a:buFontTx/>
              <a:buNone/>
              <a:defRPr sz="3600" b="0">
                <a:solidFill>
                  <a:schemeClr val="bg1"/>
                </a:solidFill>
              </a:defRPr>
            </a:lvl3pPr>
            <a:lvl4pPr marL="0" indent="0">
              <a:lnSpc>
                <a:spcPct val="83000"/>
              </a:lnSpc>
              <a:spcBef>
                <a:spcPts val="0"/>
              </a:spcBef>
              <a:buFontTx/>
              <a:buNone/>
              <a:defRPr sz="3600" b="0">
                <a:solidFill>
                  <a:schemeClr val="bg1"/>
                </a:solidFill>
              </a:defRPr>
            </a:lvl4pPr>
            <a:lvl5pPr marL="0" indent="0">
              <a:lnSpc>
                <a:spcPct val="83000"/>
              </a:lnSpc>
              <a:spcBef>
                <a:spcPts val="0"/>
              </a:spcBef>
              <a:buFontTx/>
              <a:buNone/>
              <a:defRPr sz="3600" b="0">
                <a:solidFill>
                  <a:schemeClr val="bg1"/>
                </a:solidFill>
              </a:defRPr>
            </a:lvl5pPr>
            <a:lvl6pPr marL="0" indent="0">
              <a:lnSpc>
                <a:spcPct val="83000"/>
              </a:lnSpc>
              <a:spcBef>
                <a:spcPts val="0"/>
              </a:spcBef>
              <a:buFontTx/>
              <a:buNone/>
              <a:defRPr sz="3600" b="0">
                <a:solidFill>
                  <a:schemeClr val="bg1"/>
                </a:solidFill>
              </a:defRPr>
            </a:lvl6pPr>
            <a:lvl7pPr marL="0" indent="0">
              <a:lnSpc>
                <a:spcPct val="83000"/>
              </a:lnSpc>
              <a:spcBef>
                <a:spcPts val="0"/>
              </a:spcBef>
              <a:buFontTx/>
              <a:buNone/>
              <a:defRPr sz="3600" b="0">
                <a:solidFill>
                  <a:schemeClr val="bg1"/>
                </a:solidFill>
              </a:defRPr>
            </a:lvl7pPr>
            <a:lvl8pPr marL="0" indent="0">
              <a:lnSpc>
                <a:spcPct val="83000"/>
              </a:lnSpc>
              <a:spcBef>
                <a:spcPts val="0"/>
              </a:spcBef>
              <a:buFontTx/>
              <a:buNone/>
              <a:defRPr sz="3600" b="0">
                <a:solidFill>
                  <a:schemeClr val="bg1"/>
                </a:solidFill>
              </a:defRPr>
            </a:lvl8pPr>
            <a:lvl9pPr marL="0" indent="0">
              <a:lnSpc>
                <a:spcPct val="83000"/>
              </a:lnSpc>
              <a:buFontTx/>
              <a:buNone/>
              <a:defRPr sz="3600" b="0">
                <a:solidFill>
                  <a:schemeClr val="bg1"/>
                </a:solidFill>
              </a:defRPr>
            </a:lvl9pPr>
          </a:lstStyle>
          <a:p>
            <a:pPr lvl="0"/>
            <a:r>
              <a:rPr lang="en-GB"/>
              <a:t>Click to add title</a:t>
            </a:r>
          </a:p>
          <a:p>
            <a:pPr lvl="1"/>
            <a:endParaRPr lang="en-GB"/>
          </a:p>
        </p:txBody>
      </p:sp>
      <p:sp>
        <p:nvSpPr>
          <p:cNvPr id="20" name="Text Placeholder 13">
            <a:extLst>
              <a:ext uri="{FF2B5EF4-FFF2-40B4-BE49-F238E27FC236}">
                <a16:creationId xmlns:a16="http://schemas.microsoft.com/office/drawing/2014/main" id="{12B098D5-A529-4245-95A8-157EA2D18973}"/>
              </a:ext>
            </a:extLst>
          </p:cNvPr>
          <p:cNvSpPr>
            <a:spLocks noGrp="1"/>
          </p:cNvSpPr>
          <p:nvPr>
            <p:ph type="body" sz="quarter" idx="23" hasCustomPrompt="1"/>
          </p:nvPr>
        </p:nvSpPr>
        <p:spPr>
          <a:xfrm>
            <a:off x="6631200" y="1735085"/>
            <a:ext cx="5018400" cy="430699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Date Placeholder 4"/>
          <p:cNvSpPr>
            <a:spLocks noGrp="1"/>
          </p:cNvSpPr>
          <p:nvPr>
            <p:ph type="dt" sz="half" idx="10"/>
          </p:nvPr>
        </p:nvSpPr>
        <p:spPr>
          <a:xfrm>
            <a:off x="0" y="6858000"/>
            <a:ext cx="0" cy="0"/>
          </a:xfrm>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8" name="SD_FLD_Draft" hidden="1">
            <a:extLst>
              <a:ext uri="{FF2B5EF4-FFF2-40B4-BE49-F238E27FC236}">
                <a16:creationId xmlns:a16="http://schemas.microsoft.com/office/drawing/2014/main" id="{5DD1835E-D50E-44DD-A77D-BAA84197440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9" name="SD_FLD_Confidentiality">
            <a:extLst>
              <a:ext uri="{FF2B5EF4-FFF2-40B4-BE49-F238E27FC236}">
                <a16:creationId xmlns:a16="http://schemas.microsoft.com/office/drawing/2014/main" id="{D8504C57-0921-4562-9BB3-9AB2F26367D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grpSp>
        <p:nvGrpSpPr>
          <p:cNvPr id="30" name="Logo">
            <a:extLst>
              <a:ext uri="{FF2B5EF4-FFF2-40B4-BE49-F238E27FC236}">
                <a16:creationId xmlns:a16="http://schemas.microsoft.com/office/drawing/2014/main" id="{9797F799-9D4E-44C1-9C94-5D81A10E73BB}"/>
              </a:ext>
            </a:extLst>
          </p:cNvPr>
          <p:cNvGrpSpPr/>
          <p:nvPr userDrawn="1"/>
        </p:nvGrpSpPr>
        <p:grpSpPr>
          <a:xfrm>
            <a:off x="10893210" y="6350918"/>
            <a:ext cx="755843" cy="322808"/>
            <a:chOff x="6380216" y="4059273"/>
            <a:chExt cx="2905863" cy="1241045"/>
          </a:xfrm>
        </p:grpSpPr>
        <p:sp>
          <p:nvSpPr>
            <p:cNvPr id="31" name="Freeform: Shape 30">
              <a:extLst>
                <a:ext uri="{FF2B5EF4-FFF2-40B4-BE49-F238E27FC236}">
                  <a16:creationId xmlns:a16="http://schemas.microsoft.com/office/drawing/2014/main" id="{395478A4-BD9D-4AF3-830D-D8C4ECC8BD67}"/>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6D1A283-D484-41F6-8D7E-9FA95DDC6EEE}"/>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60C41DB-E2AE-48EB-9E60-96525D5D2BA1}"/>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27B6332-097C-4B17-BAF1-B2B881F421E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AB1D607-7CB2-48A4-9112-F1F9E5B66AB3}"/>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5111258-3B5D-4ADA-94B5-170A44D042C4}"/>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Tree>
    <p:extLst>
      <p:ext uri="{BB962C8B-B14F-4D97-AF65-F5344CB8AC3E}">
        <p14:creationId xmlns:p14="http://schemas.microsoft.com/office/powerpoint/2010/main" val="2556175299"/>
      </p:ext>
    </p:extLst>
  </p:cSld>
  <p:clrMapOvr>
    <a:masterClrMapping/>
  </p:clrMapOvr>
  <p:extLst>
    <p:ext uri="{DCECCB84-F9BA-43D5-87BE-67443E8EF086}">
      <p15:sldGuideLst xmlns:p15="http://schemas.microsoft.com/office/powerpoint/2012/main">
        <p15:guide id="1" pos="3501" userDrawn="1">
          <p15:clr>
            <a:srgbClr val="F26B43"/>
          </p15:clr>
        </p15:guide>
        <p15:guide id="2" pos="4177"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mparision 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1" y="0"/>
            <a:ext cx="6096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8" name="Logo">
            <a:extLst>
              <a:ext uri="{FF2B5EF4-FFF2-40B4-BE49-F238E27FC236}">
                <a16:creationId xmlns:a16="http://schemas.microsoft.com/office/drawing/2014/main" id="{2A4DCA37-D5BC-45B5-969C-67CBA623350D}"/>
              </a:ext>
            </a:extLst>
          </p:cNvPr>
          <p:cNvGrpSpPr/>
          <p:nvPr userDrawn="1"/>
        </p:nvGrpSpPr>
        <p:grpSpPr>
          <a:xfrm>
            <a:off x="10893210" y="6350918"/>
            <a:ext cx="755843" cy="322808"/>
            <a:chOff x="6380216" y="4059273"/>
            <a:chExt cx="2905863" cy="1241045"/>
          </a:xfrm>
        </p:grpSpPr>
        <p:sp>
          <p:nvSpPr>
            <p:cNvPr id="29" name="Freeform: Shape 28">
              <a:extLst>
                <a:ext uri="{FF2B5EF4-FFF2-40B4-BE49-F238E27FC236}">
                  <a16:creationId xmlns:a16="http://schemas.microsoft.com/office/drawing/2014/main" id="{9CC60709-F769-498C-8576-9765B07F378C}"/>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AFB28D-E363-4553-84FE-9D1E73CCA326}"/>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8CF8D9-4524-464E-96BB-446077DFCF9E}"/>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70695EC-0262-4050-8C36-B81EAE73A086}"/>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BE55B35-BCD3-452D-ACF7-4C9EE830DAF9}"/>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3507E5F-080B-4B43-8774-A56A2FC9A2FD}"/>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40000" y="539750"/>
            <a:ext cx="5017838" cy="5507039"/>
          </a:xfrm>
        </p:spPr>
        <p:txBody>
          <a:bodyPr anchor="ctr" anchorCtr="0"/>
          <a:lstStyle>
            <a:lvl1pPr marL="0" indent="0" algn="ctr">
              <a:lnSpc>
                <a:spcPct val="83000"/>
              </a:lnSpc>
              <a:spcBef>
                <a:spcPts val="0"/>
              </a:spcBef>
              <a:buNone/>
              <a:defRPr sz="60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5999" y="539750"/>
            <a:ext cx="5019555" cy="5502327"/>
          </a:xfrm>
        </p:spPr>
        <p:txBody>
          <a:bodyPr anchor="ctr" anchorCtr="0"/>
          <a:lstStyle>
            <a:lvl1pPr marL="0" indent="0" algn="ctr">
              <a:lnSpc>
                <a:spcPct val="83000"/>
              </a:lnSpc>
              <a:spcBef>
                <a:spcPts val="0"/>
              </a:spcBef>
              <a:buNone/>
              <a:defRPr sz="6000">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ctr">
              <a:buNone/>
              <a:defRPr>
                <a:solidFill>
                  <a:schemeClr val="accent1"/>
                </a:solidFill>
              </a:defRPr>
            </a:lvl5pPr>
            <a:lvl6pPr marL="0" indent="0" algn="ctr">
              <a:buNone/>
              <a:defRPr>
                <a:solidFill>
                  <a:schemeClr val="accent1"/>
                </a:solidFill>
              </a:defRPr>
            </a:lvl6pPr>
            <a:lvl7pPr marL="0" indent="0" algn="ctr">
              <a:buNone/>
              <a:defRPr>
                <a:solidFill>
                  <a:schemeClr val="accent1"/>
                </a:solidFill>
              </a:defRPr>
            </a:lvl7pPr>
            <a:lvl8pPr marL="0" indent="0" algn="ctr">
              <a:buNone/>
              <a:defRPr>
                <a:solidFill>
                  <a:schemeClr val="accent1"/>
                </a:solidFill>
              </a:defRPr>
            </a:lvl8pPr>
            <a:lvl9pPr marL="0" indent="0" algn="ctr">
              <a:buNone/>
              <a:defRPr>
                <a:solidFill>
                  <a:schemeClr val="accent1"/>
                </a:solidFill>
              </a:defRPr>
            </a:lvl9pPr>
          </a:lstStyle>
          <a:p>
            <a:pPr lvl="0"/>
            <a:r>
              <a:rPr lang="en-GB"/>
              <a:t>Click to add text</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0" name="SD_FLD_Draft" hidden="1">
            <a:extLst>
              <a:ext uri="{FF2B5EF4-FFF2-40B4-BE49-F238E27FC236}">
                <a16:creationId xmlns:a16="http://schemas.microsoft.com/office/drawing/2014/main" id="{CBE67342-2E3A-472F-99DC-5A501BFB7EA7}"/>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ED9239D1-7B53-4A1A-9075-35947DE7366F}"/>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2660691095"/>
      </p:ext>
    </p:extLst>
  </p:cSld>
  <p:clrMapOvr>
    <a:masterClrMapping/>
  </p:clrMapOvr>
  <p:extLst>
    <p:ext uri="{DCECCB84-F9BA-43D5-87BE-67443E8EF086}">
      <p15:sldGuideLst xmlns:p15="http://schemas.microsoft.com/office/powerpoint/2012/main">
        <p15:guide id="1" pos="4177" userDrawn="1">
          <p15:clr>
            <a:srgbClr val="F26B43"/>
          </p15:clr>
        </p15:guide>
        <p15:guide id="2" pos="35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mparision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5A94F9-752C-4C17-A881-9EC3D1BFC081}"/>
              </a:ext>
            </a:extLst>
          </p:cNvPr>
          <p:cNvSpPr/>
          <p:nvPr userDrawn="1"/>
        </p:nvSpPr>
        <p:spPr bwMode="ltGray">
          <a:xfrm>
            <a:off x="0" y="0"/>
            <a:ext cx="12191999"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8" name="Text Placeholder 7">
            <a:extLst>
              <a:ext uri="{FF2B5EF4-FFF2-40B4-BE49-F238E27FC236}">
                <a16:creationId xmlns:a16="http://schemas.microsoft.com/office/drawing/2014/main" id="{7FF2DD87-B8CA-45C0-BA1C-B49C8E227569}"/>
              </a:ext>
            </a:extLst>
          </p:cNvPr>
          <p:cNvSpPr>
            <a:spLocks noGrp="1"/>
          </p:cNvSpPr>
          <p:nvPr>
            <p:ph type="body" sz="quarter" idx="14" hasCustomPrompt="1"/>
          </p:nvPr>
        </p:nvSpPr>
        <p:spPr>
          <a:xfrm>
            <a:off x="540000" y="539750"/>
            <a:ext cx="5019556" cy="5507039"/>
          </a:xfrm>
        </p:spPr>
        <p:txBody>
          <a:bodyPr anchor="ctr" anchorCtr="0"/>
          <a:lstStyle>
            <a:lvl1pPr marL="0" indent="0" algn="ctr">
              <a:lnSpc>
                <a:spcPct val="83000"/>
              </a:lnSpc>
              <a:spcBef>
                <a:spcPts val="0"/>
              </a:spcBef>
              <a:buNone/>
              <a:defRPr sz="60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text</a:t>
            </a:r>
          </a:p>
        </p:txBody>
      </p:sp>
      <p:sp>
        <p:nvSpPr>
          <p:cNvPr id="19" name="Text Placeholder 10">
            <a:extLst>
              <a:ext uri="{FF2B5EF4-FFF2-40B4-BE49-F238E27FC236}">
                <a16:creationId xmlns:a16="http://schemas.microsoft.com/office/drawing/2014/main" id="{EDAF23F1-B8C0-484A-B65F-256F7805880F}"/>
              </a:ext>
            </a:extLst>
          </p:cNvPr>
          <p:cNvSpPr>
            <a:spLocks noGrp="1"/>
          </p:cNvSpPr>
          <p:nvPr>
            <p:ph type="body" sz="quarter" idx="15" hasCustomPrompt="1"/>
          </p:nvPr>
        </p:nvSpPr>
        <p:spPr>
          <a:xfrm>
            <a:off x="6632446" y="539750"/>
            <a:ext cx="5018217" cy="5502327"/>
          </a:xfrm>
        </p:spPr>
        <p:txBody>
          <a:bodyPr anchor="ctr" anchorCtr="0"/>
          <a:lstStyle>
            <a:lvl1pPr marL="0" indent="0" algn="ctr">
              <a:lnSpc>
                <a:spcPct val="83000"/>
              </a:lnSpc>
              <a:spcBef>
                <a:spcPts val="0"/>
              </a:spcBef>
              <a:buNone/>
              <a:defRPr sz="6000">
                <a:solidFill>
                  <a:schemeClr val="bg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ctr">
              <a:buNone/>
              <a:defRPr>
                <a:solidFill>
                  <a:schemeClr val="accent1"/>
                </a:solidFill>
              </a:defRPr>
            </a:lvl5pPr>
            <a:lvl6pPr marL="0" indent="0" algn="ctr">
              <a:buNone/>
              <a:defRPr>
                <a:solidFill>
                  <a:schemeClr val="accent1"/>
                </a:solidFill>
              </a:defRPr>
            </a:lvl6pPr>
            <a:lvl7pPr marL="0" indent="0" algn="ctr">
              <a:buNone/>
              <a:defRPr>
                <a:solidFill>
                  <a:schemeClr val="accent1"/>
                </a:solidFill>
              </a:defRPr>
            </a:lvl7pPr>
            <a:lvl8pPr marL="0" indent="0" algn="ctr">
              <a:buNone/>
              <a:defRPr>
                <a:solidFill>
                  <a:schemeClr val="accent1"/>
                </a:solidFill>
              </a:defRPr>
            </a:lvl8pPr>
            <a:lvl9pPr marL="0" indent="0" algn="ctr">
              <a:buNone/>
              <a:defRPr>
                <a:solidFill>
                  <a:schemeClr val="accent1"/>
                </a:solidFill>
              </a:defRPr>
            </a:lvl9pPr>
          </a:lstStyle>
          <a:p>
            <a:pPr lvl="0"/>
            <a:r>
              <a:rPr lang="en-GB"/>
              <a:t>Click to add text</a:t>
            </a:r>
          </a:p>
        </p:txBody>
      </p:sp>
      <p:grpSp>
        <p:nvGrpSpPr>
          <p:cNvPr id="20" name="Logo">
            <a:extLst>
              <a:ext uri="{FF2B5EF4-FFF2-40B4-BE49-F238E27FC236}">
                <a16:creationId xmlns:a16="http://schemas.microsoft.com/office/drawing/2014/main" id="{09F58BCB-349D-4CC0-8F66-E3D4A6043645}"/>
              </a:ext>
            </a:extLst>
          </p:cNvPr>
          <p:cNvGrpSpPr/>
          <p:nvPr userDrawn="1"/>
        </p:nvGrpSpPr>
        <p:grpSpPr>
          <a:xfrm>
            <a:off x="10893210" y="6350918"/>
            <a:ext cx="755843" cy="322808"/>
            <a:chOff x="6380216" y="4059273"/>
            <a:chExt cx="2905863" cy="1241045"/>
          </a:xfrm>
          <a:solidFill>
            <a:schemeClr val="bg1"/>
          </a:solidFill>
        </p:grpSpPr>
        <p:sp>
          <p:nvSpPr>
            <p:cNvPr id="21" name="Freeform: Shape 20">
              <a:extLst>
                <a:ext uri="{FF2B5EF4-FFF2-40B4-BE49-F238E27FC236}">
                  <a16:creationId xmlns:a16="http://schemas.microsoft.com/office/drawing/2014/main" id="{7D5BB903-91B3-4C64-AE64-AAC4942FD2AA}"/>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80EDA47-3086-46DB-BCBE-D169392A4A65}"/>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3B5DC88-1778-444D-A3B1-B396024A726B}"/>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A1697D9-4CF2-4944-93CF-B1FC9B02CC7A}"/>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25C48EF-8251-429D-871E-391A6900D198}"/>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375CC11-5108-4662-A8B5-EA30F6DA9B5B}"/>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4" name="_SD_FLD_Copyright">
            <a:extLst>
              <a:ext uri="{FF2B5EF4-FFF2-40B4-BE49-F238E27FC236}">
                <a16:creationId xmlns:a16="http://schemas.microsoft.com/office/drawing/2014/main" id="{1099F517-19A2-4C2A-9FAD-96F0B4770965}"/>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5" name="SD_FLD_DocumentDate">
            <a:extLst>
              <a:ext uri="{FF2B5EF4-FFF2-40B4-BE49-F238E27FC236}">
                <a16:creationId xmlns:a16="http://schemas.microsoft.com/office/drawing/2014/main" id="{5E6CBA46-0BD0-48FA-8FB9-5998CF0BE074}"/>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7" name="SD_FLD_Draft" hidden="1">
            <a:extLst>
              <a:ext uri="{FF2B5EF4-FFF2-40B4-BE49-F238E27FC236}">
                <a16:creationId xmlns:a16="http://schemas.microsoft.com/office/drawing/2014/main" id="{3FC1FDE6-634E-475F-B714-288B04163A1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8" name="SD_FLD_Confidentiality">
            <a:extLst>
              <a:ext uri="{FF2B5EF4-FFF2-40B4-BE49-F238E27FC236}">
                <a16:creationId xmlns:a16="http://schemas.microsoft.com/office/drawing/2014/main" id="{6D820B52-C017-4C68-9F43-1FC845791716}"/>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4063856068"/>
      </p:ext>
    </p:extLst>
  </p:cSld>
  <p:clrMapOvr>
    <a:masterClrMapping/>
  </p:clrMapOvr>
  <p:extLst>
    <p:ext uri="{DCECCB84-F9BA-43D5-87BE-67443E8EF086}">
      <p15:sldGuideLst xmlns:p15="http://schemas.microsoft.com/office/powerpoint/2012/main">
        <p15:guide id="1" pos="4177" userDrawn="1">
          <p15:clr>
            <a:srgbClr val="F26B43"/>
          </p15:clr>
        </p15:guide>
        <p15:guide id="2" pos="35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ackground pic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0BB740F-040E-4C29-B57E-B7474FA2CCFC}"/>
              </a:ext>
            </a:extLst>
          </p:cNvPr>
          <p:cNvSpPr>
            <a:spLocks noGrp="1"/>
          </p:cNvSpPr>
          <p:nvPr>
            <p:ph type="pic" sz="quarter" idx="13" hasCustomPrompt="1"/>
          </p:nvPr>
        </p:nvSpPr>
        <p:spPr>
          <a:xfrm>
            <a:off x="0" y="0"/>
            <a:ext cx="12192000" cy="6046788"/>
          </a:xfrm>
          <a:blipFill>
            <a:blip r:embed="rId2"/>
            <a:stretch>
              <a:fillRect/>
            </a:stretch>
          </a:blipFill>
        </p:spPr>
        <p:txBody>
          <a:bodyPr lIns="8064000" tIns="612000" rIns="1116000" anchor="ctr" anchorCtr="0"/>
          <a:lstStyle>
            <a:lvl1pPr marL="0" indent="0" algn="l">
              <a:buNone/>
              <a:defRPr sz="1600">
                <a:solidFill>
                  <a:schemeClr val="accent4"/>
                </a:solidFill>
              </a:defRPr>
            </a:lvl1pPr>
          </a:lstStyle>
          <a:p>
            <a:r>
              <a:rPr lang="en-GB"/>
              <a:t>Click on picture frame to insert background picture, click on DNV-menu / Image Tools-button / Choose Insert or Paste</a:t>
            </a:r>
          </a:p>
        </p:txBody>
      </p:sp>
      <p:sp>
        <p:nvSpPr>
          <p:cNvPr id="2" name="Title 1">
            <a:extLst>
              <a:ext uri="{FF2B5EF4-FFF2-40B4-BE49-F238E27FC236}">
                <a16:creationId xmlns:a16="http://schemas.microsoft.com/office/drawing/2014/main" id="{86C677DA-1553-4ACE-88F0-1D90541A6886}"/>
              </a:ext>
            </a:extLst>
          </p:cNvPr>
          <p:cNvSpPr>
            <a:spLocks noGrp="1"/>
          </p:cNvSpPr>
          <p:nvPr>
            <p:ph type="title" hasCustomPrompt="1"/>
          </p:nvPr>
        </p:nvSpPr>
        <p:spPr/>
        <p:txBody>
          <a:bodyPr/>
          <a:lstStyle>
            <a:lvl1pPr>
              <a:defRPr>
                <a:solidFill>
                  <a:schemeClr val="accent1"/>
                </a:solidFill>
              </a:defRPr>
            </a:lvl1pPr>
          </a:lstStyle>
          <a:p>
            <a:r>
              <a:rPr lang="en-GB"/>
              <a:t>Click to add title</a:t>
            </a:r>
          </a:p>
        </p:txBody>
      </p:sp>
      <p:sp>
        <p:nvSpPr>
          <p:cNvPr id="3" name="Date Placeholder 2">
            <a:extLst>
              <a:ext uri="{FF2B5EF4-FFF2-40B4-BE49-F238E27FC236}">
                <a16:creationId xmlns:a16="http://schemas.microsoft.com/office/drawing/2014/main" id="{EAE41648-A3C2-4094-8260-D7F9C81E87D0}"/>
              </a:ext>
            </a:extLst>
          </p:cNvPr>
          <p:cNvSpPr>
            <a:spLocks noGrp="1"/>
          </p:cNvSpPr>
          <p:nvPr>
            <p:ph type="dt" sz="half" idx="10"/>
          </p:nvPr>
        </p:nvSpPr>
        <p:spPr/>
        <p:txBody>
          <a:bodyPr/>
          <a:lstStyle/>
          <a:p>
            <a:endParaRPr lang="en-GB" sz="700"/>
          </a:p>
        </p:txBody>
      </p:sp>
      <p:sp>
        <p:nvSpPr>
          <p:cNvPr id="4" name="Footer Placeholder 3">
            <a:extLst>
              <a:ext uri="{FF2B5EF4-FFF2-40B4-BE49-F238E27FC236}">
                <a16:creationId xmlns:a16="http://schemas.microsoft.com/office/drawing/2014/main" id="{8F4F7D00-E655-476E-9A8D-16044B0B3A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561CC6-F316-448C-8910-5F3BA8E62C70}"/>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164138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7CFE-DCB6-4202-B09A-637C5745A35C}"/>
              </a:ext>
            </a:extLst>
          </p:cNvPr>
          <p:cNvSpPr>
            <a:spLocks noGrp="1"/>
          </p:cNvSpPr>
          <p:nvPr>
            <p:ph type="title" hasCustomPrompt="1"/>
          </p:nvPr>
        </p:nvSpPr>
        <p:spPr/>
        <p:txBody>
          <a:bodyPr/>
          <a:lstStyle/>
          <a:p>
            <a:r>
              <a:rPr lang="en-GB"/>
              <a:t>Click to add title</a:t>
            </a:r>
          </a:p>
        </p:txBody>
      </p:sp>
      <p:sp>
        <p:nvSpPr>
          <p:cNvPr id="3" name="Date Placeholder 2">
            <a:extLst>
              <a:ext uri="{FF2B5EF4-FFF2-40B4-BE49-F238E27FC236}">
                <a16:creationId xmlns:a16="http://schemas.microsoft.com/office/drawing/2014/main" id="{8831DD2C-6775-40D3-B625-6A94E4EC67E9}"/>
              </a:ext>
            </a:extLst>
          </p:cNvPr>
          <p:cNvSpPr>
            <a:spLocks noGrp="1"/>
          </p:cNvSpPr>
          <p:nvPr>
            <p:ph type="dt" sz="half" idx="10"/>
          </p:nvPr>
        </p:nvSpPr>
        <p:spPr/>
        <p:txBody>
          <a:bodyPr/>
          <a:lstStyle/>
          <a:p>
            <a:endParaRPr lang="en-GB" sz="700"/>
          </a:p>
        </p:txBody>
      </p:sp>
      <p:sp>
        <p:nvSpPr>
          <p:cNvPr id="4" name="Footer Placeholder 3">
            <a:extLst>
              <a:ext uri="{FF2B5EF4-FFF2-40B4-BE49-F238E27FC236}">
                <a16:creationId xmlns:a16="http://schemas.microsoft.com/office/drawing/2014/main" id="{2A536E17-02D9-4235-9720-961CB10444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1AE4F1-4AE5-4A49-949A-BDA5C7AFD57C}"/>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33855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hidden="1"/>
          <p:cNvSpPr>
            <a:spLocks noGrp="1"/>
          </p:cNvSpPr>
          <p:nvPr>
            <p:ph type="dt" sz="half" idx="10"/>
          </p:nvPr>
        </p:nvSpPr>
        <p:spPr/>
        <p:txBody>
          <a:bodyPr/>
          <a:lstStyle>
            <a:lvl1pPr>
              <a:defRPr>
                <a:solidFill>
                  <a:schemeClr val="bg1"/>
                </a:solidFill>
              </a:defRPr>
            </a:lvl1pPr>
          </a:lstStyle>
          <a:p>
            <a:endParaRPr lang="en-GB"/>
          </a:p>
        </p:txBody>
      </p:sp>
      <p:sp>
        <p:nvSpPr>
          <p:cNvPr id="3" name="Footer Placeholder 2" hidden="1"/>
          <p:cNvSpPr>
            <a:spLocks noGrp="1"/>
          </p:cNvSpPr>
          <p:nvPr>
            <p:ph type="ftr" sz="quarter" idx="11"/>
          </p:nvPr>
        </p:nvSpPr>
        <p:spPr>
          <a:xfrm>
            <a:off x="0" y="6912000"/>
            <a:ext cx="0" cy="0"/>
          </a:xfrm>
        </p:spPr>
        <p:txBody>
          <a:bodyPr/>
          <a:lstStyle>
            <a:lvl1pPr>
              <a:defRPr sz="100">
                <a:noFill/>
              </a:defRPr>
            </a:lvl1pPr>
          </a:lstStyle>
          <a:p>
            <a:endParaRPr lang="en-GB"/>
          </a:p>
        </p:txBody>
      </p:sp>
      <p:sp>
        <p:nvSpPr>
          <p:cNvPr id="4" name="Slide Number Placeholder 3" hidden="1"/>
          <p:cNvSpPr>
            <a:spLocks noGrp="1"/>
          </p:cNvSpPr>
          <p:nvPr>
            <p:ph type="sldNum" sz="quarter" idx="12"/>
          </p:nvPr>
        </p:nvSpPr>
        <p:spPr>
          <a:xfrm>
            <a:off x="0" y="6912000"/>
            <a:ext cx="0" cy="0"/>
          </a:xfrm>
        </p:spPr>
        <p:txBody>
          <a:bodyPr/>
          <a:lstStyle>
            <a:lvl1pPr>
              <a:defRPr sz="100">
                <a:noFill/>
              </a:defRPr>
            </a:lvl1pPr>
          </a:lstStyle>
          <a:p>
            <a:fld id="{5BA07366-CB75-4AA8-9E5B-928B849F427C}" type="slidenum">
              <a:rPr lang="en-GB" smtClean="0"/>
              <a:pPr/>
              <a:t>‹#›</a:t>
            </a:fld>
            <a:endParaRPr lang="en-GB"/>
          </a:p>
        </p:txBody>
      </p:sp>
      <p:sp>
        <p:nvSpPr>
          <p:cNvPr id="6" name="SD_FLD_Draft" hidden="1">
            <a:extLst>
              <a:ext uri="{FF2B5EF4-FFF2-40B4-BE49-F238E27FC236}">
                <a16:creationId xmlns:a16="http://schemas.microsoft.com/office/drawing/2014/main" id="{9324EF98-2F0A-4D7C-ACD4-6C69299B31DA}"/>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8" name="SD_FLD_Confidentiality">
            <a:extLst>
              <a:ext uri="{FF2B5EF4-FFF2-40B4-BE49-F238E27FC236}">
                <a16:creationId xmlns:a16="http://schemas.microsoft.com/office/drawing/2014/main" id="{44B7048E-FFD7-4E41-AC43-9BDB83CCE1EC}"/>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Tree>
    <p:extLst>
      <p:ext uri="{BB962C8B-B14F-4D97-AF65-F5344CB8AC3E}">
        <p14:creationId xmlns:p14="http://schemas.microsoft.com/office/powerpoint/2010/main" val="3069914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bwMode="ltGray">
          <a:xfrm>
            <a:off x="1" y="0"/>
            <a:ext cx="12191999"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D0B91A6F-3F96-48D5-B578-BC55BEA05BC6}"/>
              </a:ext>
            </a:extLst>
          </p:cNvPr>
          <p:cNvPicPr>
            <a:picLocks noChangeAspect="1"/>
          </p:cNvPicPr>
          <p:nvPr userDrawn="1"/>
        </p:nvPicPr>
        <p:blipFill>
          <a:blip r:embed="rId2">
            <a:extLs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16" name="Logo">
            <a:extLst>
              <a:ext uri="{FF2B5EF4-FFF2-40B4-BE49-F238E27FC236}">
                <a16:creationId xmlns:a16="http://schemas.microsoft.com/office/drawing/2014/main" id="{582D80DA-3434-42F0-8BBA-787FFCEA7180}"/>
              </a:ext>
            </a:extLst>
          </p:cNvPr>
          <p:cNvGrpSpPr>
            <a:grpSpLocks noChangeAspect="1"/>
          </p:cNvGrpSpPr>
          <p:nvPr userDrawn="1"/>
        </p:nvGrpSpPr>
        <p:grpSpPr bwMode="white">
          <a:xfrm>
            <a:off x="9950400" y="5800971"/>
            <a:ext cx="1702800" cy="727237"/>
            <a:chOff x="6380216" y="4059273"/>
            <a:chExt cx="2905863" cy="1241045"/>
          </a:xfrm>
        </p:grpSpPr>
        <p:sp>
          <p:nvSpPr>
            <p:cNvPr id="17" name="Freeform: Shape 16">
              <a:extLst>
                <a:ext uri="{FF2B5EF4-FFF2-40B4-BE49-F238E27FC236}">
                  <a16:creationId xmlns:a16="http://schemas.microsoft.com/office/drawing/2014/main" id="{2679ECA6-9859-4013-A93B-16010BF55817}"/>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BCEF638-291C-4421-9C1B-EB934A0F0109}"/>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EC0FCA9-D6D8-4B36-A4E6-0244141FD9FC}"/>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3552AFE-81A2-4ED5-8069-997ABD975336}"/>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D2AB6C2-8FD2-440E-99DD-96E8F19C42CD}"/>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100F770-E88D-4351-983E-F7B95197A7D1}"/>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23" name="TAGLINE WHITE">
            <a:extLst>
              <a:ext uri="{FF2B5EF4-FFF2-40B4-BE49-F238E27FC236}">
                <a16:creationId xmlns:a16="http://schemas.microsoft.com/office/drawing/2014/main" id="{41DB66F5-46D4-4959-A143-077E1F7FE01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title" hasCustomPrompt="1"/>
          </p:nvPr>
        </p:nvSpPr>
        <p:spPr>
          <a:xfrm>
            <a:off x="539750" y="1730374"/>
            <a:ext cx="8290800" cy="1339453"/>
          </a:xfrm>
        </p:spPr>
        <p:txBody>
          <a:bodyPr anchor="b" anchorCtr="0">
            <a:noAutofit/>
          </a:bodyPr>
          <a:lstStyle>
            <a:lvl1pPr>
              <a:lnSpc>
                <a:spcPct val="83000"/>
              </a:lnSpc>
              <a:defRPr sz="5400">
                <a:solidFill>
                  <a:schemeClr val="bg1"/>
                </a:solidFill>
              </a:defRPr>
            </a:lvl1pPr>
          </a:lstStyle>
          <a:p>
            <a:r>
              <a:rPr lang="en-GB"/>
              <a:t>Click to add title</a:t>
            </a:r>
          </a:p>
        </p:txBody>
      </p:sp>
      <p:sp>
        <p:nvSpPr>
          <p:cNvPr id="10" name="Text Placeholder 3"/>
          <p:cNvSpPr>
            <a:spLocks noGrp="1"/>
          </p:cNvSpPr>
          <p:nvPr>
            <p:ph type="body" sz="quarter" idx="13" hasCustomPrompt="1"/>
          </p:nvPr>
        </p:nvSpPr>
        <p:spPr>
          <a:xfrm>
            <a:off x="540000" y="3296628"/>
            <a:ext cx="8290800" cy="637200"/>
          </a:xfrm>
        </p:spPr>
        <p:txBody>
          <a:bodyPr anchor="t" anchorCtr="0">
            <a:noAutofit/>
          </a:bodyPr>
          <a:lstStyle>
            <a:lvl1pPr marL="0" indent="0">
              <a:lnSpc>
                <a:spcPct val="83000"/>
              </a:lnSpc>
              <a:spcBef>
                <a:spcPts val="0"/>
              </a:spcBef>
              <a:buNone/>
              <a:defRPr sz="2000" b="0">
                <a:solidFill>
                  <a:schemeClr val="bg1"/>
                </a:solidFill>
              </a:defRPr>
            </a:lvl1pPr>
          </a:lstStyle>
          <a:p>
            <a:pPr lvl="0"/>
            <a:r>
              <a:rPr lang="en-GB"/>
              <a:t>Click to add text</a:t>
            </a:r>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GB">
              <a:solidFill>
                <a:schemeClr val="bg1"/>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26" name="_SD_FLD_Copyright">
            <a:extLst>
              <a:ext uri="{FF2B5EF4-FFF2-40B4-BE49-F238E27FC236}">
                <a16:creationId xmlns:a16="http://schemas.microsoft.com/office/drawing/2014/main" id="{E122E57C-11B4-4446-AF00-71B795F3C914}"/>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28" name="SD_FLD_DocumentDate">
            <a:extLst>
              <a:ext uri="{FF2B5EF4-FFF2-40B4-BE49-F238E27FC236}">
                <a16:creationId xmlns:a16="http://schemas.microsoft.com/office/drawing/2014/main" id="{D32510BA-5DCF-4A7B-89DB-D5A3E2A78239}"/>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ct val="50000"/>
              </a:spcBef>
            </a:pPr>
            <a:endParaRPr lang="en-GB" altLang="ja-JP" sz="700" cap="all" baseline="0">
              <a:solidFill>
                <a:schemeClr val="bg1"/>
              </a:solidFill>
              <a:ea typeface="ＭＳ Ｐゴシック" charset="-128"/>
              <a:cs typeface="Arial" charset="0"/>
            </a:endParaRPr>
          </a:p>
        </p:txBody>
      </p:sp>
      <p:sp>
        <p:nvSpPr>
          <p:cNvPr id="24" name="SD_FLD_Draft" hidden="1">
            <a:extLst>
              <a:ext uri="{FF2B5EF4-FFF2-40B4-BE49-F238E27FC236}">
                <a16:creationId xmlns:a16="http://schemas.microsoft.com/office/drawing/2014/main" id="{E78AC084-F0D7-48FF-A5A0-62B259C3E638}"/>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7" name="TextBox 26">
            <a:extLst>
              <a:ext uri="{FF2B5EF4-FFF2-40B4-BE49-F238E27FC236}">
                <a16:creationId xmlns:a16="http://schemas.microsoft.com/office/drawing/2014/main" id="{900E98D3-1B1D-490D-90C3-F274802AC561}"/>
              </a:ext>
            </a:extLst>
          </p:cNvPr>
          <p:cNvSpPr txBox="1"/>
          <p:nvPr userDrawn="1"/>
        </p:nvSpPr>
        <p:spPr>
          <a:xfrm>
            <a:off x="540000" y="5879827"/>
            <a:ext cx="2727545" cy="215444"/>
          </a:xfrm>
          <a:prstGeom prst="rect">
            <a:avLst/>
          </a:prstGeom>
          <a:noFill/>
        </p:spPr>
        <p:txBody>
          <a:bodyPr wrap="square" lIns="0" tIns="0" rIns="0" bIns="0" rtlCol="0">
            <a:spAutoFit/>
          </a:bodyPr>
          <a:lstStyle/>
          <a:p>
            <a:pPr algn="l"/>
            <a:r>
              <a:rPr lang="en-GB" sz="1400" b="1" cap="none" baseline="0" noProof="1">
                <a:solidFill>
                  <a:schemeClr val="bg1"/>
                </a:solidFill>
              </a:rPr>
              <a:t>www.dnv.com</a:t>
            </a:r>
          </a:p>
        </p:txBody>
      </p:sp>
      <p:sp>
        <p:nvSpPr>
          <p:cNvPr id="30" name="Text Placeholder 9">
            <a:extLst>
              <a:ext uri="{FF2B5EF4-FFF2-40B4-BE49-F238E27FC236}">
                <a16:creationId xmlns:a16="http://schemas.microsoft.com/office/drawing/2014/main" id="{298E8765-505F-453E-BC7E-D85D0B5D954C}"/>
              </a:ext>
            </a:extLst>
          </p:cNvPr>
          <p:cNvSpPr>
            <a:spLocks noGrp="1"/>
          </p:cNvSpPr>
          <p:nvPr>
            <p:ph type="body" sz="quarter" idx="15" hasCustomPrompt="1"/>
          </p:nvPr>
        </p:nvSpPr>
        <p:spPr>
          <a:xfrm>
            <a:off x="539750" y="4836965"/>
            <a:ext cx="8291049" cy="360000"/>
          </a:xfrm>
        </p:spPr>
        <p:txBody>
          <a:bodyPr anchor="b" anchorCtr="0">
            <a:noAutofit/>
          </a:bodyPr>
          <a:lstStyle>
            <a:lvl1pPr marL="0" indent="0">
              <a:lnSpc>
                <a:spcPct val="100000"/>
              </a:lnSpc>
              <a:spcBef>
                <a:spcPts val="0"/>
              </a:spcBef>
              <a:buNone/>
              <a:defRPr sz="1400" b="0">
                <a:solidFill>
                  <a:schemeClr val="bg1"/>
                </a:solidFill>
              </a:defRPr>
            </a:lvl1pPr>
          </a:lstStyle>
          <a:p>
            <a:pPr lvl="0"/>
            <a:r>
              <a:rPr lang="en-GB"/>
              <a:t>Click to add Email address</a:t>
            </a:r>
          </a:p>
        </p:txBody>
      </p:sp>
      <p:sp>
        <p:nvSpPr>
          <p:cNvPr id="31" name="Text Placeholder 9">
            <a:extLst>
              <a:ext uri="{FF2B5EF4-FFF2-40B4-BE49-F238E27FC236}">
                <a16:creationId xmlns:a16="http://schemas.microsoft.com/office/drawing/2014/main" id="{F1D187BC-8B38-417E-BA95-DF961274BE6E}"/>
              </a:ext>
            </a:extLst>
          </p:cNvPr>
          <p:cNvSpPr>
            <a:spLocks noGrp="1"/>
          </p:cNvSpPr>
          <p:nvPr>
            <p:ph type="body" sz="quarter" idx="16" hasCustomPrompt="1"/>
          </p:nvPr>
        </p:nvSpPr>
        <p:spPr>
          <a:xfrm>
            <a:off x="539751" y="5270701"/>
            <a:ext cx="8291049" cy="360000"/>
          </a:xfrm>
        </p:spPr>
        <p:txBody>
          <a:bodyPr anchor="t" anchorCtr="0">
            <a:noAutofit/>
          </a:bodyPr>
          <a:lstStyle>
            <a:lvl1pPr marL="0" indent="0">
              <a:lnSpc>
                <a:spcPct val="100000"/>
              </a:lnSpc>
              <a:spcBef>
                <a:spcPts val="0"/>
              </a:spcBef>
              <a:buNone/>
              <a:defRPr sz="1400" b="0">
                <a:solidFill>
                  <a:schemeClr val="bg1"/>
                </a:solidFill>
              </a:defRPr>
            </a:lvl1pPr>
          </a:lstStyle>
          <a:p>
            <a:pPr lvl="0"/>
            <a:r>
              <a:rPr lang="en-GB"/>
              <a:t>Click to add Telephone number</a:t>
            </a:r>
          </a:p>
        </p:txBody>
      </p:sp>
      <p:sp>
        <p:nvSpPr>
          <p:cNvPr id="33" name="SD_FLD_Confidentiality">
            <a:extLst>
              <a:ext uri="{FF2B5EF4-FFF2-40B4-BE49-F238E27FC236}">
                <a16:creationId xmlns:a16="http://schemas.microsoft.com/office/drawing/2014/main" id="{E93E9BF8-0018-4174-8A59-3D40E3E2712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3814879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9" name="Fast overskrift"/>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39752" y="1442790"/>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a:solidFill>
                  <a:srgbClr val="000000"/>
                </a:solidFill>
                <a:latin typeface="+mn-lt"/>
                <a:ea typeface="Arial" panose="020B0604020202020204" pitchFamily="34" charset="0"/>
              </a:rPr>
              <a:t>Click on the arrow next to </a:t>
            </a:r>
            <a:r>
              <a:rPr lang="en-GB" sz="900" b="1">
                <a:solidFill>
                  <a:srgbClr val="000000"/>
                </a:solidFill>
                <a:latin typeface="+mn-lt"/>
                <a:ea typeface="Arial" panose="020B0604020202020204" pitchFamily="34" charset="0"/>
              </a:rPr>
              <a:t>Layout</a:t>
            </a:r>
            <a:br>
              <a:rPr lang="en-GB" sz="900" b="1">
                <a:solidFill>
                  <a:srgbClr val="000000"/>
                </a:solidFill>
                <a:latin typeface="+mn-lt"/>
                <a:ea typeface="Arial" panose="020B0604020202020204" pitchFamily="34" charset="0"/>
              </a:rPr>
            </a:br>
            <a:r>
              <a:rPr lang="en-GB" sz="900">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98494" y="1442790"/>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076214" y="1442790"/>
            <a:ext cx="24480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32727" y="4779904"/>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a:srcRect l="3901" t="45142" r="62601" b="9046"/>
          <a:stretch/>
        </p:blipFill>
        <p:spPr>
          <a:xfrm>
            <a:off x="6726550" y="1735179"/>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32727" y="3962909"/>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35425" y="3229754"/>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802694" y="2453659"/>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17337" y="1980536"/>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32727" y="2518464"/>
            <a:ext cx="457143" cy="257143"/>
          </a:xfrm>
          <a:prstGeom prst="rect">
            <a:avLst/>
          </a:prstGeom>
        </p:spPr>
      </p:pic>
      <p:sp>
        <p:nvSpPr>
          <p:cNvPr id="2" name="Date Placeholder 1">
            <a:extLst>
              <a:ext uri="{FF2B5EF4-FFF2-40B4-BE49-F238E27FC236}">
                <a16:creationId xmlns:a16="http://schemas.microsoft.com/office/drawing/2014/main" id="{51A02284-6888-4337-9A6F-80EFD8C407EB}"/>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71D2B70A-6BC5-4C66-869E-61F2A38A39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09F8ED-36EE-4F7B-8B5E-A531C6E804E2}"/>
              </a:ext>
            </a:extLst>
          </p:cNvPr>
          <p:cNvSpPr>
            <a:spLocks noGrp="1"/>
          </p:cNvSpPr>
          <p:nvPr>
            <p:ph type="sldNum" sz="quarter" idx="12"/>
          </p:nvPr>
        </p:nvSpPr>
        <p:spPr/>
        <p:txBody>
          <a:bodyPr/>
          <a:lstStyle/>
          <a:p>
            <a:fld id="{5BA07366-CB75-4AA8-9E5B-928B849F427C}" type="slidenum">
              <a:rPr lang="en-GB" smtClean="0"/>
              <a:pPr/>
              <a:t>‹#›</a:t>
            </a:fld>
            <a:endParaRPr lang="en-GB"/>
          </a:p>
        </p:txBody>
      </p:sp>
    </p:spTree>
    <p:extLst>
      <p:ext uri="{BB962C8B-B14F-4D97-AF65-F5344CB8AC3E}">
        <p14:creationId xmlns:p14="http://schemas.microsoft.com/office/powerpoint/2010/main" val="186874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616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fld id="{6F52A3B9-C46E-47C2-A1FB-F5434525BDF4}" type="datetime4">
              <a:rPr lang="en-GB" smtClean="0"/>
              <a:t>06 March 2024</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86745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Logo">
            <a:extLst>
              <a:ext uri="{FF2B5EF4-FFF2-40B4-BE49-F238E27FC236}">
                <a16:creationId xmlns:a16="http://schemas.microsoft.com/office/drawing/2014/main" id="{38FB97ED-5A4B-484F-BA47-613177090BCB}"/>
              </a:ext>
            </a:extLst>
          </p:cNvPr>
          <p:cNvGrpSpPr>
            <a:grpSpLocks noChangeAspect="1"/>
          </p:cNvGrpSpPr>
          <p:nvPr userDrawn="1"/>
        </p:nvGrpSpPr>
        <p:grpSpPr bwMode="white">
          <a:xfrm>
            <a:off x="539750" y="540000"/>
            <a:ext cx="1702800" cy="727238"/>
            <a:chOff x="6380216" y="4059273"/>
            <a:chExt cx="2905863" cy="1241045"/>
          </a:xfrm>
        </p:grpSpPr>
        <p:sp>
          <p:nvSpPr>
            <p:cNvPr id="27" name="Freeform: Shape 26">
              <a:extLst>
                <a:ext uri="{FF2B5EF4-FFF2-40B4-BE49-F238E27FC236}">
                  <a16:creationId xmlns:a16="http://schemas.microsoft.com/office/drawing/2014/main" id="{055DDA26-00FD-4EB4-98FC-C3CA907FBBFB}"/>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4CB032C-9E7C-4EB0-A639-A1F06C45D200}"/>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7DD5104-FF83-40C7-AA43-C17183E0159B}"/>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483200-DEA7-441E-B11A-6554B16BE995}"/>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3B82D2-D994-4BA1-81E5-F06092A32375}"/>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107E4C-634D-4DED-A03F-46DF1723185F}"/>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A98F511B-B3B4-46F3-ACF7-28F2D6378C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gn="l">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7E2B10C4-BD8D-4AE7-9B25-DFBE307FFE40}"/>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endParaRPr lang="en-GB" altLang="ja-JP" sz="1400" cap="none" baseline="0">
              <a:solidFill>
                <a:schemeClr val="bg1"/>
              </a:solidFill>
              <a:ea typeface="ＭＳ Ｐゴシック" charset="-128"/>
              <a:cs typeface="Arial" charset="0"/>
            </a:endParaRP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D3B7CDF1-E10F-4E39-9E5D-AE11897E4C1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B504DBE6-F10B-43A3-A35B-E9AA5F4CDC43}"/>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648780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pter slide with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60349"/>
            <a:ext cx="11856000" cy="5650271"/>
          </a:xfrm>
          <a:solidFill>
            <a:schemeClr val="bg2">
              <a:lumMod val="40000"/>
              <a:lumOff val="60000"/>
            </a:schemeClr>
          </a:solidFill>
        </p:spPr>
        <p:txBody>
          <a:bodyPr/>
          <a:lstStyle>
            <a:lvl1pPr marL="0" indent="0" algn="ctr">
              <a:buNone/>
              <a:defRPr b="0"/>
            </a:lvl1pPr>
          </a:lstStyle>
          <a:p>
            <a:r>
              <a:rPr lang="en-GB"/>
              <a:t>Click icon to add picture</a:t>
            </a:r>
          </a:p>
        </p:txBody>
      </p:sp>
      <p:sp>
        <p:nvSpPr>
          <p:cNvPr id="2" name="Title 1"/>
          <p:cNvSpPr>
            <a:spLocks noGrp="1"/>
          </p:cNvSpPr>
          <p:nvPr>
            <p:ph type="title"/>
          </p:nvPr>
        </p:nvSpPr>
        <p:spPr>
          <a:xfrm>
            <a:off x="334433" y="1268761"/>
            <a:ext cx="8593667" cy="1298228"/>
          </a:xfrm>
        </p:spPr>
        <p:txBody>
          <a:bodyPr anchor="t">
            <a:noAutofit/>
          </a:bodyPr>
          <a:lstStyle>
            <a:lvl1pPr algn="l">
              <a:defRPr sz="2400" b="1" cap="none" baseline="0">
                <a:solidFill>
                  <a:schemeClr val="bg1"/>
                </a:solidFill>
              </a:defRPr>
            </a:lvl1pPr>
          </a:lstStyle>
          <a:p>
            <a:r>
              <a:rPr lang="en-GB"/>
              <a:t>Click to edit Master 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A07366-CB75-4AA8-9E5B-928B849F427C}" type="slidenum">
              <a:rPr lang="en-GB" smtClean="0"/>
              <a:t>‹#›</a:t>
            </a:fld>
            <a:endParaRPr lang="en-GB"/>
          </a:p>
        </p:txBody>
      </p:sp>
      <p:sp>
        <p:nvSpPr>
          <p:cNvPr id="12" name="Table Placeholder 11"/>
          <p:cNvSpPr>
            <a:spLocks noGrp="1"/>
          </p:cNvSpPr>
          <p:nvPr>
            <p:ph type="tbl" sz="quarter" idx="14"/>
          </p:nvPr>
        </p:nvSpPr>
        <p:spPr>
          <a:xfrm>
            <a:off x="0" y="5796000"/>
            <a:ext cx="11856000" cy="27940"/>
          </a:xfrm>
          <a:solidFill>
            <a:schemeClr val="bg1"/>
          </a:solidFill>
        </p:spPr>
        <p:txBody>
          <a:bodyPr>
            <a:normAutofit/>
          </a:bodyPr>
          <a:lstStyle>
            <a:lvl1pPr>
              <a:defRPr sz="100">
                <a:solidFill>
                  <a:schemeClr val="bg1"/>
                </a:solidFill>
              </a:defRPr>
            </a:lvl1pPr>
          </a:lstStyle>
          <a:p>
            <a:r>
              <a:rPr lang="en-GB"/>
              <a:t>Click icon to add table</a:t>
            </a:r>
          </a:p>
        </p:txBody>
      </p:sp>
    </p:spTree>
    <p:extLst>
      <p:ext uri="{BB962C8B-B14F-4D97-AF65-F5344CB8AC3E}">
        <p14:creationId xmlns:p14="http://schemas.microsoft.com/office/powerpoint/2010/main" val="1555068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dark ima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9000000" tIns="612000" rIns="1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7" name="Title 1">
            <a:extLst>
              <a:ext uri="{FF2B5EF4-FFF2-40B4-BE49-F238E27FC236}">
                <a16:creationId xmlns:a16="http://schemas.microsoft.com/office/drawing/2014/main" id="{E36BC1AE-8CBE-4EA7-85B1-05A9468D91E1}"/>
              </a:ext>
            </a:extLst>
          </p:cNvPr>
          <p:cNvSpPr>
            <a:spLocks noGrp="1"/>
          </p:cNvSpPr>
          <p:nvPr>
            <p:ph type="ctrTitle" hasCustomPrompt="1"/>
          </p:nvPr>
        </p:nvSpPr>
        <p:spPr>
          <a:xfrm>
            <a:off x="539751" y="1730375"/>
            <a:ext cx="8290798" cy="2985625"/>
          </a:xfrm>
        </p:spPr>
        <p:txBody>
          <a:bodyPr anchor="b" anchorCtr="0">
            <a:noAutofit/>
          </a:bodyPr>
          <a:lstStyle>
            <a:lvl1pPr>
              <a:lnSpc>
                <a:spcPct val="90000"/>
              </a:lnSpc>
              <a:defRPr sz="6000">
                <a:solidFill>
                  <a:schemeClr val="bg1"/>
                </a:solidFill>
              </a:defRPr>
            </a:lvl1pPr>
          </a:lstStyle>
          <a:p>
            <a:r>
              <a:rPr lang="en-GB"/>
              <a:t>Click to add title</a:t>
            </a:r>
          </a:p>
        </p:txBody>
      </p:sp>
      <p:sp>
        <p:nvSpPr>
          <p:cNvPr id="28" name="Subtitle 2">
            <a:extLst>
              <a:ext uri="{FF2B5EF4-FFF2-40B4-BE49-F238E27FC236}">
                <a16:creationId xmlns:a16="http://schemas.microsoft.com/office/drawing/2014/main" id="{52A4BCE6-B178-4BF6-BBA3-BC5CCD7F1111}"/>
              </a:ext>
            </a:extLst>
          </p:cNvPr>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29" name="Text Placeholder 3">
            <a:extLst>
              <a:ext uri="{FF2B5EF4-FFF2-40B4-BE49-F238E27FC236}">
                <a16:creationId xmlns:a16="http://schemas.microsoft.com/office/drawing/2014/main" id="{FD03B31E-37CD-4AFE-AF40-02CD88865192}"/>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8" name="Text Placeholder 5">
            <a:extLst>
              <a:ext uri="{FF2B5EF4-FFF2-40B4-BE49-F238E27FC236}">
                <a16:creationId xmlns:a16="http://schemas.microsoft.com/office/drawing/2014/main" id="{968AF7DD-9CF9-4309-AF51-B7660362642A}"/>
              </a:ext>
            </a:extLst>
          </p:cNvPr>
          <p:cNvSpPr>
            <a:spLocks noGrp="1"/>
          </p:cNvSpPr>
          <p:nvPr>
            <p:ph type="body" sz="quarter" idx="20" hasCustomPrompt="1"/>
          </p:nvPr>
        </p:nvSpPr>
        <p:spPr>
          <a:xfrm>
            <a:off x="540000" y="6128743"/>
            <a:ext cx="8290797" cy="214833"/>
          </a:xfrm>
        </p:spPr>
        <p:txBody>
          <a:bodyPr/>
          <a:lstStyle>
            <a:lvl1pPr marL="0" indent="0" algn="l">
              <a:spcBef>
                <a:spcPts val="0"/>
              </a:spcBef>
              <a:buNone/>
              <a:defRPr sz="14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a:t>Insert date DD Month Year</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52" name="Text Placeholder 51">
            <a:extLst>
              <a:ext uri="{FF2B5EF4-FFF2-40B4-BE49-F238E27FC236}">
                <a16:creationId xmlns:a16="http://schemas.microsoft.com/office/drawing/2014/main" id="{91479EF3-988A-4C9C-ADDB-C1D212A272B4}"/>
              </a:ext>
            </a:extLst>
          </p:cNvPr>
          <p:cNvSpPr>
            <a:spLocks noGrp="1" noChangeAspect="1"/>
          </p:cNvSpPr>
          <p:nvPr userDrawn="1">
            <p:ph type="body" sz="quarter" idx="22" hasCustomPrompt="1"/>
          </p:nvPr>
        </p:nvSpPr>
        <p:spPr bwMode="white">
          <a:xfrm>
            <a:off x="540000" y="540000"/>
            <a:ext cx="1702800" cy="727238"/>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bg1"/>
          </a:solidFill>
        </p:spPr>
        <p:txBody>
          <a:bodyPr wrap="square">
            <a:noAutofit/>
          </a:bodyPr>
          <a:lstStyle>
            <a:lvl1pPr>
              <a:buNone/>
              <a:defRPr sz="100">
                <a:noFill/>
              </a:defRPr>
            </a:lvl1pPr>
          </a:lstStyle>
          <a:p>
            <a:pPr lvl="0"/>
            <a:r>
              <a:rPr lang="en-GB"/>
              <a:t>.</a:t>
            </a:r>
          </a:p>
        </p:txBody>
      </p:sp>
      <p:sp>
        <p:nvSpPr>
          <p:cNvPr id="15" name="Text Placeholder 53">
            <a:extLst>
              <a:ext uri="{FF2B5EF4-FFF2-40B4-BE49-F238E27FC236}">
                <a16:creationId xmlns:a16="http://schemas.microsoft.com/office/drawing/2014/main" id="{E5AF79C5-94DD-46C5-8CC3-1113D3AF2285}"/>
              </a:ext>
            </a:extLst>
          </p:cNvPr>
          <p:cNvSpPr>
            <a:spLocks noGrp="1" noChangeAspect="1"/>
          </p:cNvSpPr>
          <p:nvPr>
            <p:ph type="body" sz="quarter" idx="23" hasCustomPrompt="1"/>
          </p:nvPr>
        </p:nvSpPr>
        <p:spPr bwMode="white">
          <a:xfrm>
            <a:off x="9950287" y="540000"/>
            <a:ext cx="1702800" cy="110911"/>
          </a:xfrm>
          <a:prstGeom prst="rect">
            <a:avLst/>
          </a:pr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a:buNone/>
              <a:defRPr sz="100">
                <a:noFill/>
              </a:defRPr>
            </a:lvl1pPr>
          </a:lstStyle>
          <a:p>
            <a:pPr lvl="0"/>
            <a:r>
              <a:rPr lang="en-GB"/>
              <a:t>.</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AD5BBEBA-5503-4301-834E-0266E3956A0D}"/>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8A9F0C40-3C7F-4DF3-821F-6D35E44CE13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80620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with light imag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9000000" tIns="612000" rIns="1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7" name="Title 1">
            <a:extLst>
              <a:ext uri="{FF2B5EF4-FFF2-40B4-BE49-F238E27FC236}">
                <a16:creationId xmlns:a16="http://schemas.microsoft.com/office/drawing/2014/main" id="{E36BC1AE-8CBE-4EA7-85B1-05A9468D91E1}"/>
              </a:ext>
            </a:extLst>
          </p:cNvPr>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accent1"/>
                </a:solidFill>
              </a:defRPr>
            </a:lvl1pPr>
          </a:lstStyle>
          <a:p>
            <a:r>
              <a:rPr lang="en-GB"/>
              <a:t>Click to add title</a:t>
            </a:r>
          </a:p>
        </p:txBody>
      </p:sp>
      <p:sp>
        <p:nvSpPr>
          <p:cNvPr id="28" name="Subtitle 2">
            <a:extLst>
              <a:ext uri="{FF2B5EF4-FFF2-40B4-BE49-F238E27FC236}">
                <a16:creationId xmlns:a16="http://schemas.microsoft.com/office/drawing/2014/main" id="{52A4BCE6-B178-4BF6-BBA3-BC5CCD7F1111}"/>
              </a:ext>
            </a:extLst>
          </p:cNvPr>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29" name="Text Placeholder 3">
            <a:extLst>
              <a:ext uri="{FF2B5EF4-FFF2-40B4-BE49-F238E27FC236}">
                <a16:creationId xmlns:a16="http://schemas.microsoft.com/office/drawing/2014/main" id="{FD03B31E-37CD-4AFE-AF40-02CD88865192}"/>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52" name="Text Placeholder 51">
            <a:extLst>
              <a:ext uri="{FF2B5EF4-FFF2-40B4-BE49-F238E27FC236}">
                <a16:creationId xmlns:a16="http://schemas.microsoft.com/office/drawing/2014/main" id="{91479EF3-988A-4C9C-ADDB-C1D212A272B4}"/>
              </a:ext>
            </a:extLst>
          </p:cNvPr>
          <p:cNvSpPr>
            <a:spLocks noGrp="1" noChangeAspect="1"/>
          </p:cNvSpPr>
          <p:nvPr userDrawn="1">
            <p:ph type="body" sz="quarter" idx="22" hasCustomPrompt="1"/>
          </p:nvPr>
        </p:nvSpPr>
        <p:spPr>
          <a:xfrm>
            <a:off x="540000" y="540000"/>
            <a:ext cx="1702800" cy="727238"/>
          </a:xfrm>
          <a:custGeom>
            <a:avLst/>
            <a:gdLst>
              <a:gd name="connsiteX0" fmla="*/ 4835251 w 9270620"/>
              <a:gd name="connsiteY0" fmla="*/ 2948180 h 3959325"/>
              <a:gd name="connsiteX1" fmla="*/ 4835251 w 9270620"/>
              <a:gd name="connsiteY1" fmla="*/ 3779899 h 3959325"/>
              <a:gd name="connsiteX2" fmla="*/ 5282830 w 9270620"/>
              <a:gd name="connsiteY2" fmla="*/ 3779899 h 3959325"/>
              <a:gd name="connsiteX3" fmla="*/ 5590803 w 9270620"/>
              <a:gd name="connsiteY3" fmla="*/ 3686324 h 3959325"/>
              <a:gd name="connsiteX4" fmla="*/ 5693918 w 9270620"/>
              <a:gd name="connsiteY4" fmla="*/ 3399093 h 3959325"/>
              <a:gd name="connsiteX5" fmla="*/ 5693918 w 9270620"/>
              <a:gd name="connsiteY5" fmla="*/ 3329139 h 3959325"/>
              <a:gd name="connsiteX6" fmla="*/ 5590803 w 9270620"/>
              <a:gd name="connsiteY6" fmla="*/ 3039484 h 3959325"/>
              <a:gd name="connsiteX7" fmla="*/ 5282830 w 9270620"/>
              <a:gd name="connsiteY7" fmla="*/ 2948180 h 3959325"/>
              <a:gd name="connsiteX8" fmla="*/ 7923941 w 9270620"/>
              <a:gd name="connsiteY8" fmla="*/ 2768907 h 3959325"/>
              <a:gd name="connsiteX9" fmla="*/ 8147729 w 9270620"/>
              <a:gd name="connsiteY9" fmla="*/ 2768907 h 3959325"/>
              <a:gd name="connsiteX10" fmla="*/ 8603334 w 9270620"/>
              <a:gd name="connsiteY10" fmla="*/ 3699197 h 3959325"/>
              <a:gd name="connsiteX11" fmla="*/ 9058787 w 9270620"/>
              <a:gd name="connsiteY11" fmla="*/ 2768907 h 3959325"/>
              <a:gd name="connsiteX12" fmla="*/ 9269858 w 9270620"/>
              <a:gd name="connsiteY12" fmla="*/ 2768907 h 3959325"/>
              <a:gd name="connsiteX13" fmla="*/ 8674651 w 9270620"/>
              <a:gd name="connsiteY13" fmla="*/ 3959325 h 3959325"/>
              <a:gd name="connsiteX14" fmla="*/ 8520664 w 9270620"/>
              <a:gd name="connsiteY14" fmla="*/ 3959325 h 3959325"/>
              <a:gd name="connsiteX15" fmla="*/ 6265204 w 9270620"/>
              <a:gd name="connsiteY15" fmla="*/ 2768907 h 3959325"/>
              <a:gd name="connsiteX16" fmla="*/ 6349390 w 9270620"/>
              <a:gd name="connsiteY16" fmla="*/ 2768907 h 3959325"/>
              <a:gd name="connsiteX17" fmla="*/ 6458862 w 9270620"/>
              <a:gd name="connsiteY17" fmla="*/ 2768907 h 3959325"/>
              <a:gd name="connsiteX18" fmla="*/ 7379459 w 9270620"/>
              <a:gd name="connsiteY18" fmla="*/ 3699197 h 3959325"/>
              <a:gd name="connsiteX19" fmla="*/ 7379459 w 9270620"/>
              <a:gd name="connsiteY19" fmla="*/ 2768907 h 3959325"/>
              <a:gd name="connsiteX20" fmla="*/ 7574783 w 9270620"/>
              <a:gd name="connsiteY20" fmla="*/ 2768907 h 3959325"/>
              <a:gd name="connsiteX21" fmla="*/ 7574783 w 9270620"/>
              <a:gd name="connsiteY21" fmla="*/ 3959325 h 3959325"/>
              <a:gd name="connsiteX22" fmla="*/ 7379459 w 9270620"/>
              <a:gd name="connsiteY22" fmla="*/ 3959325 h 3959325"/>
              <a:gd name="connsiteX23" fmla="*/ 6458862 w 9270620"/>
              <a:gd name="connsiteY23" fmla="*/ 3030248 h 3959325"/>
              <a:gd name="connsiteX24" fmla="*/ 6458862 w 9270620"/>
              <a:gd name="connsiteY24" fmla="*/ 3959325 h 3959325"/>
              <a:gd name="connsiteX25" fmla="*/ 6265204 w 9270620"/>
              <a:gd name="connsiteY25" fmla="*/ 3959325 h 3959325"/>
              <a:gd name="connsiteX26" fmla="*/ 4636746 w 9270620"/>
              <a:gd name="connsiteY26" fmla="*/ 2768907 h 3959325"/>
              <a:gd name="connsiteX27" fmla="*/ 4725625 w 9270620"/>
              <a:gd name="connsiteY27" fmla="*/ 2768907 h 3959325"/>
              <a:gd name="connsiteX28" fmla="*/ 4835098 w 9270620"/>
              <a:gd name="connsiteY28" fmla="*/ 2768907 h 3959325"/>
              <a:gd name="connsiteX29" fmla="*/ 5281164 w 9270620"/>
              <a:gd name="connsiteY29" fmla="*/ 2768907 h 3959325"/>
              <a:gd name="connsiteX30" fmla="*/ 5606551 w 9270620"/>
              <a:gd name="connsiteY30" fmla="*/ 2830078 h 3959325"/>
              <a:gd name="connsiteX31" fmla="*/ 5816110 w 9270620"/>
              <a:gd name="connsiteY31" fmla="*/ 3014048 h 3959325"/>
              <a:gd name="connsiteX32" fmla="*/ 5889091 w 9270620"/>
              <a:gd name="connsiteY32" fmla="*/ 3322781 h 3959325"/>
              <a:gd name="connsiteX33" fmla="*/ 5889091 w 9270620"/>
              <a:gd name="connsiteY33" fmla="*/ 3405301 h 3959325"/>
              <a:gd name="connsiteX34" fmla="*/ 5816110 w 9270620"/>
              <a:gd name="connsiteY34" fmla="*/ 3714035 h 3959325"/>
              <a:gd name="connsiteX35" fmla="*/ 5606551 w 9270620"/>
              <a:gd name="connsiteY35" fmla="*/ 3898154 h 3959325"/>
              <a:gd name="connsiteX36" fmla="*/ 5281164 w 9270620"/>
              <a:gd name="connsiteY36" fmla="*/ 3959325 h 3959325"/>
              <a:gd name="connsiteX37" fmla="*/ 4835098 w 9270620"/>
              <a:gd name="connsiteY37" fmla="*/ 3959325 h 3959325"/>
              <a:gd name="connsiteX38" fmla="*/ 4725625 w 9270620"/>
              <a:gd name="connsiteY38" fmla="*/ 3959325 h 3959325"/>
              <a:gd name="connsiteX39" fmla="*/ 4636746 w 9270620"/>
              <a:gd name="connsiteY39" fmla="*/ 3959325 h 3959325"/>
              <a:gd name="connsiteX40" fmla="*/ 0 w 9270620"/>
              <a:gd name="connsiteY40" fmla="*/ 1844070 h 3959325"/>
              <a:gd name="connsiteX41" fmla="*/ 9270620 w 9270620"/>
              <a:gd name="connsiteY41" fmla="*/ 1844070 h 3959325"/>
              <a:gd name="connsiteX42" fmla="*/ 9270620 w 9270620"/>
              <a:gd name="connsiteY42" fmla="*/ 2212762 h 3959325"/>
              <a:gd name="connsiteX43" fmla="*/ 0 w 9270620"/>
              <a:gd name="connsiteY43" fmla="*/ 2212762 h 3959325"/>
              <a:gd name="connsiteX44" fmla="*/ 0 w 9270620"/>
              <a:gd name="connsiteY44" fmla="*/ 1475528 h 3959325"/>
              <a:gd name="connsiteX45" fmla="*/ 9270620 w 9270620"/>
              <a:gd name="connsiteY45" fmla="*/ 1475528 h 3959325"/>
              <a:gd name="connsiteX46" fmla="*/ 9270620 w 9270620"/>
              <a:gd name="connsiteY46" fmla="*/ 1660101 h 3959325"/>
              <a:gd name="connsiteX47" fmla="*/ 0 w 9270620"/>
              <a:gd name="connsiteY47" fmla="*/ 1660101 h 3959325"/>
              <a:gd name="connsiteX48" fmla="*/ 0 w 9270620"/>
              <a:gd name="connsiteY48" fmla="*/ 0 h 3959325"/>
              <a:gd name="connsiteX49" fmla="*/ 9270620 w 9270620"/>
              <a:gd name="connsiteY49" fmla="*/ 0 h 3959325"/>
              <a:gd name="connsiteX50" fmla="*/ 9270620 w 9270620"/>
              <a:gd name="connsiteY50" fmla="*/ 1106839 h 3959325"/>
              <a:gd name="connsiteX51" fmla="*/ 0 w 9270620"/>
              <a:gd name="connsiteY51" fmla="*/ 1106839 h 39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70620" h="3959325">
                <a:moveTo>
                  <a:pt x="4835251" y="2948180"/>
                </a:moveTo>
                <a:lnTo>
                  <a:pt x="4835251" y="3779899"/>
                </a:lnTo>
                <a:lnTo>
                  <a:pt x="5282830" y="3779899"/>
                </a:lnTo>
                <a:cubicBezTo>
                  <a:pt x="5419404" y="3779899"/>
                  <a:pt x="5522065" y="3748707"/>
                  <a:pt x="5590803" y="3686324"/>
                </a:cubicBezTo>
                <a:cubicBezTo>
                  <a:pt x="5659548" y="3623943"/>
                  <a:pt x="5693918" y="3528250"/>
                  <a:pt x="5693918" y="3399093"/>
                </a:cubicBezTo>
                <a:lnTo>
                  <a:pt x="5693918" y="3329139"/>
                </a:lnTo>
                <a:cubicBezTo>
                  <a:pt x="5693918" y="3196955"/>
                  <a:pt x="5659548" y="3100352"/>
                  <a:pt x="5590803" y="3039484"/>
                </a:cubicBezTo>
                <a:cubicBezTo>
                  <a:pt x="5521912" y="2978616"/>
                  <a:pt x="5419404" y="2948180"/>
                  <a:pt x="5282830" y="2948180"/>
                </a:cubicBezTo>
                <a:close/>
                <a:moveTo>
                  <a:pt x="7923941" y="2768907"/>
                </a:moveTo>
                <a:lnTo>
                  <a:pt x="8147729" y="2768907"/>
                </a:lnTo>
                <a:lnTo>
                  <a:pt x="8603334" y="3699197"/>
                </a:lnTo>
                <a:lnTo>
                  <a:pt x="9058787" y="2768907"/>
                </a:lnTo>
                <a:lnTo>
                  <a:pt x="9269858" y="2768907"/>
                </a:lnTo>
                <a:lnTo>
                  <a:pt x="8674651" y="3959325"/>
                </a:lnTo>
                <a:lnTo>
                  <a:pt x="8520664" y="3959325"/>
                </a:lnTo>
                <a:close/>
                <a:moveTo>
                  <a:pt x="6265204" y="2768907"/>
                </a:moveTo>
                <a:lnTo>
                  <a:pt x="6349390" y="2768907"/>
                </a:lnTo>
                <a:lnTo>
                  <a:pt x="6458862" y="2768907"/>
                </a:lnTo>
                <a:lnTo>
                  <a:pt x="7379459" y="3699197"/>
                </a:lnTo>
                <a:lnTo>
                  <a:pt x="7379459" y="2768907"/>
                </a:lnTo>
                <a:lnTo>
                  <a:pt x="7574783" y="2768907"/>
                </a:lnTo>
                <a:lnTo>
                  <a:pt x="7574783" y="3959325"/>
                </a:lnTo>
                <a:lnTo>
                  <a:pt x="7379459" y="3959325"/>
                </a:lnTo>
                <a:lnTo>
                  <a:pt x="6458862" y="3030248"/>
                </a:lnTo>
                <a:lnTo>
                  <a:pt x="6458862" y="3959325"/>
                </a:lnTo>
                <a:lnTo>
                  <a:pt x="6265204" y="3959325"/>
                </a:lnTo>
                <a:close/>
                <a:moveTo>
                  <a:pt x="4636746" y="2768907"/>
                </a:moveTo>
                <a:lnTo>
                  <a:pt x="4725625" y="2768907"/>
                </a:lnTo>
                <a:lnTo>
                  <a:pt x="4835098" y="2768907"/>
                </a:lnTo>
                <a:lnTo>
                  <a:pt x="5281164" y="2768907"/>
                </a:lnTo>
                <a:cubicBezTo>
                  <a:pt x="5407140" y="2768907"/>
                  <a:pt x="5515553" y="2789347"/>
                  <a:pt x="5606551" y="2830078"/>
                </a:cubicBezTo>
                <a:cubicBezTo>
                  <a:pt x="5697551" y="2870809"/>
                  <a:pt x="5767352" y="2932130"/>
                  <a:pt x="5816110" y="3014048"/>
                </a:cubicBezTo>
                <a:cubicBezTo>
                  <a:pt x="5864711" y="3096112"/>
                  <a:pt x="5889091" y="3198923"/>
                  <a:pt x="5889091" y="3322781"/>
                </a:cubicBezTo>
                <a:lnTo>
                  <a:pt x="5889091" y="3405301"/>
                </a:lnTo>
                <a:cubicBezTo>
                  <a:pt x="5889091" y="3529156"/>
                  <a:pt x="5864711" y="3631967"/>
                  <a:pt x="5816110" y="3714035"/>
                </a:cubicBezTo>
                <a:cubicBezTo>
                  <a:pt x="5767352" y="3796099"/>
                  <a:pt x="5697551" y="3857423"/>
                  <a:pt x="5606551" y="3898154"/>
                </a:cubicBezTo>
                <a:cubicBezTo>
                  <a:pt x="5515553" y="3938885"/>
                  <a:pt x="5407140" y="3959325"/>
                  <a:pt x="5281164" y="3959325"/>
                </a:cubicBezTo>
                <a:lnTo>
                  <a:pt x="4835098" y="3959325"/>
                </a:lnTo>
                <a:lnTo>
                  <a:pt x="4725625" y="3959325"/>
                </a:lnTo>
                <a:lnTo>
                  <a:pt x="4636746" y="3959325"/>
                </a:lnTo>
                <a:close/>
                <a:moveTo>
                  <a:pt x="0" y="1844070"/>
                </a:moveTo>
                <a:lnTo>
                  <a:pt x="9270620" y="1844070"/>
                </a:lnTo>
                <a:lnTo>
                  <a:pt x="9270620" y="2212762"/>
                </a:lnTo>
                <a:lnTo>
                  <a:pt x="0" y="2212762"/>
                </a:lnTo>
                <a:close/>
                <a:moveTo>
                  <a:pt x="0" y="1475528"/>
                </a:moveTo>
                <a:lnTo>
                  <a:pt x="9270620" y="1475528"/>
                </a:lnTo>
                <a:lnTo>
                  <a:pt x="9270620" y="1660101"/>
                </a:lnTo>
                <a:lnTo>
                  <a:pt x="0" y="1660101"/>
                </a:lnTo>
                <a:close/>
                <a:moveTo>
                  <a:pt x="0" y="0"/>
                </a:moveTo>
                <a:lnTo>
                  <a:pt x="9270620" y="0"/>
                </a:lnTo>
                <a:lnTo>
                  <a:pt x="9270620" y="1106839"/>
                </a:lnTo>
                <a:lnTo>
                  <a:pt x="0" y="1106839"/>
                </a:lnTo>
                <a:close/>
              </a:path>
            </a:pathLst>
          </a:custGeom>
          <a:solidFill>
            <a:schemeClr val="accent1"/>
          </a:solidFill>
        </p:spPr>
        <p:txBody>
          <a:bodyPr wrap="square">
            <a:noAutofit/>
          </a:bodyPr>
          <a:lstStyle>
            <a:lvl1pPr>
              <a:buNone/>
              <a:defRPr sz="100">
                <a:noFill/>
              </a:defRPr>
            </a:lvl1pPr>
          </a:lstStyle>
          <a:p>
            <a:pPr lvl="0"/>
            <a:r>
              <a:rPr lang="en-GB"/>
              <a:t>.</a:t>
            </a:r>
          </a:p>
        </p:txBody>
      </p:sp>
      <p:sp>
        <p:nvSpPr>
          <p:cNvPr id="13" name="Text Placeholder 51">
            <a:extLst>
              <a:ext uri="{FF2B5EF4-FFF2-40B4-BE49-F238E27FC236}">
                <a16:creationId xmlns:a16="http://schemas.microsoft.com/office/drawing/2014/main" id="{365B6A09-D9FD-4ED0-98F5-8CCC60EAA84E}"/>
              </a:ext>
            </a:extLst>
          </p:cNvPr>
          <p:cNvSpPr>
            <a:spLocks noGrp="1" noChangeAspect="1"/>
          </p:cNvSpPr>
          <p:nvPr>
            <p:ph type="body" sz="quarter" idx="23" hasCustomPrompt="1"/>
          </p:nvPr>
        </p:nvSpPr>
        <p:spPr bwMode="white">
          <a:xfrm>
            <a:off x="9950400" y="540000"/>
            <a:ext cx="1702800" cy="110911"/>
          </a:xfrm>
          <a:prstGeom prst="rect">
            <a:avLst/>
          </a:prstGeom>
          <a:blipFill>
            <a:blip r:embed="rId3">
              <a:extLst>
                <a:ext uri="{96DAC541-7B7A-43D3-8B79-37D633B846F1}">
                  <asvg:svgBlip xmlns:asvg="http://schemas.microsoft.com/office/drawing/2016/SVG/main" r:embed="rId4"/>
                </a:ext>
              </a:extLst>
            </a:blip>
            <a:stretch>
              <a:fillRect/>
            </a:stretch>
          </a:blipFill>
        </p:spPr>
        <p:txBody>
          <a:bodyPr wrap="square">
            <a:noAutofit/>
          </a:bodyPr>
          <a:lstStyle>
            <a:lvl1pPr>
              <a:buNone/>
              <a:defRPr sz="100">
                <a:noFill/>
              </a:defRPr>
            </a:lvl1pPr>
          </a:lstStyle>
          <a:p>
            <a:pPr lvl="0"/>
            <a:r>
              <a:rPr lang="en-GB"/>
              <a:t>.</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BD7D6A25-4428-4539-B039-5FC4AADC87C9}"/>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31AB39E5-0741-4771-B91F-E17E5133945B}"/>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18" name="Text Placeholder 5">
            <a:extLst>
              <a:ext uri="{FF2B5EF4-FFF2-40B4-BE49-F238E27FC236}">
                <a16:creationId xmlns:a16="http://schemas.microsoft.com/office/drawing/2014/main" id="{6E7010F2-E87C-4A37-82E8-9658961C6357}"/>
              </a:ext>
            </a:extLst>
          </p:cNvPr>
          <p:cNvSpPr>
            <a:spLocks noGrp="1"/>
          </p:cNvSpPr>
          <p:nvPr>
            <p:ph type="body" sz="quarter" idx="20" hasCustomPrompt="1"/>
          </p:nvPr>
        </p:nvSpPr>
        <p:spPr>
          <a:xfrm>
            <a:off x="540000" y="6128743"/>
            <a:ext cx="8290797" cy="214833"/>
          </a:xfrm>
        </p:spPr>
        <p:txBody>
          <a:bodyPr/>
          <a:lstStyle>
            <a:lvl1pPr marL="0" indent="0" algn="l">
              <a:spcBef>
                <a:spcPts val="0"/>
              </a:spcBef>
              <a:buNone/>
              <a:defRPr sz="14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a:t>Insert date DD Month Year</a:t>
            </a:r>
          </a:p>
        </p:txBody>
      </p:sp>
    </p:spTree>
    <p:extLst>
      <p:ext uri="{BB962C8B-B14F-4D97-AF65-F5344CB8AC3E}">
        <p14:creationId xmlns:p14="http://schemas.microsoft.com/office/powerpoint/2010/main" val="339340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high-level">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0" y="0"/>
            <a:ext cx="12192000" cy="6858000"/>
          </a:xfrm>
          <a:blipFill>
            <a:blip r:embed="rId2"/>
            <a:stretch>
              <a:fillRect/>
            </a:stretch>
          </a:blipFill>
        </p:spPr>
        <p:txBody>
          <a:bodyPr lIns="8064000" tIns="576000" rIns="1080000" anchor="ctr" anchorCtr="0"/>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39" name="_SD_FLD_DocumentNumber">
            <a:extLst>
              <a:ext uri="{FF2B5EF4-FFF2-40B4-BE49-F238E27FC236}">
                <a16:creationId xmlns:a16="http://schemas.microsoft.com/office/drawing/2014/main" id="{6D4A75F9-9621-4F28-A6CF-B645F5EF9C9F}"/>
              </a:ext>
            </a:extLst>
          </p:cNvP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16" name="SD_FLD_Draft" hidden="1">
            <a:extLst>
              <a:ext uri="{FF2B5EF4-FFF2-40B4-BE49-F238E27FC236}">
                <a16:creationId xmlns:a16="http://schemas.microsoft.com/office/drawing/2014/main" id="{BD7D6A25-4428-4539-B039-5FC4AADC87C9}"/>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17" name="SD_FLD_Confidentiality">
            <a:extLst>
              <a:ext uri="{FF2B5EF4-FFF2-40B4-BE49-F238E27FC236}">
                <a16:creationId xmlns:a16="http://schemas.microsoft.com/office/drawing/2014/main" id="{31AB39E5-0741-4771-B91F-E17E5133945B}"/>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63" name="Top white Text Placeholder 62">
            <a:extLst>
              <a:ext uri="{FF2B5EF4-FFF2-40B4-BE49-F238E27FC236}">
                <a16:creationId xmlns:a16="http://schemas.microsoft.com/office/drawing/2014/main" id="{86FA6806-F06F-4815-9C58-9A21745653C3}"/>
              </a:ext>
            </a:extLst>
          </p:cNvPr>
          <p:cNvSpPr>
            <a:spLocks noGrp="1"/>
          </p:cNvSpPr>
          <p:nvPr>
            <p:ph type="body" sz="quarter" idx="43" hasCustomPrompt="1"/>
          </p:nvPr>
        </p:nvSpPr>
        <p:spPr>
          <a:xfrm>
            <a:off x="539750" y="-1"/>
            <a:ext cx="6407150" cy="3429001"/>
          </a:xfrm>
          <a:solidFill>
            <a:schemeClr val="bg1"/>
          </a:solid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65" name="Top blue Text Placeholder 64">
            <a:extLst>
              <a:ext uri="{FF2B5EF4-FFF2-40B4-BE49-F238E27FC236}">
                <a16:creationId xmlns:a16="http://schemas.microsoft.com/office/drawing/2014/main" id="{44396705-2401-41FF-AC70-D31092879887}"/>
              </a:ext>
            </a:extLst>
          </p:cNvPr>
          <p:cNvSpPr>
            <a:spLocks noGrp="1"/>
          </p:cNvSpPr>
          <p:nvPr>
            <p:ph type="body" sz="quarter" idx="44" hasCustomPrompt="1"/>
          </p:nvPr>
        </p:nvSpPr>
        <p:spPr>
          <a:xfrm>
            <a:off x="540000" y="3390298"/>
            <a:ext cx="6408000" cy="1234800"/>
          </a:xfrm>
          <a:solidFill>
            <a:schemeClr val="tx2"/>
          </a:solidFill>
          <a:ln>
            <a:noFill/>
          </a:ln>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26" name="Title 1">
            <a:extLst>
              <a:ext uri="{FF2B5EF4-FFF2-40B4-BE49-F238E27FC236}">
                <a16:creationId xmlns:a16="http://schemas.microsoft.com/office/drawing/2014/main" id="{18E2B2C2-0C1A-4F16-AB97-87EF9E7EAEEA}"/>
              </a:ext>
            </a:extLst>
          </p:cNvPr>
          <p:cNvSpPr>
            <a:spLocks noGrp="1"/>
          </p:cNvSpPr>
          <p:nvPr>
            <p:ph type="ctrTitle" hasCustomPrompt="1"/>
          </p:nvPr>
        </p:nvSpPr>
        <p:spPr>
          <a:xfrm>
            <a:off x="1080000" y="1592796"/>
            <a:ext cx="5320800" cy="1436524"/>
          </a:xfrm>
        </p:spPr>
        <p:txBody>
          <a:bodyPr anchor="t" anchorCtr="0">
            <a:noAutofit/>
          </a:bodyPr>
          <a:lstStyle>
            <a:lvl1pPr>
              <a:lnSpc>
                <a:spcPct val="83000"/>
              </a:lnSpc>
              <a:defRPr sz="3600">
                <a:solidFill>
                  <a:schemeClr val="accent1"/>
                </a:solidFill>
              </a:defRPr>
            </a:lvl1pPr>
          </a:lstStyle>
          <a:p>
            <a:r>
              <a:rPr lang="en-GB"/>
              <a:t>Click to add title</a:t>
            </a:r>
          </a:p>
        </p:txBody>
      </p:sp>
      <p:sp>
        <p:nvSpPr>
          <p:cNvPr id="30" name="Subtitle 2">
            <a:extLst>
              <a:ext uri="{FF2B5EF4-FFF2-40B4-BE49-F238E27FC236}">
                <a16:creationId xmlns:a16="http://schemas.microsoft.com/office/drawing/2014/main" id="{55756018-EA5B-4F5B-8ECA-D5A1005CDF47}"/>
              </a:ext>
            </a:extLst>
          </p:cNvPr>
          <p:cNvSpPr>
            <a:spLocks noGrp="1"/>
          </p:cNvSpPr>
          <p:nvPr>
            <p:ph type="subTitle" idx="1" hasCustomPrompt="1"/>
          </p:nvPr>
        </p:nvSpPr>
        <p:spPr>
          <a:xfrm>
            <a:off x="1076398" y="3661200"/>
            <a:ext cx="5342402" cy="316800"/>
          </a:xfrm>
        </p:spPr>
        <p:txBody>
          <a:bodyPr>
            <a:noAutofit/>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31" name="Text Placeholder 3">
            <a:extLst>
              <a:ext uri="{FF2B5EF4-FFF2-40B4-BE49-F238E27FC236}">
                <a16:creationId xmlns:a16="http://schemas.microsoft.com/office/drawing/2014/main" id="{795036F0-513C-4690-81A2-F2137A557DCE}"/>
              </a:ext>
            </a:extLst>
          </p:cNvPr>
          <p:cNvSpPr>
            <a:spLocks noGrp="1"/>
          </p:cNvSpPr>
          <p:nvPr>
            <p:ph type="body" sz="quarter" idx="24" hasCustomPrompt="1"/>
          </p:nvPr>
        </p:nvSpPr>
        <p:spPr>
          <a:xfrm>
            <a:off x="1080000" y="3114000"/>
            <a:ext cx="5320800" cy="259200"/>
          </a:xfrm>
        </p:spPr>
        <p:txBody>
          <a:bodyPr anchor="t" anchorCtr="0">
            <a:normAutofit/>
          </a:bodyPr>
          <a:lstStyle>
            <a:lvl1pPr marL="0" indent="0">
              <a:lnSpc>
                <a:spcPct val="100000"/>
              </a:lnSpc>
              <a:spcBef>
                <a:spcPts val="0"/>
              </a:spcBef>
              <a:buNone/>
              <a:tabLst/>
              <a:defRPr sz="1400" b="0">
                <a:solidFill>
                  <a:schemeClr val="tx2"/>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Insert date DD Month Year</a:t>
            </a:r>
            <a:endParaRPr lang="en-US"/>
          </a:p>
        </p:txBody>
      </p:sp>
      <p:sp>
        <p:nvSpPr>
          <p:cNvPr id="18" name="Text Placeholder 5">
            <a:extLst>
              <a:ext uri="{FF2B5EF4-FFF2-40B4-BE49-F238E27FC236}">
                <a16:creationId xmlns:a16="http://schemas.microsoft.com/office/drawing/2014/main" id="{6E7010F2-E87C-4A37-82E8-9658961C6357}"/>
              </a:ext>
            </a:extLst>
          </p:cNvPr>
          <p:cNvSpPr>
            <a:spLocks noGrp="1"/>
          </p:cNvSpPr>
          <p:nvPr>
            <p:ph type="body" sz="quarter" idx="20" hasCustomPrompt="1"/>
          </p:nvPr>
        </p:nvSpPr>
        <p:spPr>
          <a:xfrm>
            <a:off x="1080001" y="4021200"/>
            <a:ext cx="5320800" cy="396000"/>
          </a:xfrm>
        </p:spPr>
        <p:txBody>
          <a:bodyPr/>
          <a:lstStyle>
            <a:lvl1pPr marL="0" indent="0" algn="l">
              <a:lnSpc>
                <a:spcPct val="83000"/>
              </a:lnSpc>
              <a:spcBef>
                <a:spcPts val="0"/>
              </a:spcBef>
              <a:buNone/>
              <a:defRPr sz="14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name, title etc..</a:t>
            </a:r>
          </a:p>
          <a:p>
            <a:pPr lvl="0"/>
            <a:endParaRPr lang="en-GB"/>
          </a:p>
        </p:txBody>
      </p:sp>
      <p:sp>
        <p:nvSpPr>
          <p:cNvPr id="67" name="Logo Text Placeholder 66">
            <a:extLst>
              <a:ext uri="{FF2B5EF4-FFF2-40B4-BE49-F238E27FC236}">
                <a16:creationId xmlns:a16="http://schemas.microsoft.com/office/drawing/2014/main" id="{8F2A53FB-F4DD-4718-B83E-681A97D8089C}"/>
              </a:ext>
            </a:extLst>
          </p:cNvPr>
          <p:cNvSpPr>
            <a:spLocks noGrp="1"/>
          </p:cNvSpPr>
          <p:nvPr>
            <p:ph type="body" sz="quarter" idx="45" hasCustomPrompt="1"/>
          </p:nvPr>
        </p:nvSpPr>
        <p:spPr>
          <a:xfrm>
            <a:off x="1080000" y="540000"/>
            <a:ext cx="1702800" cy="727200"/>
          </a:xfrm>
          <a:blipFill>
            <a:blip r:embed="rId3">
              <a:extLst>
                <a:ext uri="{96DAC541-7B7A-43D3-8B79-37D633B846F1}">
                  <asvg:svgBlip xmlns:asvg="http://schemas.microsoft.com/office/drawing/2016/SVG/main" r:embed="rId4"/>
                </a:ext>
              </a:extLst>
            </a:blip>
            <a:stretch>
              <a:fillRect/>
            </a:stretch>
          </a:blip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69" name="Tagline Text Placeholder 68">
            <a:extLst>
              <a:ext uri="{FF2B5EF4-FFF2-40B4-BE49-F238E27FC236}">
                <a16:creationId xmlns:a16="http://schemas.microsoft.com/office/drawing/2014/main" id="{B2E61313-541F-4AA3-BFA3-10A9209FA814}"/>
              </a:ext>
            </a:extLst>
          </p:cNvPr>
          <p:cNvSpPr>
            <a:spLocks noGrp="1"/>
          </p:cNvSpPr>
          <p:nvPr>
            <p:ph type="body" sz="quarter" idx="46" hasCustomPrompt="1"/>
          </p:nvPr>
        </p:nvSpPr>
        <p:spPr>
          <a:xfrm>
            <a:off x="4716000" y="540000"/>
            <a:ext cx="1702800" cy="111600"/>
          </a:xfrm>
          <a:blipFill>
            <a:blip r:embed="rId5">
              <a:extLst>
                <a:ext uri="{96DAC541-7B7A-43D3-8B79-37D633B846F1}">
                  <asvg:svgBlip xmlns:asvg="http://schemas.microsoft.com/office/drawing/2016/SVG/main" r:embed="rId6"/>
                </a:ext>
              </a:extLst>
            </a:blip>
            <a:stretch>
              <a:fillRect/>
            </a:stretch>
          </a:blipFill>
        </p:spPr>
        <p:txBody>
          <a:bodyPr/>
          <a:lstStyle>
            <a:lvl1pPr>
              <a:defRPr sz="100">
                <a:noFill/>
              </a:defRPr>
            </a:lvl1pPr>
            <a:lvl2pPr>
              <a:defRPr sz="100"/>
            </a:lvl2pPr>
            <a:lvl3pPr>
              <a:defRPr sz="100"/>
            </a:lvl3pPr>
            <a:lvl4pPr>
              <a:defRPr sz="100"/>
            </a:lvl4pPr>
            <a:lvl5pPr>
              <a:defRPr sz="100"/>
            </a:lvl5pPr>
          </a:lstStyle>
          <a:p>
            <a:pPr lvl="0"/>
            <a:r>
              <a:rPr lang="en-GB"/>
              <a:t>.</a:t>
            </a:r>
          </a:p>
        </p:txBody>
      </p:sp>
      <p:sp>
        <p:nvSpPr>
          <p:cNvPr id="41" name="Date Placeholder 12" hidden="1">
            <a:extLst>
              <a:ext uri="{FF2B5EF4-FFF2-40B4-BE49-F238E27FC236}">
                <a16:creationId xmlns:a16="http://schemas.microsoft.com/office/drawing/2014/main" id="{F8C7B2A1-0C6D-4367-B22A-DB1D1248E7E8}"/>
              </a:ext>
            </a:extLst>
          </p:cNvPr>
          <p:cNvSpPr>
            <a:spLocks noGrp="1"/>
          </p:cNvSpPr>
          <p:nvPr>
            <p:ph type="dt" sz="half" idx="19"/>
          </p:nvPr>
        </p:nvSpPr>
        <p:spPr>
          <a:xfrm>
            <a:off x="0" y="6858000"/>
            <a:ext cx="0" cy="0"/>
          </a:xfrm>
        </p:spPr>
        <p:txBody>
          <a:bodyPr/>
          <a:lstStyle>
            <a:lvl1pPr>
              <a:defRPr>
                <a:solidFill>
                  <a:schemeClr val="bg1"/>
                </a:solidFill>
              </a:defRPr>
            </a:lvl1pPr>
          </a:lstStyle>
          <a:p>
            <a:endParaRPr lang="en-GB"/>
          </a:p>
        </p:txBody>
      </p:sp>
      <p:sp>
        <p:nvSpPr>
          <p:cNvPr id="42" name="Footer Placeholder 23" hidden="1">
            <a:extLst>
              <a:ext uri="{FF2B5EF4-FFF2-40B4-BE49-F238E27FC236}">
                <a16:creationId xmlns:a16="http://schemas.microsoft.com/office/drawing/2014/main" id="{70E9D16D-FE2F-4908-ABD5-BB45ECB4099A}"/>
              </a:ext>
            </a:extLst>
          </p:cNvPr>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43" name="Slide Number Placeholder 24" hidden="1">
            <a:extLst>
              <a:ext uri="{FF2B5EF4-FFF2-40B4-BE49-F238E27FC236}">
                <a16:creationId xmlns:a16="http://schemas.microsoft.com/office/drawing/2014/main" id="{393087B7-ABFA-4120-819F-40E9D4ED1169}"/>
              </a:ext>
            </a:extLst>
          </p:cNvPr>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Tree>
    <p:extLst>
      <p:ext uri="{BB962C8B-B14F-4D97-AF65-F5344CB8AC3E}">
        <p14:creationId xmlns:p14="http://schemas.microsoft.com/office/powerpoint/2010/main" val="390734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servic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1EE7B84-21D7-4D19-B8C2-98FB782C5002}"/>
              </a:ext>
            </a:extLst>
          </p:cNvPr>
          <p:cNvSpPr/>
          <p:nvPr userDrawn="1"/>
        </p:nvSpPr>
        <p:spPr>
          <a:xfrm>
            <a:off x="10892788" y="3428991"/>
            <a:ext cx="1299210" cy="343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8" name="Rectangle 27">
            <a:extLst>
              <a:ext uri="{FF2B5EF4-FFF2-40B4-BE49-F238E27FC236}">
                <a16:creationId xmlns:a16="http://schemas.microsoft.com/office/drawing/2014/main" id="{5C9E16D1-DD8A-448B-8C91-3F9644937B8A}"/>
              </a:ext>
            </a:extLst>
          </p:cNvPr>
          <p:cNvSpPr/>
          <p:nvPr userDrawn="1"/>
        </p:nvSpPr>
        <p:spPr>
          <a:xfrm>
            <a:off x="10892788" y="0"/>
            <a:ext cx="1299210" cy="3428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pic>
        <p:nvPicPr>
          <p:cNvPr id="27" name="Graphic 26">
            <a:extLst>
              <a:ext uri="{FF2B5EF4-FFF2-40B4-BE49-F238E27FC236}">
                <a16:creationId xmlns:a16="http://schemas.microsoft.com/office/drawing/2014/main" id="{45691DC5-BC42-4673-ABEB-824D2A1A48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347" t="1675" r="7579" b="42703"/>
          <a:stretch/>
        </p:blipFill>
        <p:spPr>
          <a:xfrm>
            <a:off x="10892789" y="0"/>
            <a:ext cx="1299210" cy="3428993"/>
          </a:xfrm>
          <a:prstGeom prst="rect">
            <a:avLst/>
          </a:prstGeom>
        </p:spPr>
      </p:pic>
      <p:sp>
        <p:nvSpPr>
          <p:cNvPr id="32" name="Picture Placeholder 31">
            <a:extLst>
              <a:ext uri="{FF2B5EF4-FFF2-40B4-BE49-F238E27FC236}">
                <a16:creationId xmlns:a16="http://schemas.microsoft.com/office/drawing/2014/main" id="{353A26F8-896D-4566-BE5C-C8CD2E8BB8E2}"/>
              </a:ext>
            </a:extLst>
          </p:cNvPr>
          <p:cNvSpPr>
            <a:spLocks noGrp="1"/>
          </p:cNvSpPr>
          <p:nvPr>
            <p:ph type="pic" sz="quarter" idx="19" hasCustomPrompt="1"/>
          </p:nvPr>
        </p:nvSpPr>
        <p:spPr>
          <a:xfrm>
            <a:off x="0" y="3428993"/>
            <a:ext cx="10892788" cy="3429007"/>
          </a:xfrm>
          <a:prstGeom prst="rect">
            <a:avLst/>
          </a:prstGeom>
          <a:blipFill>
            <a:blip r:embed="rId4"/>
            <a:stretch>
              <a:fillRect/>
            </a:stretch>
          </a:blipFill>
        </p:spPr>
        <p:txBody>
          <a:bodyPr wrap="square" lIns="3348000" rIns="3060000">
            <a:noAutofit/>
          </a:bodyPr>
          <a:lstStyle>
            <a:lvl1pPr marL="0" indent="0" algn="l">
              <a:buFontTx/>
              <a:buNone/>
              <a:defRPr sz="1600" b="0">
                <a:solidFill>
                  <a:schemeClr val="accent4"/>
                </a:solidFill>
              </a:defRPr>
            </a:lvl1pPr>
          </a:lstStyle>
          <a:p>
            <a:r>
              <a:rPr lang="en-GB"/>
              <a:t>Click on picture frame to insert background picture, click on DNV-menu / Image Tools-button / Choose Insert or Paste</a:t>
            </a:r>
          </a:p>
        </p:txBody>
      </p:sp>
      <p:sp>
        <p:nvSpPr>
          <p:cNvPr id="2" name="Title 1"/>
          <p:cNvSpPr>
            <a:spLocks noGrp="1"/>
          </p:cNvSpPr>
          <p:nvPr>
            <p:ph type="ctrTitle" hasCustomPrompt="1"/>
          </p:nvPr>
        </p:nvSpPr>
        <p:spPr>
          <a:xfrm>
            <a:off x="539750" y="1591200"/>
            <a:ext cx="6586538" cy="977407"/>
          </a:xfrm>
        </p:spPr>
        <p:txBody>
          <a:bodyPr anchor="t" anchorCtr="0">
            <a:noAutofit/>
          </a:bodyPr>
          <a:lstStyle>
            <a:lvl1pPr>
              <a:lnSpc>
                <a:spcPct val="83000"/>
              </a:lnSpc>
              <a:defRPr sz="3600">
                <a:solidFill>
                  <a:schemeClr val="accent1"/>
                </a:solidFill>
              </a:defRPr>
            </a:lvl1pPr>
          </a:lstStyle>
          <a:p>
            <a:r>
              <a:rPr lang="en-GB"/>
              <a:t>Click to add title</a:t>
            </a:r>
          </a:p>
        </p:txBody>
      </p:sp>
      <p:sp>
        <p:nvSpPr>
          <p:cNvPr id="31" name="Subtitle 2"/>
          <p:cNvSpPr>
            <a:spLocks noGrp="1"/>
          </p:cNvSpPr>
          <p:nvPr>
            <p:ph type="subTitle" idx="1" hasCustomPrompt="1"/>
          </p:nvPr>
        </p:nvSpPr>
        <p:spPr>
          <a:xfrm>
            <a:off x="539750" y="2620800"/>
            <a:ext cx="6586538" cy="316800"/>
          </a:xfrm>
        </p:spPr>
        <p:txBody>
          <a:bodyPr>
            <a:noAutofit/>
          </a:bodyPr>
          <a:lstStyle>
            <a:lvl1pPr marL="0" indent="0" algn="l" defTabSz="914400" rtl="0" eaLnBrk="1" latinLnBrk="0" hangingPunct="1">
              <a:lnSpc>
                <a:spcPct val="83000"/>
              </a:lnSpc>
              <a:spcBef>
                <a:spcPts val="0"/>
              </a:spcBef>
              <a:buNone/>
              <a:defRPr lang="en-US" sz="2000" b="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50" y="2980800"/>
            <a:ext cx="6586538" cy="396000"/>
          </a:xfrm>
        </p:spPr>
        <p:txBody>
          <a:bodyPr anchor="t" anchorCtr="0">
            <a:normAutofit/>
          </a:bodyPr>
          <a:lstStyle>
            <a:lvl1pPr marL="0" indent="0">
              <a:lnSpc>
                <a:spcPct val="83000"/>
              </a:lnSpc>
              <a:spcBef>
                <a:spcPts val="0"/>
              </a:spcBef>
              <a:buNone/>
              <a:tabLst/>
              <a:defRPr sz="1400" b="0">
                <a:solidFill>
                  <a:schemeClr val="accent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hidden="1"/>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hidden="1"/>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hidden="1"/>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accent1"/>
              </a:solidFill>
              <a:ea typeface="ＭＳ Ｐゴシック" charset="-128"/>
              <a:cs typeface="Arial" charset="0"/>
            </a:endParaRPr>
          </a:p>
        </p:txBody>
      </p:sp>
      <p:sp>
        <p:nvSpPr>
          <p:cNvPr id="46" name="SD_FLD_Confidentiality">
            <a:extLst>
              <a:ext uri="{FF2B5EF4-FFF2-40B4-BE49-F238E27FC236}">
                <a16:creationId xmlns:a16="http://schemas.microsoft.com/office/drawing/2014/main" id="{4E7786D1-21E1-42FD-A034-CC844823A79D}"/>
              </a:ext>
            </a:extLst>
          </p:cNvPr>
          <p:cNvSpPr/>
          <p:nvPr userDrawn="1"/>
        </p:nvSpPr>
        <p:spPr>
          <a:xfrm>
            <a:off x="7126289" y="3095995"/>
            <a:ext cx="3223962" cy="2236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algn="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37" name="SD_FLD_DocumentDate">
            <a:extLst>
              <a:ext uri="{FF2B5EF4-FFF2-40B4-BE49-F238E27FC236}">
                <a16:creationId xmlns:a16="http://schemas.microsoft.com/office/drawing/2014/main" id="{8708ADB9-3B0F-453F-A039-DB1191DA8B60}"/>
              </a:ext>
            </a:extLst>
          </p:cNvPr>
          <p:cNvSpPr txBox="1">
            <a:spLocks noChangeArrowheads="1"/>
          </p:cNvSpPr>
          <p:nvPr userDrawn="1"/>
        </p:nvSpPr>
        <p:spPr bwMode="auto">
          <a:xfrm>
            <a:off x="7126289" y="2983229"/>
            <a:ext cx="3223962" cy="18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r">
              <a:lnSpc>
                <a:spcPct val="83000"/>
              </a:lnSpc>
              <a:spcBef>
                <a:spcPts val="0"/>
              </a:spcBef>
            </a:pPr>
            <a:endParaRPr lang="en-GB" altLang="ja-JP" sz="1400" cap="none" baseline="0">
              <a:solidFill>
                <a:schemeClr val="accent1"/>
              </a:solidFill>
              <a:ea typeface="ＭＳ Ｐゴシック" charset="-128"/>
              <a:cs typeface="Arial" charset="0"/>
            </a:endParaRPr>
          </a:p>
        </p:txBody>
      </p:sp>
      <p:sp>
        <p:nvSpPr>
          <p:cNvPr id="39" name="SD_FLD_Draft" hidden="1">
            <a:extLst>
              <a:ext uri="{FF2B5EF4-FFF2-40B4-BE49-F238E27FC236}">
                <a16:creationId xmlns:a16="http://schemas.microsoft.com/office/drawing/2014/main" id="{2F1643DB-FB69-4D52-AC31-87438698FFD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grpSp>
        <p:nvGrpSpPr>
          <p:cNvPr id="38" name="Logo">
            <a:extLst>
              <a:ext uri="{FF2B5EF4-FFF2-40B4-BE49-F238E27FC236}">
                <a16:creationId xmlns:a16="http://schemas.microsoft.com/office/drawing/2014/main" id="{196DDB45-CDCA-476F-809B-C62C84255763}"/>
              </a:ext>
            </a:extLst>
          </p:cNvPr>
          <p:cNvGrpSpPr>
            <a:grpSpLocks noChangeAspect="1"/>
          </p:cNvGrpSpPr>
          <p:nvPr userDrawn="1"/>
        </p:nvGrpSpPr>
        <p:grpSpPr>
          <a:xfrm>
            <a:off x="540000" y="540001"/>
            <a:ext cx="1702800" cy="727237"/>
            <a:chOff x="6380216" y="4059273"/>
            <a:chExt cx="2905863" cy="1241045"/>
          </a:xfrm>
        </p:grpSpPr>
        <p:sp>
          <p:nvSpPr>
            <p:cNvPr id="40" name="Freeform: Shape 39">
              <a:extLst>
                <a:ext uri="{FF2B5EF4-FFF2-40B4-BE49-F238E27FC236}">
                  <a16:creationId xmlns:a16="http://schemas.microsoft.com/office/drawing/2014/main" id="{99AE0E04-A811-402C-9CE3-BBE238EC2F38}"/>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380A0FC-DDF7-4C0C-ACFB-2F429FB7948A}"/>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79E4B05-CB75-4B58-9E28-2FAA335E1493}"/>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ED928C2-5DAA-462E-90D6-80E99E2F3A7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E08F6C9-1226-467B-81CC-D21D6869BD16}"/>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EBFF170-9966-4D97-BD59-699C843D4DB9}"/>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pic>
        <p:nvPicPr>
          <p:cNvPr id="47" name="TAGLINE 60Black">
            <a:extLst>
              <a:ext uri="{FF2B5EF4-FFF2-40B4-BE49-F238E27FC236}">
                <a16:creationId xmlns:a16="http://schemas.microsoft.com/office/drawing/2014/main" id="{1DDB6F67-2C8F-419C-A09A-62A18305D40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6865" y="539750"/>
            <a:ext cx="1703386" cy="110689"/>
          </a:xfrm>
          <a:prstGeom prst="rect">
            <a:avLst/>
          </a:prstGeom>
        </p:spPr>
      </p:pic>
    </p:spTree>
    <p:extLst>
      <p:ext uri="{BB962C8B-B14F-4D97-AF65-F5344CB8AC3E}">
        <p14:creationId xmlns:p14="http://schemas.microsoft.com/office/powerpoint/2010/main" val="14596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slide">
    <p:bg>
      <p:bgPr>
        <a:solidFill>
          <a:schemeClr val="accent1"/>
        </a:solidFill>
        <a:effectLst/>
      </p:bgPr>
    </p:bg>
    <p:spTree>
      <p:nvGrpSpPr>
        <p:cNvPr id="1" name=""/>
        <p:cNvGrpSpPr/>
        <p:nvPr/>
      </p:nvGrpSpPr>
      <p:grpSpPr>
        <a:xfrm>
          <a:off x="0" y="0"/>
          <a:ext cx="0" cy="0"/>
          <a:chOff x="0" y="0"/>
          <a:chExt cx="0" cy="0"/>
        </a:xfrm>
      </p:grpSpPr>
      <p:grpSp>
        <p:nvGrpSpPr>
          <p:cNvPr id="10" name="Logo">
            <a:extLst>
              <a:ext uri="{FF2B5EF4-FFF2-40B4-BE49-F238E27FC236}">
                <a16:creationId xmlns:a16="http://schemas.microsoft.com/office/drawing/2014/main" id="{695A7F22-D090-4AF8-A177-30D9606CFDBE}"/>
              </a:ext>
            </a:extLst>
          </p:cNvPr>
          <p:cNvGrpSpPr/>
          <p:nvPr userDrawn="1"/>
        </p:nvGrpSpPr>
        <p:grpSpPr>
          <a:xfrm>
            <a:off x="10893210" y="6350918"/>
            <a:ext cx="755843" cy="322808"/>
            <a:chOff x="6380216" y="4059273"/>
            <a:chExt cx="2905863" cy="1241045"/>
          </a:xfrm>
          <a:solidFill>
            <a:schemeClr val="bg1"/>
          </a:solidFill>
        </p:grpSpPr>
        <p:sp>
          <p:nvSpPr>
            <p:cNvPr id="11" name="Freeform: Shape 10">
              <a:extLst>
                <a:ext uri="{FF2B5EF4-FFF2-40B4-BE49-F238E27FC236}">
                  <a16:creationId xmlns:a16="http://schemas.microsoft.com/office/drawing/2014/main" id="{DC3685D1-9F07-4341-8451-6ACA3C76F377}"/>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05DB9FB-B858-4B06-A61C-9DAA21B1D160}"/>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6694A08-8823-4FD6-88C7-8415CF19C262}"/>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0EAD51D-BC75-421A-AA39-A25C2993AF87}"/>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D0EDFBF-F6DC-4EE5-B961-FB8227BC86A9}"/>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D9D8410-AE1F-42D5-9F0C-1407AD71DD5C}"/>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2" name="Title 1"/>
          <p:cNvSpPr>
            <a:spLocks noGrp="1"/>
          </p:cNvSpPr>
          <p:nvPr>
            <p:ph type="title" hasCustomPrompt="1"/>
          </p:nvPr>
        </p:nvSpPr>
        <p:spPr/>
        <p:txBody>
          <a:bodyPr/>
          <a:lstStyle>
            <a:lvl1pPr>
              <a:defRPr>
                <a:solidFill>
                  <a:schemeClr val="bg1"/>
                </a:solidFill>
              </a:defRPr>
            </a:lvl1pPr>
          </a:lstStyle>
          <a:p>
            <a:r>
              <a:rPr lang="en-GB"/>
              <a:t>Click to insert agenda title</a:t>
            </a:r>
          </a:p>
        </p:txBody>
      </p:sp>
      <p:sp>
        <p:nvSpPr>
          <p:cNvPr id="7" name="Text Placeholder 6"/>
          <p:cNvSpPr>
            <a:spLocks noGrp="1"/>
          </p:cNvSpPr>
          <p:nvPr>
            <p:ph type="body" sz="quarter" idx="13" hasCustomPrompt="1"/>
          </p:nvPr>
        </p:nvSpPr>
        <p:spPr>
          <a:xfrm>
            <a:off x="539750" y="1730375"/>
            <a:ext cx="11110913" cy="4316413"/>
          </a:xfrm>
          <a:prstGeom prst="rect">
            <a:avLst/>
          </a:prstGeom>
        </p:spPr>
        <p:txBody>
          <a:bodyPr/>
          <a:lstStyle>
            <a:lvl1pPr marL="0" indent="0">
              <a:lnSpc>
                <a:spcPct val="107000"/>
              </a:lnSpc>
              <a:spcBef>
                <a:spcPts val="600"/>
              </a:spcBef>
              <a:buClr>
                <a:srgbClr val="333333"/>
              </a:buClr>
              <a:buFont typeface="Arial" panose="020B0604020202020204" pitchFamily="34" charset="0"/>
              <a:buChar char="​"/>
              <a:defRPr sz="2800" b="0">
                <a:solidFill>
                  <a:schemeClr val="bg1"/>
                </a:solidFill>
              </a:defRPr>
            </a:lvl1pPr>
            <a:lvl2pPr marL="180000" indent="-180000">
              <a:spcBef>
                <a:spcPts val="0"/>
              </a:spcBef>
              <a:buFont typeface="Arial" panose="020B0604020202020204" pitchFamily="34" charset="0"/>
              <a:buChar char="•"/>
              <a:defRPr sz="2000">
                <a:solidFill>
                  <a:schemeClr val="bg1"/>
                </a:solidFill>
              </a:defRPr>
            </a:lvl2pPr>
            <a:lvl3pPr marL="360000">
              <a:spcBef>
                <a:spcPts val="600"/>
              </a:spcBef>
              <a:defRPr>
                <a:solidFill>
                  <a:schemeClr val="bg1"/>
                </a:solidFill>
              </a:defRPr>
            </a:lvl3pPr>
          </a:lstStyle>
          <a:p>
            <a:pPr lvl="0"/>
            <a:r>
              <a:rPr lang="en-GB"/>
              <a:t>Click to add agenda topic, use DNV colour to highlight topic</a:t>
            </a:r>
          </a:p>
          <a:p>
            <a:pPr lvl="1"/>
            <a:r>
              <a:rPr lang="en-GB"/>
              <a:t>Second level</a:t>
            </a:r>
          </a:p>
          <a:p>
            <a:pPr lvl="2"/>
            <a:r>
              <a:rPr lang="en-GB"/>
              <a:t>Third level</a:t>
            </a:r>
          </a:p>
        </p:txBody>
      </p:sp>
      <p:sp>
        <p:nvSpPr>
          <p:cNvPr id="6" name="Date Placeholder 5">
            <a:extLst>
              <a:ext uri="{FF2B5EF4-FFF2-40B4-BE49-F238E27FC236}">
                <a16:creationId xmlns:a16="http://schemas.microsoft.com/office/drawing/2014/main" id="{9CC51AD2-C7F6-4AF5-83C7-C3346E7B2B96}"/>
              </a:ext>
            </a:extLst>
          </p:cNvPr>
          <p:cNvSpPr>
            <a:spLocks noGrp="1"/>
          </p:cNvSpPr>
          <p:nvPr>
            <p:ph type="dt" sz="half" idx="14"/>
          </p:nvPr>
        </p:nvSpPr>
        <p:spPr/>
        <p:txBody>
          <a:bodyPr/>
          <a:lstStyle/>
          <a:p>
            <a:endParaRPr lang="en-GB"/>
          </a:p>
        </p:txBody>
      </p:sp>
      <p:sp>
        <p:nvSpPr>
          <p:cNvPr id="8" name="Footer Placeholder 7">
            <a:extLst>
              <a:ext uri="{FF2B5EF4-FFF2-40B4-BE49-F238E27FC236}">
                <a16:creationId xmlns:a16="http://schemas.microsoft.com/office/drawing/2014/main" id="{A26645AE-FC10-4F79-953E-599B36B67B3F}"/>
              </a:ext>
            </a:extLst>
          </p:cNvPr>
          <p:cNvSpPr>
            <a:spLocks noGrp="1"/>
          </p:cNvSpPr>
          <p:nvPr>
            <p:ph type="ftr" sz="quarter" idx="15"/>
          </p:nvPr>
        </p:nvSpPr>
        <p:spPr/>
        <p:txBody>
          <a:bodyPr/>
          <a:lstStyle>
            <a:lvl1pPr>
              <a:defRPr>
                <a:solidFill>
                  <a:schemeClr val="bg1"/>
                </a:solidFill>
              </a:defRPr>
            </a:lvl1pPr>
          </a:lstStyle>
          <a:p>
            <a:endParaRPr lang="en-GB">
              <a:solidFill>
                <a:schemeClr val="bg1"/>
              </a:solidFill>
            </a:endParaRPr>
          </a:p>
        </p:txBody>
      </p:sp>
      <p:sp>
        <p:nvSpPr>
          <p:cNvPr id="9" name="Slide Number Placeholder 8">
            <a:extLst>
              <a:ext uri="{FF2B5EF4-FFF2-40B4-BE49-F238E27FC236}">
                <a16:creationId xmlns:a16="http://schemas.microsoft.com/office/drawing/2014/main" id="{17170CD4-9BE0-473A-A859-807C538E799F}"/>
              </a:ext>
            </a:extLst>
          </p:cNvPr>
          <p:cNvSpPr>
            <a:spLocks noGrp="1"/>
          </p:cNvSpPr>
          <p:nvPr>
            <p:ph type="sldNum" sz="quarter" idx="16"/>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17" name="_SD_FLD_Copyright">
            <a:extLst>
              <a:ext uri="{FF2B5EF4-FFF2-40B4-BE49-F238E27FC236}">
                <a16:creationId xmlns:a16="http://schemas.microsoft.com/office/drawing/2014/main" id="{91DD9A75-AAB0-4D34-9DD6-745202F2B6EC}"/>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8" name="SD_FLD_DocumentDate">
            <a:extLst>
              <a:ext uri="{FF2B5EF4-FFF2-40B4-BE49-F238E27FC236}">
                <a16:creationId xmlns:a16="http://schemas.microsoft.com/office/drawing/2014/main" id="{1BACBB39-DAB4-4191-818A-2C30244CF39A}"/>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92C90B5D-5FAE-415E-B4B3-FF93FD8C92BE}"/>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0" name="SD_FLD_Confidentiality">
            <a:extLst>
              <a:ext uri="{FF2B5EF4-FFF2-40B4-BE49-F238E27FC236}">
                <a16:creationId xmlns:a16="http://schemas.microsoft.com/office/drawing/2014/main" id="{3DEC7C90-257A-486B-BBAD-EACD348C6498}"/>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677404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7" name="Rectangle 6"/>
          <p:cNvSpPr/>
          <p:nvPr userDrawn="1"/>
        </p:nvSpPr>
        <p:spPr bwMode="white">
          <a:xfrm>
            <a:off x="1" y="-1"/>
            <a:ext cx="12191999"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40000" y="1536806"/>
            <a:ext cx="10170863" cy="3784387"/>
          </a:xfrm>
        </p:spPr>
        <p:txBody>
          <a:bodyPr anchor="ctr" anchorCtr="0">
            <a:noAutofit/>
          </a:bodyPr>
          <a:lstStyle>
            <a:lvl1pPr algn="l">
              <a:defRPr sz="6000" b="0" cap="none" baseline="0">
                <a:solidFill>
                  <a:schemeClr val="accent5"/>
                </a:solidFill>
              </a:defRPr>
            </a:lvl1pPr>
          </a:lstStyle>
          <a:p>
            <a:r>
              <a:rPr lang="en-GB"/>
              <a:t>Click to add title</a:t>
            </a:r>
          </a:p>
        </p:txBody>
      </p:sp>
      <p:grpSp>
        <p:nvGrpSpPr>
          <p:cNvPr id="14" name="Logo">
            <a:extLst>
              <a:ext uri="{FF2B5EF4-FFF2-40B4-BE49-F238E27FC236}">
                <a16:creationId xmlns:a16="http://schemas.microsoft.com/office/drawing/2014/main" id="{FFD8B2ED-D29A-4DD2-802B-39A737104C76}"/>
              </a:ext>
            </a:extLst>
          </p:cNvPr>
          <p:cNvGrpSpPr/>
          <p:nvPr userDrawn="1"/>
        </p:nvGrpSpPr>
        <p:grpSpPr bwMode="black">
          <a:xfrm>
            <a:off x="10893210" y="6350918"/>
            <a:ext cx="755843" cy="322808"/>
            <a:chOff x="6380216" y="4059273"/>
            <a:chExt cx="2905863" cy="1241045"/>
          </a:xfrm>
          <a:solidFill>
            <a:schemeClr val="bg1"/>
          </a:solidFill>
        </p:grpSpPr>
        <p:sp>
          <p:nvSpPr>
            <p:cNvPr id="15" name="Freeform: Shape 14">
              <a:extLst>
                <a:ext uri="{FF2B5EF4-FFF2-40B4-BE49-F238E27FC236}">
                  <a16:creationId xmlns:a16="http://schemas.microsoft.com/office/drawing/2014/main" id="{CDE34447-D162-4F7B-935A-955BE9F11910}"/>
                </a:ext>
              </a:extLst>
            </p:cNvPr>
            <p:cNvSpPr/>
            <p:nvPr/>
          </p:nvSpPr>
          <p:spPr bwMode="black">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grpFill/>
            <a:ln w="473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CC62DE1-D960-4214-AF24-6FCCF8E1E2CB}"/>
                </a:ext>
              </a:extLst>
            </p:cNvPr>
            <p:cNvSpPr/>
            <p:nvPr/>
          </p:nvSpPr>
          <p:spPr bwMode="black">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grpFill/>
            <a:ln w="473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DA82B21-5583-4BEB-BD57-5F9CEB1A8934}"/>
                </a:ext>
              </a:extLst>
            </p:cNvPr>
            <p:cNvSpPr/>
            <p:nvPr/>
          </p:nvSpPr>
          <p:spPr bwMode="black">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grpFill/>
            <a:ln w="473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CE20039-795E-4D11-8AE0-90EC7F537A0F}"/>
                </a:ext>
              </a:extLst>
            </p:cNvPr>
            <p:cNvSpPr/>
            <p:nvPr/>
          </p:nvSpPr>
          <p:spPr bwMode="black">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grpFill/>
            <a:ln w="473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698DD760-2FAF-4320-9DEA-72623C379E8E}"/>
                </a:ext>
              </a:extLst>
            </p:cNvPr>
            <p:cNvSpPr/>
            <p:nvPr/>
          </p:nvSpPr>
          <p:spPr bwMode="black">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grpFill/>
            <a:ln w="473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1B905B-6234-4D84-87BB-D0AC1BB118FB}"/>
                </a:ext>
              </a:extLst>
            </p:cNvPr>
            <p:cNvSpPr/>
            <p:nvPr/>
          </p:nvSpPr>
          <p:spPr bwMode="black">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grpFill/>
            <a:ln w="4731" cap="flat">
              <a:noFill/>
              <a:prstDash val="solid"/>
              <a:miter/>
            </a:ln>
          </p:spPr>
          <p:txBody>
            <a:bodyPr rtlCol="0" anchor="ctr"/>
            <a:lstStyle/>
            <a:p>
              <a:endParaRPr lang="en-GB"/>
            </a:p>
          </p:txBody>
        </p:sp>
      </p:gr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en-GB" smtClean="0"/>
              <a:pPr/>
              <a:t>‹#›</a:t>
            </a:fld>
            <a:endParaRPr lang="en-GB"/>
          </a:p>
        </p:txBody>
      </p:sp>
      <p:sp>
        <p:nvSpPr>
          <p:cNvPr id="8" name="_SD_FLD_Copyright">
            <a:extLst>
              <a:ext uri="{FF2B5EF4-FFF2-40B4-BE49-F238E27FC236}">
                <a16:creationId xmlns:a16="http://schemas.microsoft.com/office/drawing/2014/main" id="{88BB9A6B-143D-4AB2-9315-1A85C0FD59C1}"/>
              </a:ext>
            </a:extLst>
          </p:cNvPr>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bg1"/>
                </a:solidFill>
              </a:rPr>
              <a:t>DNV ©</a:t>
            </a:r>
          </a:p>
        </p:txBody>
      </p:sp>
      <p:sp>
        <p:nvSpPr>
          <p:cNvPr id="10" name="SD_FLD_DocumentDate">
            <a:extLst>
              <a:ext uri="{FF2B5EF4-FFF2-40B4-BE49-F238E27FC236}">
                <a16:creationId xmlns:a16="http://schemas.microsoft.com/office/drawing/2014/main" id="{AD49DE91-72EC-4016-8964-B40560EF5373}"/>
              </a:ext>
            </a:extLst>
          </p:cNvPr>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630717C7-BDDC-469E-A681-3386855F622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1" name="SD_FLD_Confidentiality">
            <a:extLst>
              <a:ext uri="{FF2B5EF4-FFF2-40B4-BE49-F238E27FC236}">
                <a16:creationId xmlns:a16="http://schemas.microsoft.com/office/drawing/2014/main" id="{29E2B795-4D5A-4BB6-835E-D4542969C287}"/>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20929000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4" Type="http://schemas.openxmlformats.org/officeDocument/2006/relationships/tags" Target="../tags/tag13.xml"/><Relationship Id="rId52" Type="http://schemas.openxmlformats.org/officeDocument/2006/relationships/tags" Target="../tags/tag2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8" Type="http://schemas.openxmlformats.org/officeDocument/2006/relationships/slideLayout" Target="../slideLayouts/slideLayout8.xml"/><Relationship Id="rId51" Type="http://schemas.openxmlformats.org/officeDocument/2006/relationships/tags" Target="../tags/tag2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20" Type="http://schemas.openxmlformats.org/officeDocument/2006/relationships/slideLayout" Target="../slideLayouts/slideLayout20.xml"/><Relationship Id="rId41" Type="http://schemas.openxmlformats.org/officeDocument/2006/relationships/tags" Target="../tags/tag10.xml"/><Relationship Id="rId54" Type="http://schemas.openxmlformats.org/officeDocument/2006/relationships/tags" Target="../tags/tag2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49"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11110914" cy="936000"/>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p:ph type="body" idx="1"/>
          </p:nvPr>
        </p:nvSpPr>
        <p:spPr>
          <a:xfrm>
            <a:off x="539749" y="1730376"/>
            <a:ext cx="11110914" cy="4317624"/>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Rectangle 13" hidden="1">
            <a:extLst>
              <a:ext uri="{FF2B5EF4-FFF2-40B4-BE49-F238E27FC236}">
                <a16:creationId xmlns:a16="http://schemas.microsoft.com/office/drawing/2014/main" id="{BB63DCEC-AAD3-4DB4-9AE3-B5D19A9C2484}"/>
              </a:ext>
            </a:extLst>
          </p:cNvPr>
          <p:cNvSpPr/>
          <p:nvPr userDrawn="1">
            <p:custDataLst>
              <p:tags r:id="rId32"/>
            </p:custDataLst>
          </p:nvPr>
        </p:nvSpPr>
        <p:spPr>
          <a:xfrm>
            <a:off x="540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7" name="Rectangle 16" hidden="1">
            <a:extLst>
              <a:ext uri="{FF2B5EF4-FFF2-40B4-BE49-F238E27FC236}">
                <a16:creationId xmlns:a16="http://schemas.microsoft.com/office/drawing/2014/main" id="{0FD117DA-A2A8-4F9D-B936-69DCC4F5F5D2}"/>
              </a:ext>
            </a:extLst>
          </p:cNvPr>
          <p:cNvSpPr/>
          <p:nvPr userDrawn="1">
            <p:custDataLst>
              <p:tags r:id="rId33"/>
            </p:custDataLst>
          </p:nvPr>
        </p:nvSpPr>
        <p:spPr>
          <a:xfrm>
            <a:off x="1301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8" name="Rectangle 17" hidden="1">
            <a:extLst>
              <a:ext uri="{FF2B5EF4-FFF2-40B4-BE49-F238E27FC236}">
                <a16:creationId xmlns:a16="http://schemas.microsoft.com/office/drawing/2014/main" id="{2C7B45E7-1F83-4137-A47D-8B64435080C5}"/>
              </a:ext>
            </a:extLst>
          </p:cNvPr>
          <p:cNvSpPr/>
          <p:nvPr userDrawn="1">
            <p:custDataLst>
              <p:tags r:id="rId34"/>
            </p:custDataLst>
          </p:nvPr>
        </p:nvSpPr>
        <p:spPr>
          <a:xfrm>
            <a:off x="1481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19" name="Rectangle 18" hidden="1">
            <a:extLst>
              <a:ext uri="{FF2B5EF4-FFF2-40B4-BE49-F238E27FC236}">
                <a16:creationId xmlns:a16="http://schemas.microsoft.com/office/drawing/2014/main" id="{A8B3B5FE-7988-4FC0-84E6-9CF1C3C4CA51}"/>
              </a:ext>
            </a:extLst>
          </p:cNvPr>
          <p:cNvSpPr/>
          <p:nvPr userDrawn="1">
            <p:custDataLst>
              <p:tags r:id="rId35"/>
            </p:custDataLst>
          </p:nvPr>
        </p:nvSpPr>
        <p:spPr>
          <a:xfrm>
            <a:off x="2242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0" name="Rectangle 19" hidden="1">
            <a:extLst>
              <a:ext uri="{FF2B5EF4-FFF2-40B4-BE49-F238E27FC236}">
                <a16:creationId xmlns:a16="http://schemas.microsoft.com/office/drawing/2014/main" id="{1EDC7C3A-9F84-479D-9C27-16EAE38E647C}"/>
              </a:ext>
            </a:extLst>
          </p:cNvPr>
          <p:cNvSpPr/>
          <p:nvPr userDrawn="1">
            <p:custDataLst>
              <p:tags r:id="rId36"/>
            </p:custDataLst>
          </p:nvPr>
        </p:nvSpPr>
        <p:spPr>
          <a:xfrm>
            <a:off x="2422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1" name="Rectangle 20" hidden="1">
            <a:extLst>
              <a:ext uri="{FF2B5EF4-FFF2-40B4-BE49-F238E27FC236}">
                <a16:creationId xmlns:a16="http://schemas.microsoft.com/office/drawing/2014/main" id="{0D6D4D25-7264-48B4-AADE-6A2F1A824C8B}"/>
              </a:ext>
            </a:extLst>
          </p:cNvPr>
          <p:cNvSpPr/>
          <p:nvPr userDrawn="1">
            <p:custDataLst>
              <p:tags r:id="rId37"/>
            </p:custDataLst>
          </p:nvPr>
        </p:nvSpPr>
        <p:spPr>
          <a:xfrm>
            <a:off x="3183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2" name="Rectangle 21" hidden="1">
            <a:extLst>
              <a:ext uri="{FF2B5EF4-FFF2-40B4-BE49-F238E27FC236}">
                <a16:creationId xmlns:a16="http://schemas.microsoft.com/office/drawing/2014/main" id="{D415979B-387F-475E-814F-C88D5AB822CB}"/>
              </a:ext>
            </a:extLst>
          </p:cNvPr>
          <p:cNvSpPr/>
          <p:nvPr userDrawn="1">
            <p:custDataLst>
              <p:tags r:id="rId38"/>
            </p:custDataLst>
          </p:nvPr>
        </p:nvSpPr>
        <p:spPr>
          <a:xfrm>
            <a:off x="3363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3" name="Rectangle 22" hidden="1">
            <a:extLst>
              <a:ext uri="{FF2B5EF4-FFF2-40B4-BE49-F238E27FC236}">
                <a16:creationId xmlns:a16="http://schemas.microsoft.com/office/drawing/2014/main" id="{877E9948-C983-44F5-B38B-9D9B79AB0C13}"/>
              </a:ext>
            </a:extLst>
          </p:cNvPr>
          <p:cNvSpPr/>
          <p:nvPr userDrawn="1">
            <p:custDataLst>
              <p:tags r:id="rId39"/>
            </p:custDataLst>
          </p:nvPr>
        </p:nvSpPr>
        <p:spPr>
          <a:xfrm>
            <a:off x="4124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4" name="Rectangle 23" hidden="1">
            <a:extLst>
              <a:ext uri="{FF2B5EF4-FFF2-40B4-BE49-F238E27FC236}">
                <a16:creationId xmlns:a16="http://schemas.microsoft.com/office/drawing/2014/main" id="{C90019DE-0E2E-4D25-8EBB-2AA6C9805FCB}"/>
              </a:ext>
            </a:extLst>
          </p:cNvPr>
          <p:cNvSpPr/>
          <p:nvPr userDrawn="1">
            <p:custDataLst>
              <p:tags r:id="rId40"/>
            </p:custDataLst>
          </p:nvPr>
        </p:nvSpPr>
        <p:spPr>
          <a:xfrm>
            <a:off x="4304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5" name="Rectangle 24" hidden="1">
            <a:extLst>
              <a:ext uri="{FF2B5EF4-FFF2-40B4-BE49-F238E27FC236}">
                <a16:creationId xmlns:a16="http://schemas.microsoft.com/office/drawing/2014/main" id="{5743DD09-14AA-4131-9DA2-5E4B49BF5418}"/>
              </a:ext>
            </a:extLst>
          </p:cNvPr>
          <p:cNvSpPr/>
          <p:nvPr userDrawn="1">
            <p:custDataLst>
              <p:tags r:id="rId41"/>
            </p:custDataLst>
          </p:nvPr>
        </p:nvSpPr>
        <p:spPr>
          <a:xfrm>
            <a:off x="5065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6" name="Rectangle 25" hidden="1">
            <a:extLst>
              <a:ext uri="{FF2B5EF4-FFF2-40B4-BE49-F238E27FC236}">
                <a16:creationId xmlns:a16="http://schemas.microsoft.com/office/drawing/2014/main" id="{54D98BB9-B9BA-4230-9B6C-2B0937D4CADC}"/>
              </a:ext>
            </a:extLst>
          </p:cNvPr>
          <p:cNvSpPr/>
          <p:nvPr userDrawn="1">
            <p:custDataLst>
              <p:tags r:id="rId42"/>
            </p:custDataLst>
          </p:nvPr>
        </p:nvSpPr>
        <p:spPr>
          <a:xfrm>
            <a:off x="5245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7" name="Rectangle 26" hidden="1">
            <a:extLst>
              <a:ext uri="{FF2B5EF4-FFF2-40B4-BE49-F238E27FC236}">
                <a16:creationId xmlns:a16="http://schemas.microsoft.com/office/drawing/2014/main" id="{0E84BDF3-3A6F-4957-9C70-3E513F17F8E6}"/>
              </a:ext>
            </a:extLst>
          </p:cNvPr>
          <p:cNvSpPr/>
          <p:nvPr userDrawn="1">
            <p:custDataLst>
              <p:tags r:id="rId43"/>
            </p:custDataLst>
          </p:nvPr>
        </p:nvSpPr>
        <p:spPr>
          <a:xfrm>
            <a:off x="6006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8" name="Rectangle 27" hidden="1">
            <a:extLst>
              <a:ext uri="{FF2B5EF4-FFF2-40B4-BE49-F238E27FC236}">
                <a16:creationId xmlns:a16="http://schemas.microsoft.com/office/drawing/2014/main" id="{F8D87BF2-62DC-4044-8884-CD295F80035D}"/>
              </a:ext>
            </a:extLst>
          </p:cNvPr>
          <p:cNvSpPr/>
          <p:nvPr userDrawn="1">
            <p:custDataLst>
              <p:tags r:id="rId44"/>
            </p:custDataLst>
          </p:nvPr>
        </p:nvSpPr>
        <p:spPr>
          <a:xfrm>
            <a:off x="6186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29" name="Rectangle 28" hidden="1">
            <a:extLst>
              <a:ext uri="{FF2B5EF4-FFF2-40B4-BE49-F238E27FC236}">
                <a16:creationId xmlns:a16="http://schemas.microsoft.com/office/drawing/2014/main" id="{997FA058-ADE0-4733-B4D3-D07665FA08E4}"/>
              </a:ext>
            </a:extLst>
          </p:cNvPr>
          <p:cNvSpPr/>
          <p:nvPr userDrawn="1">
            <p:custDataLst>
              <p:tags r:id="rId45"/>
            </p:custDataLst>
          </p:nvPr>
        </p:nvSpPr>
        <p:spPr>
          <a:xfrm>
            <a:off x="6947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0" name="Rectangle 29" hidden="1">
            <a:extLst>
              <a:ext uri="{FF2B5EF4-FFF2-40B4-BE49-F238E27FC236}">
                <a16:creationId xmlns:a16="http://schemas.microsoft.com/office/drawing/2014/main" id="{CF0CB68A-836B-4424-A951-4595D080DA84}"/>
              </a:ext>
            </a:extLst>
          </p:cNvPr>
          <p:cNvSpPr/>
          <p:nvPr userDrawn="1">
            <p:custDataLst>
              <p:tags r:id="rId46"/>
            </p:custDataLst>
          </p:nvPr>
        </p:nvSpPr>
        <p:spPr>
          <a:xfrm>
            <a:off x="7127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1" name="Rectangle 30" hidden="1">
            <a:extLst>
              <a:ext uri="{FF2B5EF4-FFF2-40B4-BE49-F238E27FC236}">
                <a16:creationId xmlns:a16="http://schemas.microsoft.com/office/drawing/2014/main" id="{37E6161D-D1CC-43BF-868E-E0728DA933D2}"/>
              </a:ext>
            </a:extLst>
          </p:cNvPr>
          <p:cNvSpPr/>
          <p:nvPr userDrawn="1">
            <p:custDataLst>
              <p:tags r:id="rId47"/>
            </p:custDataLst>
          </p:nvPr>
        </p:nvSpPr>
        <p:spPr>
          <a:xfrm>
            <a:off x="7888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2" name="Rectangle 31" hidden="1">
            <a:extLst>
              <a:ext uri="{FF2B5EF4-FFF2-40B4-BE49-F238E27FC236}">
                <a16:creationId xmlns:a16="http://schemas.microsoft.com/office/drawing/2014/main" id="{B91C25CE-0CFC-46B9-8355-74CBDF16BA65}"/>
              </a:ext>
            </a:extLst>
          </p:cNvPr>
          <p:cNvSpPr/>
          <p:nvPr userDrawn="1">
            <p:custDataLst>
              <p:tags r:id="rId48"/>
            </p:custDataLst>
          </p:nvPr>
        </p:nvSpPr>
        <p:spPr>
          <a:xfrm>
            <a:off x="8068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3" name="Rectangle 32" hidden="1">
            <a:extLst>
              <a:ext uri="{FF2B5EF4-FFF2-40B4-BE49-F238E27FC236}">
                <a16:creationId xmlns:a16="http://schemas.microsoft.com/office/drawing/2014/main" id="{DE20CDAE-9F45-4CE8-A05F-6A96B2B5939F}"/>
              </a:ext>
            </a:extLst>
          </p:cNvPr>
          <p:cNvSpPr/>
          <p:nvPr userDrawn="1">
            <p:custDataLst>
              <p:tags r:id="rId49"/>
            </p:custDataLst>
          </p:nvPr>
        </p:nvSpPr>
        <p:spPr>
          <a:xfrm>
            <a:off x="8829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4" name="Rectangle 33" hidden="1">
            <a:extLst>
              <a:ext uri="{FF2B5EF4-FFF2-40B4-BE49-F238E27FC236}">
                <a16:creationId xmlns:a16="http://schemas.microsoft.com/office/drawing/2014/main" id="{6432E07F-A333-4B52-865F-B73930C08029}"/>
              </a:ext>
            </a:extLst>
          </p:cNvPr>
          <p:cNvSpPr/>
          <p:nvPr userDrawn="1">
            <p:custDataLst>
              <p:tags r:id="rId50"/>
            </p:custDataLst>
          </p:nvPr>
        </p:nvSpPr>
        <p:spPr>
          <a:xfrm>
            <a:off x="9009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5" name="Rectangle 34" hidden="1">
            <a:extLst>
              <a:ext uri="{FF2B5EF4-FFF2-40B4-BE49-F238E27FC236}">
                <a16:creationId xmlns:a16="http://schemas.microsoft.com/office/drawing/2014/main" id="{4391A0C5-6CD6-4DC4-8D81-B703452F5556}"/>
              </a:ext>
            </a:extLst>
          </p:cNvPr>
          <p:cNvSpPr/>
          <p:nvPr userDrawn="1">
            <p:custDataLst>
              <p:tags r:id="rId51"/>
            </p:custDataLst>
          </p:nvPr>
        </p:nvSpPr>
        <p:spPr>
          <a:xfrm>
            <a:off x="9770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6" name="Rectangle 35" hidden="1">
            <a:extLst>
              <a:ext uri="{FF2B5EF4-FFF2-40B4-BE49-F238E27FC236}">
                <a16:creationId xmlns:a16="http://schemas.microsoft.com/office/drawing/2014/main" id="{C2BB7253-FD9F-45C4-B7EC-3DFA632E9A5C}"/>
              </a:ext>
            </a:extLst>
          </p:cNvPr>
          <p:cNvSpPr/>
          <p:nvPr userDrawn="1">
            <p:custDataLst>
              <p:tags r:id="rId52"/>
            </p:custDataLst>
          </p:nvPr>
        </p:nvSpPr>
        <p:spPr>
          <a:xfrm>
            <a:off x="9950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7" name="Rectangle 36" hidden="1">
            <a:extLst>
              <a:ext uri="{FF2B5EF4-FFF2-40B4-BE49-F238E27FC236}">
                <a16:creationId xmlns:a16="http://schemas.microsoft.com/office/drawing/2014/main" id="{8551C5F9-5795-44CA-A212-05C6ED297020}"/>
              </a:ext>
            </a:extLst>
          </p:cNvPr>
          <p:cNvSpPr/>
          <p:nvPr userDrawn="1">
            <p:custDataLst>
              <p:tags r:id="rId53"/>
            </p:custDataLst>
          </p:nvPr>
        </p:nvSpPr>
        <p:spPr>
          <a:xfrm>
            <a:off x="10711000" y="540000"/>
            <a:ext cx="180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sp>
        <p:nvSpPr>
          <p:cNvPr id="38" name="Rectangle 37" hidden="1">
            <a:extLst>
              <a:ext uri="{FF2B5EF4-FFF2-40B4-BE49-F238E27FC236}">
                <a16:creationId xmlns:a16="http://schemas.microsoft.com/office/drawing/2014/main" id="{9BA724BC-F1B2-426A-9B61-ACA60B3A108B}"/>
              </a:ext>
            </a:extLst>
          </p:cNvPr>
          <p:cNvSpPr/>
          <p:nvPr userDrawn="1">
            <p:custDataLst>
              <p:tags r:id="rId54"/>
            </p:custDataLst>
          </p:nvPr>
        </p:nvSpPr>
        <p:spPr>
          <a:xfrm>
            <a:off x="10891000" y="540000"/>
            <a:ext cx="761000" cy="550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p>
        </p:txBody>
      </p:sp>
      <p:grpSp>
        <p:nvGrpSpPr>
          <p:cNvPr id="40" name="Logo">
            <a:extLst>
              <a:ext uri="{FF2B5EF4-FFF2-40B4-BE49-F238E27FC236}">
                <a16:creationId xmlns:a16="http://schemas.microsoft.com/office/drawing/2014/main" id="{41159307-D2B4-4D3F-A332-4F79D6D74E94}"/>
              </a:ext>
            </a:extLst>
          </p:cNvPr>
          <p:cNvGrpSpPr/>
          <p:nvPr userDrawn="1"/>
        </p:nvGrpSpPr>
        <p:grpSpPr>
          <a:xfrm>
            <a:off x="10893210" y="6350918"/>
            <a:ext cx="755843" cy="322808"/>
            <a:chOff x="6380216" y="4059273"/>
            <a:chExt cx="2905863" cy="1241045"/>
          </a:xfrm>
        </p:grpSpPr>
        <p:sp>
          <p:nvSpPr>
            <p:cNvPr id="41" name="Freeform: Shape 40">
              <a:extLst>
                <a:ext uri="{FF2B5EF4-FFF2-40B4-BE49-F238E27FC236}">
                  <a16:creationId xmlns:a16="http://schemas.microsoft.com/office/drawing/2014/main" id="{58D12840-1B77-4571-AEF6-084C7CA9B155}"/>
                </a:ext>
              </a:extLst>
            </p:cNvPr>
            <p:cNvSpPr/>
            <p:nvPr/>
          </p:nvSpPr>
          <p:spPr>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rgbClr val="99D9F0"/>
            </a:solidFill>
            <a:ln w="4731"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2A81581-576B-48A7-8DE8-ED168555C1E3}"/>
                </a:ext>
              </a:extLst>
            </p:cNvPr>
            <p:cNvSpPr/>
            <p:nvPr/>
          </p:nvSpPr>
          <p:spPr>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rgbClr val="3F9C35"/>
            </a:solidFill>
            <a:ln w="4731"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C230431-2867-4E73-880C-8C7079DEE770}"/>
                </a:ext>
              </a:extLst>
            </p:cNvPr>
            <p:cNvSpPr/>
            <p:nvPr/>
          </p:nvSpPr>
          <p:spPr>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rgbClr val="003591"/>
            </a:solidFill>
            <a:ln w="4731"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953E370-A14B-4752-8604-69F1D46FD559}"/>
                </a:ext>
              </a:extLst>
            </p:cNvPr>
            <p:cNvSpPr/>
            <p:nvPr/>
          </p:nvSpPr>
          <p:spPr>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rgbClr val="0F214A"/>
            </a:solidFill>
            <a:ln w="4731"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6EAE3BE-38C7-419F-AAB5-25C869D36117}"/>
                </a:ext>
              </a:extLst>
            </p:cNvPr>
            <p:cNvSpPr/>
            <p:nvPr/>
          </p:nvSpPr>
          <p:spPr>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rgbClr val="0F214A"/>
            </a:solidFill>
            <a:ln w="4731"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4311A0A-BE4B-477F-A258-403879A87BF4}"/>
                </a:ext>
              </a:extLst>
            </p:cNvPr>
            <p:cNvSpPr/>
            <p:nvPr/>
          </p:nvSpPr>
          <p:spPr>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rgbClr val="0F214A"/>
            </a:solidFill>
            <a:ln w="4731" cap="flat">
              <a:noFill/>
              <a:prstDash val="solid"/>
              <a:miter/>
            </a:ln>
          </p:spPr>
          <p:txBody>
            <a:bodyPr rtlCol="0" anchor="ctr"/>
            <a:lstStyle/>
            <a:p>
              <a:endParaRPr lang="en-GB"/>
            </a:p>
          </p:txBody>
        </p:sp>
      </p:grpSp>
      <p:sp>
        <p:nvSpPr>
          <p:cNvPr id="4" name="Date Placeholder 3"/>
          <p:cNvSpPr>
            <a:spLocks noGrp="1"/>
          </p:cNvSpPr>
          <p:nvPr>
            <p:ph type="dt" sz="half" idx="2"/>
          </p:nvPr>
        </p:nvSpPr>
        <p:spPr>
          <a:xfrm>
            <a:off x="0" y="6858000"/>
            <a:ext cx="0" cy="0"/>
          </a:xfrm>
          <a:prstGeom prst="rect">
            <a:avLst/>
          </a:prstGeom>
        </p:spPr>
        <p:txBody>
          <a:bodyPr vert="horz" lIns="0" tIns="0" rIns="0" bIns="0" rtlCol="0" anchor="t" anchorCtr="0"/>
          <a:lstStyle>
            <a:lvl1pPr algn="r">
              <a:defRPr sz="700">
                <a:noFill/>
              </a:defRPr>
            </a:lvl1pPr>
          </a:lstStyle>
          <a:p>
            <a:endParaRPr lang="en-GB" sz="700"/>
          </a:p>
        </p:txBody>
      </p:sp>
      <p:sp>
        <p:nvSpPr>
          <p:cNvPr id="5" name="Footer Placeholder 4"/>
          <p:cNvSpPr>
            <a:spLocks noGrp="1"/>
          </p:cNvSpPr>
          <p:nvPr>
            <p:ph type="ftr" sz="quarter" idx="3"/>
          </p:nvPr>
        </p:nvSpPr>
        <p:spPr>
          <a:xfrm>
            <a:off x="2422800" y="6440400"/>
            <a:ext cx="2638800" cy="151200"/>
          </a:xfrm>
          <a:prstGeom prst="rect">
            <a:avLst/>
          </a:prstGeom>
        </p:spPr>
        <p:txBody>
          <a:bodyPr vert="horz" lIns="0" tIns="0" rIns="0" bIns="0" rtlCol="0" anchor="t" anchorCtr="0"/>
          <a:lstStyle>
            <a:lvl1pPr algn="l">
              <a:defRPr sz="700" b="0" cap="all" baseline="0">
                <a:solidFill>
                  <a:schemeClr val="accent1"/>
                </a:solidFill>
              </a:defRPr>
            </a:lvl1pPr>
          </a:lstStyle>
          <a:p>
            <a:endParaRPr lang="en-GB"/>
          </a:p>
        </p:txBody>
      </p:sp>
      <p:sp>
        <p:nvSpPr>
          <p:cNvPr id="6" name="Slide Number Placeholder 5"/>
          <p:cNvSpPr>
            <a:spLocks noGrp="1"/>
          </p:cNvSpPr>
          <p:nvPr>
            <p:ph type="sldNum" sz="quarter" idx="4"/>
          </p:nvPr>
        </p:nvSpPr>
        <p:spPr>
          <a:xfrm>
            <a:off x="540000" y="6440400"/>
            <a:ext cx="266400" cy="151200"/>
          </a:xfrm>
          <a:prstGeom prst="rect">
            <a:avLst/>
          </a:prstGeom>
        </p:spPr>
        <p:txBody>
          <a:bodyPr vert="horz" lIns="0" tIns="0" rIns="0" bIns="0" rtlCol="0" anchor="t" anchorCtr="0"/>
          <a:lstStyle>
            <a:lvl1pPr algn="l">
              <a:defRPr sz="700">
                <a:solidFill>
                  <a:schemeClr val="accent1"/>
                </a:solidFill>
              </a:defRPr>
            </a:lvl1pPr>
          </a:lstStyle>
          <a:p>
            <a:fld id="{5BA07366-CB75-4AA8-9E5B-928B849F427C}" type="slidenum">
              <a:rPr lang="en-GB" smtClean="0"/>
              <a:pPr/>
              <a:t>‹#›</a:t>
            </a:fld>
            <a:endParaRPr lang="en-GB"/>
          </a:p>
        </p:txBody>
      </p:sp>
      <p:sp>
        <p:nvSpPr>
          <p:cNvPr id="11" name="_SD_FLD_Copyright"/>
          <p:cNvSpPr txBox="1"/>
          <p:nvPr userDrawn="1"/>
        </p:nvSpPr>
        <p:spPr>
          <a:xfrm>
            <a:off x="853200" y="6440400"/>
            <a:ext cx="278923" cy="107722"/>
          </a:xfrm>
          <a:prstGeom prst="rect">
            <a:avLst/>
          </a:prstGeom>
          <a:noFill/>
        </p:spPr>
        <p:txBody>
          <a:bodyPr wrap="none" lIns="0" tIns="0" rIns="0" bIns="0" rtlCol="0">
            <a:spAutoFit/>
          </a:bodyPr>
          <a:lstStyle/>
          <a:p>
            <a:r>
              <a:rPr lang="en-GB" sz="700" noProof="0">
                <a:solidFill>
                  <a:schemeClr val="accent1"/>
                </a:solidFill>
              </a:rPr>
              <a:t>DNV ©</a:t>
            </a:r>
          </a:p>
        </p:txBody>
      </p:sp>
      <p:sp>
        <p:nvSpPr>
          <p:cNvPr id="16" name="SD_FLD_DocumentDate"/>
          <p:cNvSpPr txBox="1">
            <a:spLocks noChangeArrowheads="1"/>
          </p:cNvSpPr>
          <p:nvPr userDrawn="1"/>
        </p:nvSpPr>
        <p:spPr bwMode="auto">
          <a:xfrm>
            <a:off x="1166400" y="6440400"/>
            <a:ext cx="119880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a:spcBef>
                <a:spcPts val="0"/>
              </a:spcBef>
            </a:pPr>
            <a:endParaRPr lang="en-GB" altLang="ja-JP" sz="700" cap="all" baseline="0">
              <a:solidFill>
                <a:schemeClr val="accent1"/>
              </a:solidFill>
              <a:ea typeface="ＭＳ Ｐゴシック" charset="-128"/>
              <a:cs typeface="Arial" charset="0"/>
            </a:endParaRPr>
          </a:p>
        </p:txBody>
      </p:sp>
      <p:sp>
        <p:nvSpPr>
          <p:cNvPr id="39" name="SD_FLD_Confidentiality">
            <a:extLst>
              <a:ext uri="{FF2B5EF4-FFF2-40B4-BE49-F238E27FC236}">
                <a16:creationId xmlns:a16="http://schemas.microsoft.com/office/drawing/2014/main" id="{93DBE27C-CF05-4B0E-B0C5-CDDB19365D12}"/>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accent1"/>
              </a:solidFill>
              <a:latin typeface="+mn-lt"/>
              <a:ea typeface="+mn-ea"/>
              <a:cs typeface="+mn-cs"/>
            </a:endParaRPr>
          </a:p>
        </p:txBody>
      </p:sp>
      <p:sp>
        <p:nvSpPr>
          <p:cNvPr id="49" name="SD_FLD_Draft" hidden="1">
            <a:extLst>
              <a:ext uri="{FF2B5EF4-FFF2-40B4-BE49-F238E27FC236}">
                <a16:creationId xmlns:a16="http://schemas.microsoft.com/office/drawing/2014/main" id="{EBD04EA3-2614-447C-8C02-69A389AD5F0C}"/>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0" r:id="rId4"/>
    <p:sldLayoutId id="2147483661" r:id="rId5"/>
    <p:sldLayoutId id="2147483702" r:id="rId6"/>
    <p:sldLayoutId id="2147483682" r:id="rId7"/>
    <p:sldLayoutId id="2147483674" r:id="rId8"/>
    <p:sldLayoutId id="2147483651" r:id="rId9"/>
    <p:sldLayoutId id="2147483650" r:id="rId10"/>
    <p:sldLayoutId id="2147483683" r:id="rId11"/>
    <p:sldLayoutId id="2147483698" r:id="rId12"/>
    <p:sldLayoutId id="2147483699" r:id="rId13"/>
    <p:sldLayoutId id="2147483652" r:id="rId14"/>
    <p:sldLayoutId id="2147483684" r:id="rId15"/>
    <p:sldLayoutId id="2147483685" r:id="rId16"/>
    <p:sldLayoutId id="2147483686" r:id="rId17"/>
    <p:sldLayoutId id="2147483664" r:id="rId18"/>
    <p:sldLayoutId id="2147483701" r:id="rId19"/>
    <p:sldLayoutId id="2147483695" r:id="rId20"/>
    <p:sldLayoutId id="2147483696" r:id="rId21"/>
    <p:sldLayoutId id="2147483690" r:id="rId22"/>
    <p:sldLayoutId id="2147483691" r:id="rId23"/>
    <p:sldLayoutId id="2147483697" r:id="rId24"/>
    <p:sldLayoutId id="2147483694" r:id="rId25"/>
    <p:sldLayoutId id="2147483655" r:id="rId26"/>
    <p:sldLayoutId id="2147483667" r:id="rId27"/>
    <p:sldLayoutId id="2147483692" r:id="rId28"/>
    <p:sldLayoutId id="2147483693" r:id="rId29"/>
    <p:sldLayoutId id="2147483703" r:id="rId30"/>
  </p:sldLayoutIdLst>
  <p:hf hdr="0" ftr="0" dt="0"/>
  <p:txStyles>
    <p:titleStyle>
      <a:lvl1pPr algn="l" defTabSz="914400" rtl="0" eaLnBrk="1" latinLnBrk="0" hangingPunct="1">
        <a:lnSpc>
          <a:spcPct val="83000"/>
        </a:lnSpc>
        <a:spcBef>
          <a:spcPct val="0"/>
        </a:spcBef>
        <a:buNone/>
        <a:defRPr sz="36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819" userDrawn="1">
          <p15:clr>
            <a:srgbClr val="F26B43"/>
          </p15:clr>
        </p15:guide>
        <p15:guide id="3" orient="horz" pos="340" userDrawn="1">
          <p15:clr>
            <a:srgbClr val="F26B43"/>
          </p15:clr>
        </p15:guide>
        <p15:guide id="4" orient="horz" pos="3809" userDrawn="1">
          <p15:clr>
            <a:srgbClr val="F26B43"/>
          </p15:clr>
        </p15:guide>
        <p15:guide id="5" pos="932" userDrawn="1">
          <p15:clr>
            <a:srgbClr val="F26B43"/>
          </p15:clr>
        </p15:guide>
        <p15:guide id="6" pos="1412" userDrawn="1">
          <p15:clr>
            <a:srgbClr val="F26B43"/>
          </p15:clr>
        </p15:guide>
        <p15:guide id="7" pos="1525" userDrawn="1">
          <p15:clr>
            <a:srgbClr val="F26B43"/>
          </p15:clr>
        </p15:guide>
        <p15:guide id="8" pos="2005" userDrawn="1">
          <p15:clr>
            <a:srgbClr val="F26B43"/>
          </p15:clr>
        </p15:guide>
        <p15:guide id="9" pos="2118" userDrawn="1">
          <p15:clr>
            <a:srgbClr val="F26B43"/>
          </p15:clr>
        </p15:guide>
        <p15:guide id="10" pos="2597" userDrawn="1">
          <p15:clr>
            <a:srgbClr val="F26B43"/>
          </p15:clr>
        </p15:guide>
        <p15:guide id="11" pos="2711" userDrawn="1">
          <p15:clr>
            <a:srgbClr val="F26B43"/>
          </p15:clr>
        </p15:guide>
        <p15:guide id="12" pos="3190" userDrawn="1">
          <p15:clr>
            <a:srgbClr val="F26B43"/>
          </p15:clr>
        </p15:guide>
        <p15:guide id="13" pos="3303" userDrawn="1">
          <p15:clr>
            <a:srgbClr val="F26B43"/>
          </p15:clr>
        </p15:guide>
        <p15:guide id="14" pos="3783" userDrawn="1">
          <p15:clr>
            <a:srgbClr val="F26B43"/>
          </p15:clr>
        </p15:guide>
        <p15:guide id="15" pos="3896" userDrawn="1">
          <p15:clr>
            <a:srgbClr val="F26B43"/>
          </p15:clr>
        </p15:guide>
        <p15:guide id="16" pos="4376" userDrawn="1">
          <p15:clr>
            <a:srgbClr val="F26B43"/>
          </p15:clr>
        </p15:guide>
        <p15:guide id="17" pos="4489" userDrawn="1">
          <p15:clr>
            <a:srgbClr val="F26B43"/>
          </p15:clr>
        </p15:guide>
        <p15:guide id="18" pos="4968" userDrawn="1">
          <p15:clr>
            <a:srgbClr val="F26B43"/>
          </p15:clr>
        </p15:guide>
        <p15:guide id="19" pos="5082" userDrawn="1">
          <p15:clr>
            <a:srgbClr val="F26B43"/>
          </p15:clr>
        </p15:guide>
        <p15:guide id="20" pos="5561" userDrawn="1">
          <p15:clr>
            <a:srgbClr val="F26B43"/>
          </p15:clr>
        </p15:guide>
        <p15:guide id="21" pos="5674" userDrawn="1">
          <p15:clr>
            <a:srgbClr val="F26B43"/>
          </p15:clr>
        </p15:guide>
        <p15:guide id="22" pos="6154" userDrawn="1">
          <p15:clr>
            <a:srgbClr val="F26B43"/>
          </p15:clr>
        </p15:guide>
        <p15:guide id="23" pos="6267" userDrawn="1">
          <p15:clr>
            <a:srgbClr val="F26B43"/>
          </p15:clr>
        </p15:guide>
        <p15:guide id="24" pos="6747" userDrawn="1">
          <p15:clr>
            <a:srgbClr val="F26B43"/>
          </p15:clr>
        </p15:guide>
        <p15:guide id="25" pos="6860" userDrawn="1">
          <p15:clr>
            <a:srgbClr val="F26B43"/>
          </p15:clr>
        </p15:guide>
        <p15:guide id="26" pos="7339" userDrawn="1">
          <p15:clr>
            <a:srgbClr val="F26B43"/>
          </p15:clr>
        </p15:guide>
        <p15:guide id="27" orient="horz" pos="109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2D9_A8212D64.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2FC_536732FA.xm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66.jpeg"/><Relationship Id="rId5" Type="http://schemas.openxmlformats.org/officeDocument/2006/relationships/image" Target="../media/image5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70.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18/10/relationships/comments" Target="../comments/modernComment_306_1E3EE363.xml"/><Relationship Id="rId7"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4.emf"/><Relationship Id="rId5" Type="http://schemas.openxmlformats.org/officeDocument/2006/relationships/image" Target="../media/image69.png"/><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4.emf"/><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85.emf"/><Relationship Id="rId5" Type="http://schemas.openxmlformats.org/officeDocument/2006/relationships/image" Target="../media/image69.pn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4.emf"/><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86.emf"/><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90.jpeg"/><Relationship Id="rId7"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hyperlink" Target="mailto:Brad.Hoover@dnv.com?subject=RACC-FSC" TargetMode="External"/><Relationship Id="rId5" Type="http://schemas.openxmlformats.org/officeDocument/2006/relationships/hyperlink" Target="mailto:Rachel.Murray@dnv.com" TargetMode="External"/><Relationship Id="rId4" Type="http://schemas.openxmlformats.org/officeDocument/2006/relationships/hyperlink" Target="mailto:Bryan.Kilgore@dnv.com" TargetMode="External"/><Relationship Id="rId9" Type="http://schemas.openxmlformats.org/officeDocument/2006/relationships/image" Target="../media/image93.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2E5_5092DD0E.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machine with fans and pipes&#10;&#10;Description automatically generated">
            <a:extLst>
              <a:ext uri="{FF2B5EF4-FFF2-40B4-BE49-F238E27FC236}">
                <a16:creationId xmlns:a16="http://schemas.microsoft.com/office/drawing/2014/main" id="{31D929A4-540E-1F15-4500-5A999F12C77B}"/>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7176" t="16564" r="17176" b="9513"/>
          <a:stretch/>
        </p:blipFill>
        <p:spPr>
          <a:xfrm>
            <a:off x="0" y="6424"/>
            <a:ext cx="12192000" cy="6858000"/>
          </a:xfrm>
        </p:spPr>
      </p:pic>
      <p:sp>
        <p:nvSpPr>
          <p:cNvPr id="12" name="Rectangle 11">
            <a:extLst>
              <a:ext uri="{FF2B5EF4-FFF2-40B4-BE49-F238E27FC236}">
                <a16:creationId xmlns:a16="http://schemas.microsoft.com/office/drawing/2014/main" id="{0E8E2565-9AD6-9C8D-4FA1-D208BB83793D}"/>
              </a:ext>
            </a:extLst>
          </p:cNvPr>
          <p:cNvSpPr/>
          <p:nvPr/>
        </p:nvSpPr>
        <p:spPr>
          <a:xfrm>
            <a:off x="0" y="0"/>
            <a:ext cx="12192073" cy="6858000"/>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2" name="Title 1">
            <a:extLst>
              <a:ext uri="{FF2B5EF4-FFF2-40B4-BE49-F238E27FC236}">
                <a16:creationId xmlns:a16="http://schemas.microsoft.com/office/drawing/2014/main" id="{65578F47-A382-4A48-9F1B-1E46B4B636EA}"/>
              </a:ext>
            </a:extLst>
          </p:cNvPr>
          <p:cNvSpPr>
            <a:spLocks noGrp="1"/>
          </p:cNvSpPr>
          <p:nvPr>
            <p:ph type="ctrTitle"/>
          </p:nvPr>
        </p:nvSpPr>
        <p:spPr>
          <a:xfrm>
            <a:off x="539748" y="2401577"/>
            <a:ext cx="9271658" cy="2190301"/>
          </a:xfrm>
        </p:spPr>
        <p:txBody>
          <a:bodyPr/>
          <a:lstStyle/>
          <a:p>
            <a:r>
              <a:rPr lang="en-US" sz="4800"/>
              <a:t>Combined Refrigerant Avoided Cost and Fuel-Substitution Calculators w/Technical Guidance Presentation</a:t>
            </a:r>
          </a:p>
        </p:txBody>
      </p:sp>
      <p:sp>
        <p:nvSpPr>
          <p:cNvPr id="7" name="Subtitle 6">
            <a:extLst>
              <a:ext uri="{FF2B5EF4-FFF2-40B4-BE49-F238E27FC236}">
                <a16:creationId xmlns:a16="http://schemas.microsoft.com/office/drawing/2014/main" id="{1DA0DD25-260E-469A-9E65-62422B5454C2}"/>
              </a:ext>
            </a:extLst>
          </p:cNvPr>
          <p:cNvSpPr>
            <a:spLocks noGrp="1"/>
          </p:cNvSpPr>
          <p:nvPr>
            <p:ph type="subTitle" idx="1"/>
          </p:nvPr>
        </p:nvSpPr>
        <p:spPr>
          <a:xfrm>
            <a:off x="539999" y="4795086"/>
            <a:ext cx="8290798" cy="648072"/>
          </a:xfrm>
        </p:spPr>
        <p:txBody>
          <a:bodyPr/>
          <a:lstStyle/>
          <a:p>
            <a:pPr>
              <a:lnSpc>
                <a:spcPct val="100000"/>
              </a:lnSpc>
            </a:pPr>
            <a:r>
              <a:rPr lang="en-US">
                <a:solidFill>
                  <a:schemeClr val="accent5"/>
                </a:solidFill>
              </a:rPr>
              <a:t>RACC-FSC_v3.0 Workbook and RACC-FSC Technical Guidance for </a:t>
            </a:r>
          </a:p>
          <a:p>
            <a:pPr>
              <a:lnSpc>
                <a:spcPct val="100000"/>
              </a:lnSpc>
            </a:pPr>
            <a:r>
              <a:rPr lang="en-US">
                <a:solidFill>
                  <a:schemeClr val="accent5"/>
                </a:solidFill>
              </a:rPr>
              <a:t>California Public Utilities Commission – Energy Division</a:t>
            </a:r>
          </a:p>
        </p:txBody>
      </p:sp>
      <p:sp>
        <p:nvSpPr>
          <p:cNvPr id="8" name="Text Placeholder 7">
            <a:extLst>
              <a:ext uri="{FF2B5EF4-FFF2-40B4-BE49-F238E27FC236}">
                <a16:creationId xmlns:a16="http://schemas.microsoft.com/office/drawing/2014/main" id="{615B879D-A4F5-4E37-916F-6EDD551AEB0F}"/>
              </a:ext>
            </a:extLst>
          </p:cNvPr>
          <p:cNvSpPr>
            <a:spLocks noGrp="1"/>
          </p:cNvSpPr>
          <p:nvPr>
            <p:ph type="body" sz="quarter" idx="18"/>
          </p:nvPr>
        </p:nvSpPr>
        <p:spPr/>
        <p:txBody>
          <a:bodyPr/>
          <a:lstStyle/>
          <a:p>
            <a:r>
              <a:rPr lang="en-US"/>
              <a:t>March 6, 2024</a:t>
            </a:r>
          </a:p>
        </p:txBody>
      </p:sp>
      <p:sp>
        <p:nvSpPr>
          <p:cNvPr id="6" name="Slide Number Placeholder 5">
            <a:extLst>
              <a:ext uri="{FF2B5EF4-FFF2-40B4-BE49-F238E27FC236}">
                <a16:creationId xmlns:a16="http://schemas.microsoft.com/office/drawing/2014/main" id="{7E1BF1F7-7A1F-41AE-A1CD-33B2E83BFA96}"/>
              </a:ext>
            </a:extLst>
          </p:cNvPr>
          <p:cNvSpPr>
            <a:spLocks noGrp="1"/>
          </p:cNvSpPr>
          <p:nvPr>
            <p:ph type="sldNum" sz="quarter" idx="17"/>
          </p:nvPr>
        </p:nvSpPr>
        <p:spPr/>
        <p:txBody>
          <a:bodyPr/>
          <a:lstStyle/>
          <a:p>
            <a:fld id="{5BA07366-CB75-4AA8-9E5B-928B849F427C}" type="slidenum">
              <a:rPr lang="en-US" smtClean="0"/>
              <a:pPr/>
              <a:t>1</a:t>
            </a:fld>
            <a:endParaRPr lang="en-US"/>
          </a:p>
        </p:txBody>
      </p:sp>
      <p:sp>
        <p:nvSpPr>
          <p:cNvPr id="5" name="Text Placeholder 4">
            <a:extLst>
              <a:ext uri="{FF2B5EF4-FFF2-40B4-BE49-F238E27FC236}">
                <a16:creationId xmlns:a16="http://schemas.microsoft.com/office/drawing/2014/main" id="{7521EAE8-8357-006B-1A48-FC810AC90626}"/>
              </a:ext>
            </a:extLst>
          </p:cNvPr>
          <p:cNvSpPr>
            <a:spLocks noGrp="1"/>
          </p:cNvSpPr>
          <p:nvPr>
            <p:ph type="body" sz="quarter" idx="22"/>
          </p:nvPr>
        </p:nvSpPr>
        <p:spPr/>
        <p:txBody>
          <a:bodyPr/>
          <a:lstStyle/>
          <a:p>
            <a:endParaRPr lang="en-GB"/>
          </a:p>
        </p:txBody>
      </p:sp>
      <p:sp>
        <p:nvSpPr>
          <p:cNvPr id="9" name="Text Placeholder 8">
            <a:extLst>
              <a:ext uri="{FF2B5EF4-FFF2-40B4-BE49-F238E27FC236}">
                <a16:creationId xmlns:a16="http://schemas.microsoft.com/office/drawing/2014/main" id="{A93941B8-C767-E747-985A-C3FF437E8109}"/>
              </a:ext>
            </a:extLst>
          </p:cNvPr>
          <p:cNvSpPr>
            <a:spLocks noGrp="1"/>
          </p:cNvSpPr>
          <p:nvPr>
            <p:ph type="body" sz="quarter" idx="23"/>
          </p:nvPr>
        </p:nvSpPr>
        <p:spPr/>
        <p:txBody>
          <a:bodyPr/>
          <a:lstStyle/>
          <a:p>
            <a:endParaRPr lang="en-GB"/>
          </a:p>
        </p:txBody>
      </p:sp>
    </p:spTree>
    <p:extLst>
      <p:ext uri="{BB962C8B-B14F-4D97-AF65-F5344CB8AC3E}">
        <p14:creationId xmlns:p14="http://schemas.microsoft.com/office/powerpoint/2010/main" val="31646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C389-C181-64D9-CD1C-B368EBCD282A}"/>
              </a:ext>
            </a:extLst>
          </p:cNvPr>
          <p:cNvSpPr>
            <a:spLocks noGrp="1"/>
          </p:cNvSpPr>
          <p:nvPr>
            <p:ph type="title"/>
          </p:nvPr>
        </p:nvSpPr>
        <p:spPr/>
        <p:txBody>
          <a:bodyPr/>
          <a:lstStyle/>
          <a:p>
            <a:r>
              <a:rPr lang="en-GB"/>
              <a:t>Refrigerant Leakage/Loss Rates</a:t>
            </a:r>
          </a:p>
        </p:txBody>
      </p:sp>
      <p:sp>
        <p:nvSpPr>
          <p:cNvPr id="3" name="Slide Number Placeholder 2">
            <a:extLst>
              <a:ext uri="{FF2B5EF4-FFF2-40B4-BE49-F238E27FC236}">
                <a16:creationId xmlns:a16="http://schemas.microsoft.com/office/drawing/2014/main" id="{E6389B14-DD57-89CD-1859-E78F2770B925}"/>
              </a:ext>
            </a:extLst>
          </p:cNvPr>
          <p:cNvSpPr>
            <a:spLocks noGrp="1"/>
          </p:cNvSpPr>
          <p:nvPr>
            <p:ph type="sldNum" sz="quarter" idx="12"/>
          </p:nvPr>
        </p:nvSpPr>
        <p:spPr/>
        <p:txBody>
          <a:bodyPr/>
          <a:lstStyle/>
          <a:p>
            <a:fld id="{5BA07366-CB75-4AA8-9E5B-928B849F427C}" type="slidenum">
              <a:rPr lang="en-GB" smtClean="0"/>
              <a:pPr/>
              <a:t>10</a:t>
            </a:fld>
            <a:endParaRPr lang="en-GB"/>
          </a:p>
        </p:txBody>
      </p:sp>
      <p:pic>
        <p:nvPicPr>
          <p:cNvPr id="5" name="Picture 4">
            <a:extLst>
              <a:ext uri="{FF2B5EF4-FFF2-40B4-BE49-F238E27FC236}">
                <a16:creationId xmlns:a16="http://schemas.microsoft.com/office/drawing/2014/main" id="{1B98C407-6123-DA6A-CA52-83A7B7B5DC9E}"/>
              </a:ext>
            </a:extLst>
          </p:cNvPr>
          <p:cNvPicPr>
            <a:picLocks noChangeAspect="1"/>
          </p:cNvPicPr>
          <p:nvPr/>
        </p:nvPicPr>
        <p:blipFill>
          <a:blip r:embed="rId3"/>
          <a:stretch>
            <a:fillRect/>
          </a:stretch>
        </p:blipFill>
        <p:spPr>
          <a:xfrm>
            <a:off x="1818482" y="6541574"/>
            <a:ext cx="8553450" cy="309563"/>
          </a:xfrm>
          <a:prstGeom prst="rect">
            <a:avLst/>
          </a:prstGeom>
        </p:spPr>
      </p:pic>
      <p:pic>
        <p:nvPicPr>
          <p:cNvPr id="8" name="Picture 7">
            <a:extLst>
              <a:ext uri="{FF2B5EF4-FFF2-40B4-BE49-F238E27FC236}">
                <a16:creationId xmlns:a16="http://schemas.microsoft.com/office/drawing/2014/main" id="{83C1DA7A-5A63-5C4C-3604-11F655A86698}"/>
              </a:ext>
            </a:extLst>
          </p:cNvPr>
          <p:cNvPicPr>
            <a:picLocks noChangeAspect="1"/>
          </p:cNvPicPr>
          <p:nvPr/>
        </p:nvPicPr>
        <p:blipFill rotWithShape="1">
          <a:blip r:embed="rId4"/>
          <a:srcRect t="7116" r="1063" b="3518"/>
          <a:stretch/>
        </p:blipFill>
        <p:spPr>
          <a:xfrm>
            <a:off x="1493193" y="1007750"/>
            <a:ext cx="8878739" cy="5351227"/>
          </a:xfrm>
          <a:prstGeom prst="rect">
            <a:avLst/>
          </a:prstGeom>
        </p:spPr>
      </p:pic>
    </p:spTree>
    <p:extLst>
      <p:ext uri="{BB962C8B-B14F-4D97-AF65-F5344CB8AC3E}">
        <p14:creationId xmlns:p14="http://schemas.microsoft.com/office/powerpoint/2010/main" val="380101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BFC7A14-DA1D-4AE2-892C-E1D670BFEC7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778" r="1645" b="3237"/>
          <a:stretch/>
        </p:blipFill>
        <p:spPr>
          <a:xfrm>
            <a:off x="0" y="0"/>
            <a:ext cx="12192000" cy="6858000"/>
          </a:xfrm>
        </p:spPr>
      </p:pic>
      <p:sp>
        <p:nvSpPr>
          <p:cNvPr id="4" name="Slide Number Placeholder 3">
            <a:extLst>
              <a:ext uri="{FF2B5EF4-FFF2-40B4-BE49-F238E27FC236}">
                <a16:creationId xmlns:a16="http://schemas.microsoft.com/office/drawing/2014/main" id="{506ECCBB-7153-46E2-949B-98CE8927498C}"/>
              </a:ext>
            </a:extLst>
          </p:cNvPr>
          <p:cNvSpPr>
            <a:spLocks noGrp="1"/>
          </p:cNvSpPr>
          <p:nvPr>
            <p:ph type="sldNum" sz="quarter" idx="12"/>
          </p:nvPr>
        </p:nvSpPr>
        <p:spPr/>
        <p:txBody>
          <a:bodyPr/>
          <a:lstStyle/>
          <a:p>
            <a:fld id="{5BA07366-CB75-4AA8-9E5B-928B849F427C}" type="slidenum">
              <a:rPr lang="en-GB" smtClean="0"/>
              <a:t>11</a:t>
            </a:fld>
            <a:endParaRPr lang="en-GB"/>
          </a:p>
        </p:txBody>
      </p:sp>
      <p:sp>
        <p:nvSpPr>
          <p:cNvPr id="2" name="Rectangle 1">
            <a:extLst>
              <a:ext uri="{FF2B5EF4-FFF2-40B4-BE49-F238E27FC236}">
                <a16:creationId xmlns:a16="http://schemas.microsoft.com/office/drawing/2014/main" id="{0E43FE28-DD39-8E6F-CDF0-C4ADB30802A2}"/>
              </a:ext>
            </a:extLst>
          </p:cNvPr>
          <p:cNvSpPr/>
          <p:nvPr/>
        </p:nvSpPr>
        <p:spPr>
          <a:xfrm>
            <a:off x="0" y="8561"/>
            <a:ext cx="12192073" cy="6858000"/>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5" name="Title 2">
            <a:extLst>
              <a:ext uri="{FF2B5EF4-FFF2-40B4-BE49-F238E27FC236}">
                <a16:creationId xmlns:a16="http://schemas.microsoft.com/office/drawing/2014/main" id="{399AFA17-8B5B-0F56-B991-C00CC57DFD56}"/>
              </a:ext>
            </a:extLst>
          </p:cNvPr>
          <p:cNvSpPr txBox="1">
            <a:spLocks/>
          </p:cNvSpPr>
          <p:nvPr/>
        </p:nvSpPr>
        <p:spPr>
          <a:xfrm>
            <a:off x="974711" y="3047999"/>
            <a:ext cx="8388100" cy="1030113"/>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5400" b="0">
                <a:solidFill>
                  <a:schemeClr val="accent5"/>
                </a:solidFill>
              </a:rPr>
              <a:t>Key Updates &amp; Examples</a:t>
            </a:r>
          </a:p>
        </p:txBody>
      </p:sp>
      <p:sp>
        <p:nvSpPr>
          <p:cNvPr id="3" name="Title 2">
            <a:extLst>
              <a:ext uri="{FF2B5EF4-FFF2-40B4-BE49-F238E27FC236}">
                <a16:creationId xmlns:a16="http://schemas.microsoft.com/office/drawing/2014/main" id="{917D3C4A-9DC4-4B27-9590-8D817D472F86}"/>
              </a:ext>
            </a:extLst>
          </p:cNvPr>
          <p:cNvSpPr>
            <a:spLocks noGrp="1"/>
          </p:cNvSpPr>
          <p:nvPr>
            <p:ph type="title"/>
          </p:nvPr>
        </p:nvSpPr>
        <p:spPr>
          <a:xfrm>
            <a:off x="1024445" y="4078113"/>
            <a:ext cx="8388100" cy="1298228"/>
          </a:xfrm>
        </p:spPr>
        <p:txBody>
          <a:bodyPr/>
          <a:lstStyle/>
          <a:p>
            <a:r>
              <a:rPr lang="en-GB" sz="2800"/>
              <a:t>Refrigerant Avoided Cost Calculator (RACC)</a:t>
            </a:r>
            <a:endParaRPr lang="en-GB"/>
          </a:p>
        </p:txBody>
      </p:sp>
    </p:spTree>
    <p:extLst>
      <p:ext uri="{BB962C8B-B14F-4D97-AF65-F5344CB8AC3E}">
        <p14:creationId xmlns:p14="http://schemas.microsoft.com/office/powerpoint/2010/main" val="206000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4827-A2A6-AE97-0DDC-43A33158CCFF}"/>
              </a:ext>
            </a:extLst>
          </p:cNvPr>
          <p:cNvSpPr>
            <a:spLocks noGrp="1"/>
          </p:cNvSpPr>
          <p:nvPr>
            <p:ph type="title"/>
          </p:nvPr>
        </p:nvSpPr>
        <p:spPr>
          <a:xfrm>
            <a:off x="6189785" y="342000"/>
            <a:ext cx="5460879" cy="936000"/>
          </a:xfrm>
        </p:spPr>
        <p:txBody>
          <a:bodyPr/>
          <a:lstStyle/>
          <a:p>
            <a:r>
              <a:rPr lang="en-US">
                <a:solidFill>
                  <a:schemeClr val="tx1"/>
                </a:solidFill>
              </a:rPr>
              <a:t>Key RACC Updates</a:t>
            </a:r>
            <a:r>
              <a:rPr lang="en-US">
                <a:solidFill>
                  <a:schemeClr val="accent3"/>
                </a:solidFill>
              </a:rPr>
              <a:t>*</a:t>
            </a:r>
          </a:p>
        </p:txBody>
      </p:sp>
      <p:sp>
        <p:nvSpPr>
          <p:cNvPr id="3" name="Content Placeholder 2">
            <a:extLst>
              <a:ext uri="{FF2B5EF4-FFF2-40B4-BE49-F238E27FC236}">
                <a16:creationId xmlns:a16="http://schemas.microsoft.com/office/drawing/2014/main" id="{A116DC94-BC88-AA9C-96FD-7C6A3D0FA151}"/>
              </a:ext>
            </a:extLst>
          </p:cNvPr>
          <p:cNvSpPr>
            <a:spLocks noGrp="1"/>
          </p:cNvSpPr>
          <p:nvPr>
            <p:ph sz="half" idx="1"/>
          </p:nvPr>
        </p:nvSpPr>
        <p:spPr>
          <a:xfrm>
            <a:off x="6189785" y="1088957"/>
            <a:ext cx="5746053" cy="4591996"/>
          </a:xfrm>
        </p:spPr>
        <p:txBody>
          <a:bodyPr/>
          <a:lstStyle/>
          <a:p>
            <a:r>
              <a:rPr lang="en-US" sz="1800" dirty="0">
                <a:solidFill>
                  <a:schemeClr val="tx1"/>
                </a:solidFill>
              </a:rPr>
              <a:t>Incorporates EPA and CARB refrigerant global-warming potential (GWP) limits:</a:t>
            </a:r>
          </a:p>
          <a:p>
            <a:pPr lvl="1"/>
            <a:r>
              <a:rPr lang="en-US" sz="1400" dirty="0">
                <a:solidFill>
                  <a:schemeClr val="tx1"/>
                </a:solidFill>
              </a:rPr>
              <a:t>Establishes GWP-limit baselines</a:t>
            </a:r>
          </a:p>
          <a:p>
            <a:pPr lvl="1"/>
            <a:r>
              <a:rPr lang="en-US" sz="1400" dirty="0">
                <a:solidFill>
                  <a:schemeClr val="tx1"/>
                </a:solidFill>
              </a:rPr>
              <a:t>Uses future GWP-limit baseline for Accelerated Replacement (AR) measure application type (MAT)</a:t>
            </a:r>
          </a:p>
          <a:p>
            <a:pPr>
              <a:spcBef>
                <a:spcPts val="2100"/>
              </a:spcBef>
            </a:pPr>
            <a:r>
              <a:rPr lang="en-US" sz="1800" dirty="0">
                <a:solidFill>
                  <a:schemeClr val="tx1"/>
                </a:solidFill>
              </a:rPr>
              <a:t>Eliminates pro-rating of end-of-life refrigerant emissions for counterfactual cases of AR MAT</a:t>
            </a:r>
          </a:p>
          <a:p>
            <a:pPr>
              <a:spcBef>
                <a:spcPts val="2100"/>
              </a:spcBef>
            </a:pPr>
            <a:r>
              <a:rPr lang="en-US" sz="1800" dirty="0">
                <a:solidFill>
                  <a:schemeClr val="tx1"/>
                </a:solidFill>
              </a:rPr>
              <a:t>Enables possible avoided emissions credit when recovery/reclamation of existing equipment’s high-GWP refrigerant is documented</a:t>
            </a:r>
            <a:r>
              <a:rPr lang="en-US" sz="1800" b="1" baseline="30000" dirty="0">
                <a:latin typeface="Arial" panose="020B0604020202020204" pitchFamily="34" charset="0"/>
                <a:cs typeface="Arial" panose="020B0604020202020204" pitchFamily="34" charset="0"/>
              </a:rPr>
              <a:t>†</a:t>
            </a:r>
            <a:endParaRPr lang="en-US" sz="1800" dirty="0">
              <a:solidFill>
                <a:schemeClr val="tx1"/>
              </a:solidFill>
            </a:endParaRPr>
          </a:p>
          <a:p>
            <a:pPr>
              <a:spcBef>
                <a:spcPts val="2100"/>
              </a:spcBef>
            </a:pPr>
            <a:r>
              <a:rPr lang="en-US" sz="1800" dirty="0">
                <a:solidFill>
                  <a:schemeClr val="tx1"/>
                </a:solidFill>
              </a:rPr>
              <a:t>Adds graphs to provide visual representation of refrigerant emissions over equipment life(s)</a:t>
            </a:r>
          </a:p>
          <a:p>
            <a:pPr>
              <a:spcBef>
                <a:spcPts val="2100"/>
              </a:spcBef>
            </a:pPr>
            <a:r>
              <a:rPr lang="en-US" sz="1800" dirty="0">
                <a:solidFill>
                  <a:schemeClr val="tx1"/>
                </a:solidFill>
              </a:rPr>
              <a:t>Connects to DEER database for updates</a:t>
            </a:r>
          </a:p>
        </p:txBody>
      </p:sp>
      <p:sp>
        <p:nvSpPr>
          <p:cNvPr id="5" name="Slide Number Placeholder 4">
            <a:extLst>
              <a:ext uri="{FF2B5EF4-FFF2-40B4-BE49-F238E27FC236}">
                <a16:creationId xmlns:a16="http://schemas.microsoft.com/office/drawing/2014/main" id="{C8D77295-A192-FE76-0FE4-0D45C57F44B8}"/>
              </a:ext>
            </a:extLst>
          </p:cNvPr>
          <p:cNvSpPr>
            <a:spLocks noGrp="1"/>
          </p:cNvSpPr>
          <p:nvPr>
            <p:ph type="sldNum" sz="quarter" idx="12"/>
          </p:nvPr>
        </p:nvSpPr>
        <p:spPr/>
        <p:txBody>
          <a:bodyPr/>
          <a:lstStyle/>
          <a:p>
            <a:fld id="{5BA07366-CB75-4AA8-9E5B-928B849F427C}" type="slidenum">
              <a:rPr lang="en-US" smtClean="0"/>
              <a:t>12</a:t>
            </a:fld>
            <a:endParaRPr lang="en-US"/>
          </a:p>
        </p:txBody>
      </p:sp>
      <p:pic>
        <p:nvPicPr>
          <p:cNvPr id="6" name="Picture Placeholder 6">
            <a:extLst>
              <a:ext uri="{FF2B5EF4-FFF2-40B4-BE49-F238E27FC236}">
                <a16:creationId xmlns:a16="http://schemas.microsoft.com/office/drawing/2014/main" id="{5A9342D6-36C4-3F8F-CE08-663D46413FED}"/>
              </a:ext>
            </a:extLst>
          </p:cNvPr>
          <p:cNvPicPr>
            <a:picLocks noChangeAspect="1"/>
          </p:cNvPicPr>
          <p:nvPr/>
        </p:nvPicPr>
        <p:blipFill rotWithShape="1">
          <a:blip r:embed="rId4"/>
          <a:srcRect l="8661" t="14627" r="13106" b="1209"/>
          <a:stretch/>
        </p:blipFill>
        <p:spPr>
          <a:xfrm>
            <a:off x="-1" y="1"/>
            <a:ext cx="5657591" cy="6858000"/>
          </a:xfrm>
          <a:prstGeom prst="rect">
            <a:avLst/>
          </a:prstGeom>
        </p:spPr>
      </p:pic>
      <p:sp>
        <p:nvSpPr>
          <p:cNvPr id="7" name="TextBox 6">
            <a:extLst>
              <a:ext uri="{FF2B5EF4-FFF2-40B4-BE49-F238E27FC236}">
                <a16:creationId xmlns:a16="http://schemas.microsoft.com/office/drawing/2014/main" id="{3D69D000-CEA1-DFAD-F70D-D44E16983E1E}"/>
              </a:ext>
            </a:extLst>
          </p:cNvPr>
          <p:cNvSpPr txBox="1"/>
          <p:nvPr/>
        </p:nvSpPr>
        <p:spPr>
          <a:xfrm>
            <a:off x="6189785" y="5837547"/>
            <a:ext cx="4377196" cy="707886"/>
          </a:xfrm>
          <a:prstGeom prst="rect">
            <a:avLst/>
          </a:prstGeom>
          <a:noFill/>
        </p:spPr>
        <p:txBody>
          <a:bodyPr wrap="square" lIns="0" tIns="0" rIns="0" bIns="0" rtlCol="0">
            <a:spAutoFit/>
          </a:bodyPr>
          <a:lstStyle/>
          <a:p>
            <a:pPr algn="l">
              <a:lnSpc>
                <a:spcPct val="100000"/>
              </a:lnSpc>
              <a:spcBef>
                <a:spcPts val="600"/>
              </a:spcBef>
            </a:pPr>
            <a:r>
              <a:rPr lang="en-US" sz="1100" dirty="0">
                <a:solidFill>
                  <a:schemeClr val="accent3"/>
                </a:solidFill>
              </a:rPr>
              <a:t>* </a:t>
            </a:r>
            <a:r>
              <a:rPr lang="en-US" sz="1000" dirty="0">
                <a:solidFill>
                  <a:schemeClr val="accent3"/>
                </a:solidFill>
              </a:rPr>
              <a:t>Compared to Deemed_Measure_RACC_Workbook_v2.2.xlsx</a:t>
            </a:r>
          </a:p>
          <a:p>
            <a:pPr algn="l">
              <a:lnSpc>
                <a:spcPct val="100000"/>
              </a:lnSpc>
              <a:spcBef>
                <a:spcPts val="600"/>
              </a:spcBef>
            </a:pPr>
            <a:r>
              <a:rPr lang="en-US" sz="1000" b="1" baseline="30000" dirty="0">
                <a:latin typeface="Arial" panose="020B0604020202020204" pitchFamily="34" charset="0"/>
                <a:cs typeface="Arial" panose="020B0604020202020204" pitchFamily="34" charset="0"/>
              </a:rPr>
              <a:t>†</a:t>
            </a:r>
            <a:r>
              <a:rPr lang="en-US" sz="1000" b="1" baseline="30000" dirty="0">
                <a:solidFill>
                  <a:schemeClr val="accent3"/>
                </a:solidFill>
                <a:latin typeface="Arial" panose="020B0604020202020204" pitchFamily="34" charset="0"/>
                <a:cs typeface="Arial" panose="020B0604020202020204" pitchFamily="34" charset="0"/>
              </a:rPr>
              <a:t>  </a:t>
            </a:r>
            <a:r>
              <a:rPr lang="en-US" sz="1000" i="1" dirty="0">
                <a:solidFill>
                  <a:schemeClr val="accent3"/>
                </a:solidFill>
              </a:rPr>
              <a:t>Documentation requirements are under development and will need to be agreed upon during measure package/custom application development for avoided emissions credit to be claimed.</a:t>
            </a:r>
          </a:p>
        </p:txBody>
      </p:sp>
      <p:sp>
        <p:nvSpPr>
          <p:cNvPr id="8" name="TextBox 7">
            <a:extLst>
              <a:ext uri="{FF2B5EF4-FFF2-40B4-BE49-F238E27FC236}">
                <a16:creationId xmlns:a16="http://schemas.microsoft.com/office/drawing/2014/main" id="{391D01D4-6318-BCCF-7C72-FE9B42B56BC2}"/>
              </a:ext>
            </a:extLst>
          </p:cNvPr>
          <p:cNvSpPr txBox="1"/>
          <p:nvPr/>
        </p:nvSpPr>
        <p:spPr>
          <a:xfrm>
            <a:off x="1719009" y="2719753"/>
            <a:ext cx="2219569" cy="2308324"/>
          </a:xfrm>
          <a:prstGeom prst="rect">
            <a:avLst/>
          </a:prstGeom>
          <a:noFill/>
        </p:spPr>
        <p:txBody>
          <a:bodyPr wrap="square" lIns="0" tIns="0" rIns="0" bIns="0" rtlCol="0">
            <a:spAutoFit/>
          </a:bodyPr>
          <a:lstStyle/>
          <a:p>
            <a:pPr algn="ctr">
              <a:lnSpc>
                <a:spcPct val="100000"/>
              </a:lnSpc>
              <a:spcBef>
                <a:spcPts val="600"/>
              </a:spcBef>
            </a:pPr>
            <a:r>
              <a:rPr lang="en-US" sz="2000">
                <a:solidFill>
                  <a:schemeClr val="bg2">
                    <a:lumMod val="25000"/>
                  </a:schemeClr>
                </a:solidFill>
              </a:rPr>
              <a:t>U.S. Environmental Protection Agency (EPA)</a:t>
            </a:r>
          </a:p>
          <a:p>
            <a:pPr algn="ctr">
              <a:lnSpc>
                <a:spcPct val="100000"/>
              </a:lnSpc>
              <a:spcBef>
                <a:spcPts val="600"/>
              </a:spcBef>
            </a:pPr>
            <a:endParaRPr lang="en-US" sz="2000">
              <a:solidFill>
                <a:schemeClr val="bg2">
                  <a:lumMod val="25000"/>
                </a:schemeClr>
              </a:solidFill>
            </a:endParaRPr>
          </a:p>
          <a:p>
            <a:pPr algn="ctr">
              <a:lnSpc>
                <a:spcPct val="100000"/>
              </a:lnSpc>
              <a:spcBef>
                <a:spcPts val="600"/>
              </a:spcBef>
            </a:pPr>
            <a:r>
              <a:rPr lang="en-US" sz="2000">
                <a:solidFill>
                  <a:schemeClr val="bg2">
                    <a:lumMod val="25000"/>
                  </a:schemeClr>
                </a:solidFill>
              </a:rPr>
              <a:t>California Air Resources Board (CARB)</a:t>
            </a:r>
          </a:p>
        </p:txBody>
      </p:sp>
    </p:spTree>
    <p:extLst>
      <p:ext uri="{BB962C8B-B14F-4D97-AF65-F5344CB8AC3E}">
        <p14:creationId xmlns:p14="http://schemas.microsoft.com/office/powerpoint/2010/main" val="282074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RACC Analysis Charts: Res. HP replacing AC/gas furnace*</a:t>
            </a:r>
            <a:endParaRPr lang="en-US"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13</a:t>
            </a:fld>
            <a:endParaRPr lang="en-US"/>
          </a:p>
        </p:txBody>
      </p:sp>
      <p:sp>
        <p:nvSpPr>
          <p:cNvPr id="15" name="TextBox 14">
            <a:extLst>
              <a:ext uri="{FF2B5EF4-FFF2-40B4-BE49-F238E27FC236}">
                <a16:creationId xmlns:a16="http://schemas.microsoft.com/office/drawing/2014/main" id="{CF4095E8-678F-1480-FE5E-9DDF895D5E01}"/>
              </a:ext>
            </a:extLst>
          </p:cNvPr>
          <p:cNvSpPr txBox="1"/>
          <p:nvPr/>
        </p:nvSpPr>
        <p:spPr>
          <a:xfrm>
            <a:off x="2009563" y="5812522"/>
            <a:ext cx="4357370" cy="369332"/>
          </a:xfrm>
          <a:prstGeom prst="rect">
            <a:avLst/>
          </a:prstGeom>
          <a:noFill/>
        </p:spPr>
        <p:txBody>
          <a:bodyPr wrap="square" lIns="0" tIns="0" rIns="0" bIns="0" rtlCol="0">
            <a:spAutoFit/>
          </a:bodyPr>
          <a:lstStyle/>
          <a:p>
            <a:pPr algn="l">
              <a:lnSpc>
                <a:spcPct val="100000"/>
              </a:lnSpc>
              <a:spcBef>
                <a:spcPts val="600"/>
              </a:spcBef>
            </a:pPr>
            <a:r>
              <a:rPr lang="en-US" sz="1200">
                <a:solidFill>
                  <a:schemeClr val="accent1"/>
                </a:solidFill>
              </a:rPr>
              <a:t>* Using SWHC045-03 fuel-substitution measure package permutations approved for PY2024-2025</a:t>
            </a:r>
          </a:p>
        </p:txBody>
      </p:sp>
      <p:pic>
        <p:nvPicPr>
          <p:cNvPr id="4" name="Picture 3">
            <a:extLst>
              <a:ext uri="{FF2B5EF4-FFF2-40B4-BE49-F238E27FC236}">
                <a16:creationId xmlns:a16="http://schemas.microsoft.com/office/drawing/2014/main" id="{640BAE99-B63C-5335-3307-D7BA45630AE5}"/>
              </a:ext>
            </a:extLst>
          </p:cNvPr>
          <p:cNvPicPr>
            <a:picLocks noChangeAspect="1"/>
          </p:cNvPicPr>
          <p:nvPr/>
        </p:nvPicPr>
        <p:blipFill>
          <a:blip r:embed="rId3"/>
          <a:stretch>
            <a:fillRect/>
          </a:stretch>
        </p:blipFill>
        <p:spPr>
          <a:xfrm>
            <a:off x="1818482" y="6548437"/>
            <a:ext cx="8553450" cy="309563"/>
          </a:xfrm>
          <a:prstGeom prst="rect">
            <a:avLst/>
          </a:prstGeom>
        </p:spPr>
      </p:pic>
      <p:pic>
        <p:nvPicPr>
          <p:cNvPr id="3" name="Picture 2">
            <a:extLst>
              <a:ext uri="{FF2B5EF4-FFF2-40B4-BE49-F238E27FC236}">
                <a16:creationId xmlns:a16="http://schemas.microsoft.com/office/drawing/2014/main" id="{026F4E11-ED71-541A-4367-23A29B1EB12B}"/>
              </a:ext>
            </a:extLst>
          </p:cNvPr>
          <p:cNvPicPr>
            <a:picLocks noChangeAspect="1"/>
          </p:cNvPicPr>
          <p:nvPr/>
        </p:nvPicPr>
        <p:blipFill rotWithShape="1">
          <a:blip r:embed="rId4"/>
          <a:srcRect t="16050" b="2190"/>
          <a:stretch/>
        </p:blipFill>
        <p:spPr>
          <a:xfrm>
            <a:off x="2070100" y="1648306"/>
            <a:ext cx="7759700" cy="4143763"/>
          </a:xfrm>
          <a:prstGeom prst="rect">
            <a:avLst/>
          </a:prstGeom>
        </p:spPr>
      </p:pic>
    </p:spTree>
    <p:extLst>
      <p:ext uri="{BB962C8B-B14F-4D97-AF65-F5344CB8AC3E}">
        <p14:creationId xmlns:p14="http://schemas.microsoft.com/office/powerpoint/2010/main" val="113514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EF1F98B-53FE-AFD3-2FC0-F8149C667FEC}"/>
              </a:ext>
            </a:extLst>
          </p:cNvPr>
          <p:cNvPicPr>
            <a:picLocks noChangeAspect="1"/>
          </p:cNvPicPr>
          <p:nvPr/>
        </p:nvPicPr>
        <p:blipFill rotWithShape="1">
          <a:blip r:embed="rId3"/>
          <a:srcRect l="2147" t="5461" r="2383" b="1439"/>
          <a:stretch/>
        </p:blipFill>
        <p:spPr>
          <a:xfrm>
            <a:off x="2429805" y="1463579"/>
            <a:ext cx="9341282" cy="4792078"/>
          </a:xfrm>
          <a:prstGeom prst="rect">
            <a:avLst/>
          </a:prstGeom>
        </p:spPr>
      </p:pic>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2024 Heat Pump Fuel Substitution: Refrigerant Emissions</a:t>
            </a:r>
            <a:endParaRPr lang="en-US"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14</a:t>
            </a:fld>
            <a:endParaRPr lang="en-US"/>
          </a:p>
        </p:txBody>
      </p:sp>
      <p:sp>
        <p:nvSpPr>
          <p:cNvPr id="16" name="TextBox 15">
            <a:extLst>
              <a:ext uri="{FF2B5EF4-FFF2-40B4-BE49-F238E27FC236}">
                <a16:creationId xmlns:a16="http://schemas.microsoft.com/office/drawing/2014/main" id="{7844789B-58FF-5F7D-31C9-50C560285F47}"/>
              </a:ext>
            </a:extLst>
          </p:cNvPr>
          <p:cNvSpPr txBox="1"/>
          <p:nvPr/>
        </p:nvSpPr>
        <p:spPr>
          <a:xfrm>
            <a:off x="368781" y="1894879"/>
            <a:ext cx="1985736" cy="3416320"/>
          </a:xfrm>
          <a:prstGeom prst="rect">
            <a:avLst/>
          </a:prstGeom>
          <a:solidFill>
            <a:schemeClr val="bg2"/>
          </a:solidFill>
        </p:spPr>
        <p:txBody>
          <a:bodyPr wrap="square" lIns="0" tIns="0" rIns="0" bIns="0" rtlCol="0">
            <a:spAutoFit/>
          </a:bodyPr>
          <a:lstStyle/>
          <a:p>
            <a:pPr algn="l">
              <a:lnSpc>
                <a:spcPct val="100000"/>
              </a:lnSpc>
              <a:spcBef>
                <a:spcPts val="600"/>
              </a:spcBef>
            </a:pPr>
            <a:r>
              <a:rPr lang="en-US" sz="1600" b="1">
                <a:solidFill>
                  <a:schemeClr val="accent1"/>
                </a:solidFill>
              </a:rPr>
              <a:t>Sector = Residential</a:t>
            </a:r>
          </a:p>
          <a:p>
            <a:pPr algn="l">
              <a:lnSpc>
                <a:spcPct val="100000"/>
              </a:lnSpc>
              <a:spcBef>
                <a:spcPts val="600"/>
              </a:spcBef>
            </a:pPr>
            <a:r>
              <a:rPr lang="en-US" sz="1600" b="1">
                <a:solidFill>
                  <a:schemeClr val="accent1"/>
                </a:solidFill>
              </a:rPr>
              <a:t>MAT = Normal Replacement (NR)</a:t>
            </a:r>
          </a:p>
          <a:p>
            <a:pPr algn="l">
              <a:lnSpc>
                <a:spcPct val="100000"/>
              </a:lnSpc>
              <a:spcBef>
                <a:spcPts val="600"/>
              </a:spcBef>
            </a:pPr>
            <a:r>
              <a:rPr lang="en-US" sz="1600" b="1">
                <a:solidFill>
                  <a:srgbClr val="87A82A"/>
                </a:solidFill>
              </a:rPr>
              <a:t>Measure: </a:t>
            </a:r>
          </a:p>
          <a:p>
            <a:pPr marL="285750" indent="-285750" algn="l">
              <a:lnSpc>
                <a:spcPct val="100000"/>
              </a:lnSpc>
              <a:spcBef>
                <a:spcPts val="600"/>
              </a:spcBef>
              <a:buFont typeface="Arial" panose="020B0604020202020204" pitchFamily="34" charset="0"/>
              <a:buChar char="•"/>
            </a:pPr>
            <a:r>
              <a:rPr lang="en-US" sz="1400">
                <a:solidFill>
                  <a:srgbClr val="87A82A"/>
                </a:solidFill>
              </a:rPr>
              <a:t>Heat Pump</a:t>
            </a:r>
          </a:p>
          <a:p>
            <a:pPr marL="285750" indent="-285750" algn="l">
              <a:lnSpc>
                <a:spcPct val="100000"/>
              </a:lnSpc>
              <a:spcBef>
                <a:spcPts val="600"/>
              </a:spcBef>
              <a:buFont typeface="Arial" panose="020B0604020202020204" pitchFamily="34" charset="0"/>
              <a:buChar char="•"/>
            </a:pPr>
            <a:r>
              <a:rPr lang="en-US" sz="1400">
                <a:solidFill>
                  <a:srgbClr val="87A82A"/>
                </a:solidFill>
              </a:rPr>
              <a:t>R-410A (2,088)</a:t>
            </a:r>
          </a:p>
          <a:p>
            <a:pPr marL="285750" indent="-285750" algn="l">
              <a:lnSpc>
                <a:spcPct val="100000"/>
              </a:lnSpc>
              <a:spcBef>
                <a:spcPts val="600"/>
              </a:spcBef>
              <a:buFont typeface="Arial" panose="020B0604020202020204" pitchFamily="34" charset="0"/>
              <a:buChar char="•"/>
            </a:pPr>
            <a:r>
              <a:rPr lang="en-US" sz="1400">
                <a:solidFill>
                  <a:srgbClr val="87A82A"/>
                </a:solidFill>
              </a:rPr>
              <a:t>3.5 lb. charge/ton</a:t>
            </a:r>
          </a:p>
          <a:p>
            <a:pPr algn="l">
              <a:lnSpc>
                <a:spcPct val="100000"/>
              </a:lnSpc>
              <a:spcBef>
                <a:spcPts val="600"/>
              </a:spcBef>
            </a:pPr>
            <a:endParaRPr lang="en-US" sz="800">
              <a:solidFill>
                <a:srgbClr val="87A82A"/>
              </a:solidFill>
            </a:endParaRPr>
          </a:p>
          <a:p>
            <a:pPr algn="l">
              <a:lnSpc>
                <a:spcPct val="100000"/>
              </a:lnSpc>
              <a:spcBef>
                <a:spcPts val="600"/>
              </a:spcBef>
            </a:pPr>
            <a:r>
              <a:rPr lang="en-US" sz="1600" b="1">
                <a:solidFill>
                  <a:srgbClr val="EEB000"/>
                </a:solidFill>
              </a:rPr>
              <a:t>Standard: </a:t>
            </a:r>
          </a:p>
          <a:p>
            <a:pPr marL="285750" indent="-285750" algn="l">
              <a:lnSpc>
                <a:spcPct val="100000"/>
              </a:lnSpc>
              <a:spcBef>
                <a:spcPts val="600"/>
              </a:spcBef>
              <a:buFont typeface="Arial" panose="020B0604020202020204" pitchFamily="34" charset="0"/>
              <a:buChar char="•"/>
            </a:pPr>
            <a:r>
              <a:rPr lang="en-US" sz="1400">
                <a:solidFill>
                  <a:srgbClr val="EEB000"/>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B000"/>
                </a:solidFill>
              </a:rPr>
              <a:t>R-410A (2,088)</a:t>
            </a:r>
          </a:p>
          <a:p>
            <a:pPr marL="285750" indent="-285750" algn="l">
              <a:lnSpc>
                <a:spcPct val="100000"/>
              </a:lnSpc>
              <a:spcBef>
                <a:spcPts val="600"/>
              </a:spcBef>
              <a:buFont typeface="Arial" panose="020B0604020202020204" pitchFamily="34" charset="0"/>
              <a:buChar char="•"/>
            </a:pPr>
            <a:r>
              <a:rPr lang="en-US" sz="1400">
                <a:solidFill>
                  <a:srgbClr val="EEB000"/>
                </a:solidFill>
              </a:rPr>
              <a:t>3.2 lb. charge/ton</a:t>
            </a:r>
            <a:endParaRPr lang="en-US" sz="1400">
              <a:solidFill>
                <a:srgbClr val="EE6D58"/>
              </a:solidFill>
            </a:endParaRPr>
          </a:p>
        </p:txBody>
      </p:sp>
      <p:sp>
        <p:nvSpPr>
          <p:cNvPr id="12" name="TextBox 1">
            <a:extLst>
              <a:ext uri="{FF2B5EF4-FFF2-40B4-BE49-F238E27FC236}">
                <a16:creationId xmlns:a16="http://schemas.microsoft.com/office/drawing/2014/main" id="{857FE80E-B0B1-88FF-0278-4B3D2CF60259}"/>
              </a:ext>
            </a:extLst>
          </p:cNvPr>
          <p:cNvSpPr txBox="1"/>
          <p:nvPr/>
        </p:nvSpPr>
        <p:spPr>
          <a:xfrm>
            <a:off x="3443792" y="3622570"/>
            <a:ext cx="2295500" cy="1323439"/>
          </a:xfrm>
          <a:prstGeom prst="rect">
            <a:avLst/>
          </a:prstGeom>
          <a:solidFill>
            <a:schemeClr val="bg1"/>
          </a:solidFill>
        </p:spPr>
        <p:txBody>
          <a:bodyPr wrap="non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0000"/>
              </a:lnSpc>
              <a:spcBef>
                <a:spcPts val="600"/>
              </a:spcBef>
            </a:pPr>
            <a:r>
              <a:rPr lang="en-US" sz="2000">
                <a:solidFill>
                  <a:schemeClr val="accent1"/>
                </a:solidFill>
              </a:rPr>
              <a:t>CARB assumptions:</a:t>
            </a:r>
          </a:p>
          <a:p>
            <a:pPr algn="ctr">
              <a:lnSpc>
                <a:spcPct val="100000"/>
              </a:lnSpc>
              <a:spcBef>
                <a:spcPts val="600"/>
              </a:spcBef>
            </a:pPr>
            <a:r>
              <a:rPr lang="en-US" sz="1400">
                <a:solidFill>
                  <a:schemeClr val="accent1"/>
                </a:solidFill>
              </a:rPr>
              <a:t>5% annual leakage</a:t>
            </a:r>
          </a:p>
          <a:p>
            <a:pPr algn="ctr">
              <a:lnSpc>
                <a:spcPct val="100000"/>
              </a:lnSpc>
              <a:spcBef>
                <a:spcPts val="600"/>
              </a:spcBef>
            </a:pPr>
            <a:r>
              <a:rPr lang="en-US" sz="1400">
                <a:solidFill>
                  <a:schemeClr val="accent1"/>
                </a:solidFill>
              </a:rPr>
              <a:t>80% end-of-life leakage</a:t>
            </a:r>
          </a:p>
          <a:p>
            <a:pPr algn="ctr">
              <a:lnSpc>
                <a:spcPct val="100000"/>
              </a:lnSpc>
              <a:spcBef>
                <a:spcPts val="600"/>
              </a:spcBef>
            </a:pPr>
            <a:endParaRPr lang="en-US" sz="900">
              <a:solidFill>
                <a:schemeClr val="accent1"/>
              </a:solidFill>
            </a:endParaRPr>
          </a:p>
          <a:p>
            <a:pPr algn="ctr">
              <a:lnSpc>
                <a:spcPct val="100000"/>
              </a:lnSpc>
            </a:pPr>
            <a:r>
              <a:rPr lang="en-US" sz="1400">
                <a:solidFill>
                  <a:schemeClr val="accent1"/>
                </a:solidFill>
              </a:rPr>
              <a:t>for residential HPs and ACs</a:t>
            </a:r>
          </a:p>
        </p:txBody>
      </p:sp>
      <p:sp>
        <p:nvSpPr>
          <p:cNvPr id="3" name="Callout: Line 2">
            <a:extLst>
              <a:ext uri="{FF2B5EF4-FFF2-40B4-BE49-F238E27FC236}">
                <a16:creationId xmlns:a16="http://schemas.microsoft.com/office/drawing/2014/main" id="{EB76A0C0-D93D-4CA3-96C8-6128311B0096}"/>
              </a:ext>
            </a:extLst>
          </p:cNvPr>
          <p:cNvSpPr/>
          <p:nvPr/>
        </p:nvSpPr>
        <p:spPr>
          <a:xfrm>
            <a:off x="7095193" y="4214489"/>
            <a:ext cx="1519417" cy="731520"/>
          </a:xfrm>
          <a:prstGeom prst="borderCallout1">
            <a:avLst>
              <a:gd name="adj1" fmla="val 49276"/>
              <a:gd name="adj2" fmla="val -188"/>
              <a:gd name="adj3" fmla="val 152086"/>
              <a:gd name="adj4" fmla="val -3969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200"/>
              <a:t>Emissions due to annual leakage (operational)</a:t>
            </a:r>
          </a:p>
        </p:txBody>
      </p:sp>
      <p:sp>
        <p:nvSpPr>
          <p:cNvPr id="4" name="Callout: Line 3">
            <a:extLst>
              <a:ext uri="{FF2B5EF4-FFF2-40B4-BE49-F238E27FC236}">
                <a16:creationId xmlns:a16="http://schemas.microsoft.com/office/drawing/2014/main" id="{2F8D3A4C-433D-545F-4732-1501D9D75E72}"/>
              </a:ext>
            </a:extLst>
          </p:cNvPr>
          <p:cNvSpPr/>
          <p:nvPr/>
        </p:nvSpPr>
        <p:spPr>
          <a:xfrm>
            <a:off x="8242778" y="2211640"/>
            <a:ext cx="1519417" cy="1254788"/>
          </a:xfrm>
          <a:prstGeom prst="borderCallout1">
            <a:avLst>
              <a:gd name="adj1" fmla="val 50329"/>
              <a:gd name="adj2" fmla="val 100717"/>
              <a:gd name="adj3" fmla="val 38221"/>
              <a:gd name="adj4" fmla="val 154454"/>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200"/>
              <a:t>Emissions due to end-of-life (EOL) leakage</a:t>
            </a:r>
          </a:p>
          <a:p>
            <a:pPr algn="ctr">
              <a:lnSpc>
                <a:spcPct val="100000"/>
              </a:lnSpc>
              <a:spcBef>
                <a:spcPts val="600"/>
              </a:spcBef>
            </a:pPr>
            <a:r>
              <a:rPr lang="en-US" sz="1200"/>
              <a:t>2.06 CO</a:t>
            </a:r>
            <a:r>
              <a:rPr lang="en-US" sz="1200" baseline="-25000"/>
              <a:t>2e</a:t>
            </a:r>
            <a:r>
              <a:rPr lang="en-US" sz="1200"/>
              <a:t> tonne per Ton of cooling capacity</a:t>
            </a:r>
          </a:p>
        </p:txBody>
      </p:sp>
      <p:sp>
        <p:nvSpPr>
          <p:cNvPr id="7" name="TextBox 6">
            <a:extLst>
              <a:ext uri="{FF2B5EF4-FFF2-40B4-BE49-F238E27FC236}">
                <a16:creationId xmlns:a16="http://schemas.microsoft.com/office/drawing/2014/main" id="{38F27A2A-8083-135B-407B-2A38F3BFEE5B}"/>
              </a:ext>
            </a:extLst>
          </p:cNvPr>
          <p:cNvSpPr txBox="1"/>
          <p:nvPr/>
        </p:nvSpPr>
        <p:spPr>
          <a:xfrm>
            <a:off x="3443792" y="2083218"/>
            <a:ext cx="1642344" cy="1461939"/>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wrap="square" lIns="0" tIns="0" rIns="0" bIns="0" rtlCol="0" anchor="ctr">
            <a:spAutoFit/>
          </a:bodyPr>
          <a:lstStyle/>
          <a:p>
            <a:pPr algn="ctr">
              <a:lnSpc>
                <a:spcPct val="100000"/>
              </a:lnSpc>
              <a:spcBef>
                <a:spcPts val="600"/>
              </a:spcBef>
            </a:pPr>
            <a:endParaRPr lang="en-US" sz="1600">
              <a:solidFill>
                <a:schemeClr val="accent1"/>
              </a:solidFill>
            </a:endParaRPr>
          </a:p>
          <a:p>
            <a:pPr algn="ctr">
              <a:lnSpc>
                <a:spcPct val="100000"/>
              </a:lnSpc>
              <a:spcBef>
                <a:spcPts val="600"/>
              </a:spcBef>
            </a:pPr>
            <a:r>
              <a:rPr lang="en-US" sz="1600">
                <a:solidFill>
                  <a:schemeClr val="accent1"/>
                </a:solidFill>
              </a:rPr>
              <a:t>Net Refrigerant Benefit (2022$):</a:t>
            </a:r>
          </a:p>
          <a:p>
            <a:pPr algn="ctr">
              <a:lnSpc>
                <a:spcPct val="100000"/>
              </a:lnSpc>
              <a:spcBef>
                <a:spcPts val="600"/>
              </a:spcBef>
            </a:pPr>
            <a:r>
              <a:rPr lang="en-US" sz="1600">
                <a:solidFill>
                  <a:schemeClr val="accent1"/>
                </a:solidFill>
              </a:rPr>
              <a:t> -$74.95</a:t>
            </a:r>
          </a:p>
          <a:p>
            <a:pPr algn="ctr">
              <a:lnSpc>
                <a:spcPct val="100000"/>
              </a:lnSpc>
              <a:spcBef>
                <a:spcPts val="600"/>
              </a:spcBef>
            </a:pPr>
            <a:endParaRPr lang="en-US" sz="1600">
              <a:solidFill>
                <a:schemeClr val="accent1"/>
              </a:solidFill>
            </a:endParaRPr>
          </a:p>
        </p:txBody>
      </p:sp>
      <p:pic>
        <p:nvPicPr>
          <p:cNvPr id="6" name="Picture 5">
            <a:extLst>
              <a:ext uri="{FF2B5EF4-FFF2-40B4-BE49-F238E27FC236}">
                <a16:creationId xmlns:a16="http://schemas.microsoft.com/office/drawing/2014/main" id="{5F5CC369-6125-F978-7F4E-FC48A91223D5}"/>
              </a:ext>
            </a:extLst>
          </p:cNvPr>
          <p:cNvPicPr>
            <a:picLocks noChangeAspect="1"/>
          </p:cNvPicPr>
          <p:nvPr/>
        </p:nvPicPr>
        <p:blipFill>
          <a:blip r:embed="rId4"/>
          <a:stretch>
            <a:fillRect/>
          </a:stretch>
        </p:blipFill>
        <p:spPr>
          <a:xfrm>
            <a:off x="1818482" y="6548437"/>
            <a:ext cx="8553450" cy="309563"/>
          </a:xfrm>
          <a:prstGeom prst="rect">
            <a:avLst/>
          </a:prstGeom>
        </p:spPr>
      </p:pic>
    </p:spTree>
    <p:extLst>
      <p:ext uri="{BB962C8B-B14F-4D97-AF65-F5344CB8AC3E}">
        <p14:creationId xmlns:p14="http://schemas.microsoft.com/office/powerpoint/2010/main" val="263806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DC848-09A2-DADA-C0AE-52E7DB11C091}"/>
              </a:ext>
            </a:extLst>
          </p:cNvPr>
          <p:cNvPicPr>
            <a:picLocks noChangeAspect="1"/>
          </p:cNvPicPr>
          <p:nvPr/>
        </p:nvPicPr>
        <p:blipFill rotWithShape="1">
          <a:blip r:embed="rId3"/>
          <a:srcRect l="1834" t="5877" r="2545" b="1805"/>
          <a:stretch/>
        </p:blipFill>
        <p:spPr>
          <a:xfrm>
            <a:off x="2481944" y="1512540"/>
            <a:ext cx="9376682" cy="4762369"/>
          </a:xfrm>
          <a:prstGeom prst="rect">
            <a:avLst/>
          </a:prstGeom>
        </p:spPr>
      </p:pic>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2024 Heat Pump Fuel Substitution: Refrigerant Emissions</a:t>
            </a:r>
            <a:endParaRPr lang="en-US" sz="2000"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15</a:t>
            </a:fld>
            <a:endParaRPr lang="en-US"/>
          </a:p>
        </p:txBody>
      </p:sp>
      <p:sp>
        <p:nvSpPr>
          <p:cNvPr id="16" name="TextBox 15">
            <a:extLst>
              <a:ext uri="{FF2B5EF4-FFF2-40B4-BE49-F238E27FC236}">
                <a16:creationId xmlns:a16="http://schemas.microsoft.com/office/drawing/2014/main" id="{7844789B-58FF-5F7D-31C9-50C560285F47}"/>
              </a:ext>
            </a:extLst>
          </p:cNvPr>
          <p:cNvSpPr txBox="1"/>
          <p:nvPr/>
        </p:nvSpPr>
        <p:spPr>
          <a:xfrm>
            <a:off x="496209" y="1356107"/>
            <a:ext cx="1985736" cy="4816703"/>
          </a:xfrm>
          <a:prstGeom prst="rect">
            <a:avLst/>
          </a:prstGeom>
          <a:solidFill>
            <a:schemeClr val="bg2"/>
          </a:solidFill>
        </p:spPr>
        <p:txBody>
          <a:bodyPr wrap="square" lIns="0" tIns="0" rIns="0" bIns="0" rtlCol="0">
            <a:spAutoFit/>
          </a:bodyPr>
          <a:lstStyle/>
          <a:p>
            <a:pPr algn="l">
              <a:lnSpc>
                <a:spcPct val="100000"/>
              </a:lnSpc>
              <a:spcBef>
                <a:spcPts val="600"/>
              </a:spcBef>
            </a:pPr>
            <a:r>
              <a:rPr lang="en-US" sz="1600" b="1">
                <a:solidFill>
                  <a:schemeClr val="accent1"/>
                </a:solidFill>
              </a:rPr>
              <a:t>Sector = Residential</a:t>
            </a:r>
          </a:p>
          <a:p>
            <a:pPr algn="l">
              <a:lnSpc>
                <a:spcPct val="100000"/>
              </a:lnSpc>
              <a:spcBef>
                <a:spcPts val="600"/>
              </a:spcBef>
            </a:pPr>
            <a:r>
              <a:rPr lang="en-US" sz="1600" b="1">
                <a:solidFill>
                  <a:schemeClr val="accent1"/>
                </a:solidFill>
              </a:rPr>
              <a:t>MAT = Accelerated Replacement (AR)</a:t>
            </a:r>
          </a:p>
          <a:p>
            <a:pPr algn="l">
              <a:lnSpc>
                <a:spcPct val="100000"/>
              </a:lnSpc>
              <a:spcBef>
                <a:spcPts val="600"/>
              </a:spcBef>
            </a:pPr>
            <a:r>
              <a:rPr lang="en-US" sz="1600" b="1">
                <a:solidFill>
                  <a:srgbClr val="87A82A"/>
                </a:solidFill>
              </a:rPr>
              <a:t>Measure: </a:t>
            </a:r>
          </a:p>
          <a:p>
            <a:pPr marL="285750" indent="-285750" algn="l">
              <a:lnSpc>
                <a:spcPct val="100000"/>
              </a:lnSpc>
              <a:spcBef>
                <a:spcPts val="600"/>
              </a:spcBef>
              <a:buFont typeface="Arial" panose="020B0604020202020204" pitchFamily="34" charset="0"/>
              <a:buChar char="•"/>
            </a:pPr>
            <a:r>
              <a:rPr lang="en-US" sz="1400">
                <a:solidFill>
                  <a:srgbClr val="87A82A"/>
                </a:solidFill>
              </a:rPr>
              <a:t>Heat Pump</a:t>
            </a:r>
          </a:p>
          <a:p>
            <a:pPr marL="285750" indent="-285750" algn="l">
              <a:lnSpc>
                <a:spcPct val="100000"/>
              </a:lnSpc>
              <a:spcBef>
                <a:spcPts val="600"/>
              </a:spcBef>
              <a:buFont typeface="Arial" panose="020B0604020202020204" pitchFamily="34" charset="0"/>
              <a:buChar char="•"/>
            </a:pPr>
            <a:r>
              <a:rPr lang="en-US" sz="1400">
                <a:solidFill>
                  <a:srgbClr val="87A82A"/>
                </a:solidFill>
              </a:rPr>
              <a:t>R-410A (2,088)</a:t>
            </a:r>
          </a:p>
          <a:p>
            <a:pPr marL="285750" indent="-285750" algn="l">
              <a:lnSpc>
                <a:spcPct val="100000"/>
              </a:lnSpc>
              <a:spcBef>
                <a:spcPts val="600"/>
              </a:spcBef>
              <a:buFont typeface="Arial" panose="020B0604020202020204" pitchFamily="34" charset="0"/>
              <a:buChar char="•"/>
            </a:pPr>
            <a:r>
              <a:rPr lang="en-US" sz="1400">
                <a:solidFill>
                  <a:srgbClr val="87A82A"/>
                </a:solidFill>
              </a:rPr>
              <a:t>3.5 lb. charge/ton</a:t>
            </a:r>
          </a:p>
          <a:p>
            <a:pPr algn="l">
              <a:lnSpc>
                <a:spcPct val="100000"/>
              </a:lnSpc>
              <a:spcBef>
                <a:spcPts val="600"/>
              </a:spcBef>
            </a:pPr>
            <a:endParaRPr lang="en-US" sz="800">
              <a:solidFill>
                <a:srgbClr val="87A82A"/>
              </a:solidFill>
            </a:endParaRPr>
          </a:p>
          <a:p>
            <a:pPr algn="l">
              <a:lnSpc>
                <a:spcPct val="100000"/>
              </a:lnSpc>
              <a:spcBef>
                <a:spcPts val="600"/>
              </a:spcBef>
            </a:pPr>
            <a:r>
              <a:rPr lang="en-US" sz="1600" b="1">
                <a:solidFill>
                  <a:srgbClr val="EEB000"/>
                </a:solidFill>
              </a:rPr>
              <a:t>Standard: </a:t>
            </a:r>
          </a:p>
          <a:p>
            <a:pPr marL="285750" indent="-285750" algn="l">
              <a:lnSpc>
                <a:spcPct val="100000"/>
              </a:lnSpc>
              <a:spcBef>
                <a:spcPts val="600"/>
              </a:spcBef>
              <a:buFont typeface="Arial" panose="020B0604020202020204" pitchFamily="34" charset="0"/>
              <a:buChar char="•"/>
            </a:pPr>
            <a:r>
              <a:rPr lang="en-US" sz="1400">
                <a:solidFill>
                  <a:srgbClr val="EEB000"/>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B000"/>
                </a:solidFill>
              </a:rPr>
              <a:t>R-454B (466)</a:t>
            </a:r>
          </a:p>
          <a:p>
            <a:pPr marL="285750" indent="-285750" algn="l">
              <a:lnSpc>
                <a:spcPct val="100000"/>
              </a:lnSpc>
              <a:spcBef>
                <a:spcPts val="600"/>
              </a:spcBef>
              <a:buFont typeface="Arial" panose="020B0604020202020204" pitchFamily="34" charset="0"/>
              <a:buChar char="•"/>
            </a:pPr>
            <a:r>
              <a:rPr lang="en-US" sz="1400">
                <a:solidFill>
                  <a:srgbClr val="EEB000"/>
                </a:solidFill>
              </a:rPr>
              <a:t>3.2 lb. charge/ton</a:t>
            </a:r>
          </a:p>
          <a:p>
            <a:pPr marL="285750" indent="-285750" algn="l">
              <a:lnSpc>
                <a:spcPct val="100000"/>
              </a:lnSpc>
              <a:spcBef>
                <a:spcPts val="600"/>
              </a:spcBef>
              <a:buFont typeface="Arial" panose="020B0604020202020204" pitchFamily="34" charset="0"/>
              <a:buChar char="•"/>
            </a:pPr>
            <a:endParaRPr lang="en-US" sz="800">
              <a:solidFill>
                <a:srgbClr val="EEB000"/>
              </a:solidFill>
            </a:endParaRPr>
          </a:p>
          <a:p>
            <a:pPr algn="l">
              <a:lnSpc>
                <a:spcPct val="100000"/>
              </a:lnSpc>
              <a:spcBef>
                <a:spcPts val="600"/>
              </a:spcBef>
            </a:pPr>
            <a:r>
              <a:rPr lang="en-US" sz="1600" b="1">
                <a:solidFill>
                  <a:srgbClr val="EE6D58"/>
                </a:solidFill>
              </a:rPr>
              <a:t>Existing</a:t>
            </a:r>
            <a:r>
              <a:rPr lang="en-US" sz="1600" b="1">
                <a:solidFill>
                  <a:srgbClr val="839DE5"/>
                </a:solidFill>
              </a:rPr>
              <a:t>/Existing:</a:t>
            </a:r>
          </a:p>
          <a:p>
            <a:pPr marL="285750" indent="-285750" algn="l">
              <a:lnSpc>
                <a:spcPct val="100000"/>
              </a:lnSpc>
              <a:spcBef>
                <a:spcPts val="600"/>
              </a:spcBef>
              <a:buFont typeface="Arial" panose="020B0604020202020204" pitchFamily="34" charset="0"/>
              <a:buChar char="•"/>
            </a:pPr>
            <a:r>
              <a:rPr lang="en-US" sz="1400">
                <a:solidFill>
                  <a:srgbClr val="EE6D58"/>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6D58"/>
                </a:solidFill>
              </a:rPr>
              <a:t>R-410A (2,088)</a:t>
            </a:r>
          </a:p>
          <a:p>
            <a:pPr marL="285750" indent="-285750" algn="l">
              <a:lnSpc>
                <a:spcPct val="100000"/>
              </a:lnSpc>
              <a:spcBef>
                <a:spcPts val="600"/>
              </a:spcBef>
              <a:buFont typeface="Arial" panose="020B0604020202020204" pitchFamily="34" charset="0"/>
              <a:buChar char="•"/>
            </a:pPr>
            <a:r>
              <a:rPr lang="en-US" sz="1400">
                <a:solidFill>
                  <a:srgbClr val="EE6D58"/>
                </a:solidFill>
              </a:rPr>
              <a:t>3.2 lb. charge/ton</a:t>
            </a:r>
          </a:p>
        </p:txBody>
      </p:sp>
      <p:sp>
        <p:nvSpPr>
          <p:cNvPr id="6" name="Rectangle 5">
            <a:extLst>
              <a:ext uri="{FF2B5EF4-FFF2-40B4-BE49-F238E27FC236}">
                <a16:creationId xmlns:a16="http://schemas.microsoft.com/office/drawing/2014/main" id="{F3206AFD-F570-317A-85FC-47D6206BE86D}"/>
              </a:ext>
            </a:extLst>
          </p:cNvPr>
          <p:cNvSpPr/>
          <p:nvPr/>
        </p:nvSpPr>
        <p:spPr>
          <a:xfrm>
            <a:off x="622300" y="4205924"/>
            <a:ext cx="1485308" cy="28632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p>
        </p:txBody>
      </p:sp>
      <p:pic>
        <p:nvPicPr>
          <p:cNvPr id="3" name="Picture 2">
            <a:extLst>
              <a:ext uri="{FF2B5EF4-FFF2-40B4-BE49-F238E27FC236}">
                <a16:creationId xmlns:a16="http://schemas.microsoft.com/office/drawing/2014/main" id="{78B7A2F1-5D89-CFB0-93C0-ADC39674FB95}"/>
              </a:ext>
            </a:extLst>
          </p:cNvPr>
          <p:cNvPicPr>
            <a:picLocks noChangeAspect="1"/>
          </p:cNvPicPr>
          <p:nvPr/>
        </p:nvPicPr>
        <p:blipFill>
          <a:blip r:embed="rId4"/>
          <a:stretch>
            <a:fillRect/>
          </a:stretch>
        </p:blipFill>
        <p:spPr>
          <a:xfrm>
            <a:off x="1818482" y="6548437"/>
            <a:ext cx="8553450" cy="309563"/>
          </a:xfrm>
          <a:prstGeom prst="rect">
            <a:avLst/>
          </a:prstGeom>
        </p:spPr>
      </p:pic>
      <p:grpSp>
        <p:nvGrpSpPr>
          <p:cNvPr id="17" name="Group 16">
            <a:extLst>
              <a:ext uri="{FF2B5EF4-FFF2-40B4-BE49-F238E27FC236}">
                <a16:creationId xmlns:a16="http://schemas.microsoft.com/office/drawing/2014/main" id="{E03A7E92-B171-5641-9234-B9CFC6C06DCD}"/>
              </a:ext>
            </a:extLst>
          </p:cNvPr>
          <p:cNvGrpSpPr/>
          <p:nvPr/>
        </p:nvGrpSpPr>
        <p:grpSpPr>
          <a:xfrm>
            <a:off x="3534454" y="1810733"/>
            <a:ext cx="7603351" cy="3838835"/>
            <a:chOff x="3534454" y="1810733"/>
            <a:chExt cx="7603351" cy="3838835"/>
          </a:xfrm>
        </p:grpSpPr>
        <p:sp>
          <p:nvSpPr>
            <p:cNvPr id="8" name="TextBox 7">
              <a:extLst>
                <a:ext uri="{FF2B5EF4-FFF2-40B4-BE49-F238E27FC236}">
                  <a16:creationId xmlns:a16="http://schemas.microsoft.com/office/drawing/2014/main" id="{FFE6CF82-B04D-FED8-0C09-857975690698}"/>
                </a:ext>
              </a:extLst>
            </p:cNvPr>
            <p:cNvSpPr txBox="1"/>
            <p:nvPr/>
          </p:nvSpPr>
          <p:spPr>
            <a:xfrm>
              <a:off x="3534454" y="1810733"/>
              <a:ext cx="1642344" cy="1461939"/>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wrap="square" lIns="0" tIns="0" rIns="0" bIns="0" rtlCol="0" anchor="ctr">
              <a:spAutoFit/>
            </a:bodyPr>
            <a:lstStyle/>
            <a:p>
              <a:pPr algn="ctr">
                <a:lnSpc>
                  <a:spcPct val="100000"/>
                </a:lnSpc>
                <a:spcBef>
                  <a:spcPts val="600"/>
                </a:spcBef>
              </a:pPr>
              <a:r>
                <a:rPr lang="en-US" sz="1600">
                  <a:solidFill>
                    <a:schemeClr val="accent1"/>
                  </a:solidFill>
                </a:rPr>
                <a:t> </a:t>
              </a:r>
            </a:p>
            <a:p>
              <a:pPr algn="ctr">
                <a:lnSpc>
                  <a:spcPct val="100000"/>
                </a:lnSpc>
                <a:spcBef>
                  <a:spcPts val="600"/>
                </a:spcBef>
              </a:pPr>
              <a:r>
                <a:rPr lang="en-US" sz="1600">
                  <a:solidFill>
                    <a:schemeClr val="accent1"/>
                  </a:solidFill>
                </a:rPr>
                <a:t>Net Refrigerant Benefit (2022$):</a:t>
              </a:r>
            </a:p>
            <a:p>
              <a:pPr algn="ctr">
                <a:lnSpc>
                  <a:spcPct val="100000"/>
                </a:lnSpc>
                <a:spcBef>
                  <a:spcPts val="600"/>
                </a:spcBef>
              </a:pPr>
              <a:r>
                <a:rPr lang="en-US" sz="1600">
                  <a:solidFill>
                    <a:schemeClr val="accent1"/>
                  </a:solidFill>
                </a:rPr>
                <a:t> -$466.73</a:t>
              </a:r>
            </a:p>
            <a:p>
              <a:pPr algn="ctr">
                <a:lnSpc>
                  <a:spcPct val="100000"/>
                </a:lnSpc>
                <a:spcBef>
                  <a:spcPts val="600"/>
                </a:spcBef>
              </a:pPr>
              <a:endParaRPr lang="en-US" sz="1600">
                <a:solidFill>
                  <a:schemeClr val="accent1"/>
                </a:solidFill>
              </a:endParaRPr>
            </a:p>
          </p:txBody>
        </p:sp>
        <p:grpSp>
          <p:nvGrpSpPr>
            <p:cNvPr id="9" name="Group 8">
              <a:extLst>
                <a:ext uri="{FF2B5EF4-FFF2-40B4-BE49-F238E27FC236}">
                  <a16:creationId xmlns:a16="http://schemas.microsoft.com/office/drawing/2014/main" id="{1B917703-BFD0-0FBE-678F-58B02873651D}"/>
                </a:ext>
              </a:extLst>
            </p:cNvPr>
            <p:cNvGrpSpPr/>
            <p:nvPr/>
          </p:nvGrpSpPr>
          <p:grpSpPr>
            <a:xfrm rot="5400000">
              <a:off x="4623020" y="4177814"/>
              <a:ext cx="383189" cy="2560320"/>
              <a:chOff x="5787988" y="3184082"/>
              <a:chExt cx="608250" cy="2087565"/>
            </a:xfrm>
          </p:grpSpPr>
          <p:cxnSp>
            <p:nvCxnSpPr>
              <p:cNvPr id="10" name="Straight Connector 9">
                <a:extLst>
                  <a:ext uri="{FF2B5EF4-FFF2-40B4-BE49-F238E27FC236}">
                    <a16:creationId xmlns:a16="http://schemas.microsoft.com/office/drawing/2014/main" id="{17EEFEDA-61AD-0FEF-EA02-F8EFBAB9FFD3}"/>
                  </a:ext>
                </a:extLst>
              </p:cNvPr>
              <p:cNvCxnSpPr/>
              <p:nvPr/>
            </p:nvCxnSpPr>
            <p:spPr>
              <a:xfrm>
                <a:off x="5788013" y="3184082"/>
                <a:ext cx="608225" cy="208756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887376F-2636-FFFE-BD47-0386F4A7DA6B}"/>
                  </a:ext>
                </a:extLst>
              </p:cNvPr>
              <p:cNvCxnSpPr>
                <a:cxnSpLocks/>
              </p:cNvCxnSpPr>
              <p:nvPr/>
            </p:nvCxnSpPr>
            <p:spPr>
              <a:xfrm flipH="1">
                <a:off x="5787988" y="3184082"/>
                <a:ext cx="608228" cy="208756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90F5449-8D28-6F32-6262-DE6C4E07390A}"/>
                </a:ext>
              </a:extLst>
            </p:cNvPr>
            <p:cNvGrpSpPr/>
            <p:nvPr/>
          </p:nvGrpSpPr>
          <p:grpSpPr>
            <a:xfrm rot="5400000">
              <a:off x="10452002" y="4959054"/>
              <a:ext cx="365765" cy="1005841"/>
              <a:chOff x="5787985" y="3421761"/>
              <a:chExt cx="580585" cy="1825499"/>
            </a:xfrm>
          </p:grpSpPr>
          <p:cxnSp>
            <p:nvCxnSpPr>
              <p:cNvPr id="14" name="Straight Connector 13">
                <a:extLst>
                  <a:ext uri="{FF2B5EF4-FFF2-40B4-BE49-F238E27FC236}">
                    <a16:creationId xmlns:a16="http://schemas.microsoft.com/office/drawing/2014/main" id="{DF38A9B0-DC26-023D-557C-4C4F614D4FCB}"/>
                  </a:ext>
                </a:extLst>
              </p:cNvPr>
              <p:cNvCxnSpPr/>
              <p:nvPr/>
            </p:nvCxnSpPr>
            <p:spPr>
              <a:xfrm>
                <a:off x="5787991" y="3421762"/>
                <a:ext cx="580579" cy="182549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9EE5F8-685E-C8F0-DA39-CAAE216A5E7F}"/>
                  </a:ext>
                </a:extLst>
              </p:cNvPr>
              <p:cNvCxnSpPr>
                <a:cxnSpLocks/>
              </p:cNvCxnSpPr>
              <p:nvPr/>
            </p:nvCxnSpPr>
            <p:spPr>
              <a:xfrm flipH="1">
                <a:off x="5787985" y="3421761"/>
                <a:ext cx="580579" cy="1825499"/>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18" name="Rectangle 17">
            <a:extLst>
              <a:ext uri="{FF2B5EF4-FFF2-40B4-BE49-F238E27FC236}">
                <a16:creationId xmlns:a16="http://schemas.microsoft.com/office/drawing/2014/main" id="{5726C387-AFBB-3E2F-E8A5-A45B053FF643}"/>
              </a:ext>
            </a:extLst>
          </p:cNvPr>
          <p:cNvSpPr/>
          <p:nvPr/>
        </p:nvSpPr>
        <p:spPr>
          <a:xfrm>
            <a:off x="393700" y="1653224"/>
            <a:ext cx="2038350" cy="550226"/>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p>
        </p:txBody>
      </p:sp>
      <p:grpSp>
        <p:nvGrpSpPr>
          <p:cNvPr id="27" name="Group 26">
            <a:extLst>
              <a:ext uri="{FF2B5EF4-FFF2-40B4-BE49-F238E27FC236}">
                <a16:creationId xmlns:a16="http://schemas.microsoft.com/office/drawing/2014/main" id="{564DC289-D73E-0DE4-70C5-2CECC76CB728}"/>
              </a:ext>
            </a:extLst>
          </p:cNvPr>
          <p:cNvGrpSpPr/>
          <p:nvPr/>
        </p:nvGrpSpPr>
        <p:grpSpPr>
          <a:xfrm>
            <a:off x="3419675" y="1810733"/>
            <a:ext cx="5881933" cy="3224828"/>
            <a:chOff x="3419675" y="1961573"/>
            <a:chExt cx="5881933" cy="2582884"/>
          </a:xfrm>
        </p:grpSpPr>
        <p:sp>
          <p:nvSpPr>
            <p:cNvPr id="12" name="TextBox 1">
              <a:extLst>
                <a:ext uri="{FF2B5EF4-FFF2-40B4-BE49-F238E27FC236}">
                  <a16:creationId xmlns:a16="http://schemas.microsoft.com/office/drawing/2014/main" id="{857FE80E-B0B1-88FF-0278-4B3D2CF60259}"/>
                </a:ext>
              </a:extLst>
            </p:cNvPr>
            <p:cNvSpPr txBox="1"/>
            <p:nvPr/>
          </p:nvSpPr>
          <p:spPr>
            <a:xfrm>
              <a:off x="3419675" y="3221018"/>
              <a:ext cx="2295500" cy="1323439"/>
            </a:xfrm>
            <a:prstGeom prst="rect">
              <a:avLst/>
            </a:prstGeom>
            <a:solidFill>
              <a:schemeClr val="bg1"/>
            </a:solidFill>
          </p:spPr>
          <p:txBody>
            <a:bodyPr wrap="non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00000"/>
                </a:lnSpc>
                <a:spcBef>
                  <a:spcPts val="600"/>
                </a:spcBef>
              </a:pPr>
              <a:r>
                <a:rPr lang="en-US" sz="2000">
                  <a:solidFill>
                    <a:schemeClr val="accent1"/>
                  </a:solidFill>
                </a:rPr>
                <a:t>CARB assumptions:</a:t>
              </a:r>
            </a:p>
            <a:p>
              <a:pPr algn="ctr">
                <a:lnSpc>
                  <a:spcPct val="100000"/>
                </a:lnSpc>
                <a:spcBef>
                  <a:spcPts val="600"/>
                </a:spcBef>
              </a:pPr>
              <a:r>
                <a:rPr lang="en-US" sz="1400">
                  <a:solidFill>
                    <a:schemeClr val="accent1"/>
                  </a:solidFill>
                </a:rPr>
                <a:t>5% annual leakage</a:t>
              </a:r>
            </a:p>
            <a:p>
              <a:pPr algn="ctr">
                <a:lnSpc>
                  <a:spcPct val="100000"/>
                </a:lnSpc>
                <a:spcBef>
                  <a:spcPts val="600"/>
                </a:spcBef>
              </a:pPr>
              <a:r>
                <a:rPr lang="en-US" sz="1400">
                  <a:solidFill>
                    <a:schemeClr val="accent1"/>
                  </a:solidFill>
                </a:rPr>
                <a:t>80% end-of-life leakage</a:t>
              </a:r>
            </a:p>
            <a:p>
              <a:pPr algn="ctr">
                <a:lnSpc>
                  <a:spcPct val="100000"/>
                </a:lnSpc>
                <a:spcBef>
                  <a:spcPts val="600"/>
                </a:spcBef>
              </a:pPr>
              <a:endParaRPr lang="en-US" sz="900">
                <a:solidFill>
                  <a:schemeClr val="accent1"/>
                </a:solidFill>
              </a:endParaRPr>
            </a:p>
            <a:p>
              <a:pPr algn="ctr">
                <a:lnSpc>
                  <a:spcPct val="100000"/>
                </a:lnSpc>
              </a:pPr>
              <a:r>
                <a:rPr lang="en-US" sz="1400">
                  <a:solidFill>
                    <a:schemeClr val="accent1"/>
                  </a:solidFill>
                </a:rPr>
                <a:t>for residential HPs and ACs</a:t>
              </a:r>
            </a:p>
          </p:txBody>
        </p:sp>
        <p:grpSp>
          <p:nvGrpSpPr>
            <p:cNvPr id="26" name="Group 25">
              <a:extLst>
                <a:ext uri="{FF2B5EF4-FFF2-40B4-BE49-F238E27FC236}">
                  <a16:creationId xmlns:a16="http://schemas.microsoft.com/office/drawing/2014/main" id="{95E1E12C-6678-D6D2-4875-07132417016E}"/>
                </a:ext>
              </a:extLst>
            </p:cNvPr>
            <p:cNvGrpSpPr/>
            <p:nvPr/>
          </p:nvGrpSpPr>
          <p:grpSpPr>
            <a:xfrm>
              <a:off x="7498080" y="1961573"/>
              <a:ext cx="1803528" cy="1254788"/>
              <a:chOff x="7498080" y="1961573"/>
              <a:chExt cx="1803528" cy="1254788"/>
            </a:xfrm>
          </p:grpSpPr>
          <p:sp>
            <p:nvSpPr>
              <p:cNvPr id="19" name="Callout: Line 18">
                <a:extLst>
                  <a:ext uri="{FF2B5EF4-FFF2-40B4-BE49-F238E27FC236}">
                    <a16:creationId xmlns:a16="http://schemas.microsoft.com/office/drawing/2014/main" id="{485697E2-48A3-B952-8E33-8B540E86FDE0}"/>
                  </a:ext>
                </a:extLst>
              </p:cNvPr>
              <p:cNvSpPr/>
              <p:nvPr/>
            </p:nvSpPr>
            <p:spPr>
              <a:xfrm>
                <a:off x="7782191" y="1961573"/>
                <a:ext cx="1519417" cy="1254788"/>
              </a:xfrm>
              <a:prstGeom prst="borderCallout1">
                <a:avLst>
                  <a:gd name="adj1" fmla="val 49249"/>
                  <a:gd name="adj2" fmla="val -477"/>
                  <a:gd name="adj3" fmla="val 71149"/>
                  <a:gd name="adj4" fmla="val -10633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200"/>
                  <a:t>Emissions due to end-of-life (EOL) leakage</a:t>
                </a:r>
              </a:p>
              <a:p>
                <a:pPr algn="ctr">
                  <a:lnSpc>
                    <a:spcPct val="100000"/>
                  </a:lnSpc>
                  <a:spcBef>
                    <a:spcPts val="600"/>
                  </a:spcBef>
                </a:pPr>
                <a:r>
                  <a:rPr lang="en-US" sz="1200"/>
                  <a:t>2.06 CO</a:t>
                </a:r>
                <a:r>
                  <a:rPr lang="en-US" sz="1200" baseline="-25000"/>
                  <a:t>2e</a:t>
                </a:r>
                <a:r>
                  <a:rPr lang="en-US" sz="1200"/>
                  <a:t> tonne per Ton of cooling capacity</a:t>
                </a:r>
              </a:p>
            </p:txBody>
          </p:sp>
          <p:cxnSp>
            <p:nvCxnSpPr>
              <p:cNvPr id="22" name="Straight Connector 21">
                <a:extLst>
                  <a:ext uri="{FF2B5EF4-FFF2-40B4-BE49-F238E27FC236}">
                    <a16:creationId xmlns:a16="http://schemas.microsoft.com/office/drawing/2014/main" id="{5B0F5A8E-34E4-7514-D642-18A05BF889CC}"/>
                  </a:ext>
                </a:extLst>
              </p:cNvPr>
              <p:cNvCxnSpPr>
                <a:cxnSpLocks/>
                <a:stCxn id="19" idx="2"/>
              </p:cNvCxnSpPr>
              <p:nvPr/>
            </p:nvCxnSpPr>
            <p:spPr>
              <a:xfrm flipH="1">
                <a:off x="7498080" y="2588967"/>
                <a:ext cx="284111" cy="31679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0181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7494-64F6-55C7-A56B-7C53D3C197F0}"/>
              </a:ext>
            </a:extLst>
          </p:cNvPr>
          <p:cNvPicPr>
            <a:picLocks noChangeAspect="1"/>
          </p:cNvPicPr>
          <p:nvPr/>
        </p:nvPicPr>
        <p:blipFill rotWithShape="1">
          <a:blip r:embed="rId3"/>
          <a:srcRect t="6346" r="3186"/>
          <a:stretch/>
        </p:blipFill>
        <p:spPr>
          <a:xfrm>
            <a:off x="2400138" y="1504338"/>
            <a:ext cx="9279845" cy="4700140"/>
          </a:xfrm>
          <a:prstGeom prst="rect">
            <a:avLst/>
          </a:prstGeom>
        </p:spPr>
      </p:pic>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2025 Heat Pump Fuel Substitution: Refrigerant Emissions</a:t>
            </a:r>
            <a:endParaRPr lang="en-US"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16</a:t>
            </a:fld>
            <a:endParaRPr lang="en-US"/>
          </a:p>
        </p:txBody>
      </p:sp>
      <p:sp>
        <p:nvSpPr>
          <p:cNvPr id="16" name="TextBox 15">
            <a:extLst>
              <a:ext uri="{FF2B5EF4-FFF2-40B4-BE49-F238E27FC236}">
                <a16:creationId xmlns:a16="http://schemas.microsoft.com/office/drawing/2014/main" id="{7844789B-58FF-5F7D-31C9-50C560285F47}"/>
              </a:ext>
            </a:extLst>
          </p:cNvPr>
          <p:cNvSpPr txBox="1"/>
          <p:nvPr/>
        </p:nvSpPr>
        <p:spPr>
          <a:xfrm>
            <a:off x="391015" y="1931872"/>
            <a:ext cx="1985736" cy="3416320"/>
          </a:xfrm>
          <a:prstGeom prst="rect">
            <a:avLst/>
          </a:prstGeom>
          <a:solidFill>
            <a:schemeClr val="bg2"/>
          </a:solidFill>
        </p:spPr>
        <p:txBody>
          <a:bodyPr wrap="square" lIns="0" tIns="0" rIns="0" bIns="0" rtlCol="0">
            <a:spAutoFit/>
          </a:bodyPr>
          <a:lstStyle/>
          <a:p>
            <a:pPr>
              <a:spcBef>
                <a:spcPts val="600"/>
              </a:spcBef>
            </a:pPr>
            <a:r>
              <a:rPr lang="en-US" sz="1600" b="1">
                <a:solidFill>
                  <a:schemeClr val="accent1"/>
                </a:solidFill>
              </a:rPr>
              <a:t>Sector = Residential</a:t>
            </a:r>
          </a:p>
          <a:p>
            <a:pPr algn="l">
              <a:lnSpc>
                <a:spcPct val="100000"/>
              </a:lnSpc>
              <a:spcBef>
                <a:spcPts val="600"/>
              </a:spcBef>
            </a:pPr>
            <a:r>
              <a:rPr lang="en-US" sz="1600" b="1">
                <a:solidFill>
                  <a:schemeClr val="accent1"/>
                </a:solidFill>
              </a:rPr>
              <a:t>MAT = Normal Replacement (NR)</a:t>
            </a:r>
          </a:p>
          <a:p>
            <a:pPr algn="l">
              <a:lnSpc>
                <a:spcPct val="100000"/>
              </a:lnSpc>
              <a:spcBef>
                <a:spcPts val="600"/>
              </a:spcBef>
            </a:pPr>
            <a:r>
              <a:rPr lang="en-US" sz="1600" b="1">
                <a:solidFill>
                  <a:srgbClr val="87A82A"/>
                </a:solidFill>
              </a:rPr>
              <a:t>Measure: </a:t>
            </a:r>
          </a:p>
          <a:p>
            <a:pPr marL="285750" indent="-285750" algn="l">
              <a:lnSpc>
                <a:spcPct val="100000"/>
              </a:lnSpc>
              <a:spcBef>
                <a:spcPts val="600"/>
              </a:spcBef>
              <a:buFont typeface="Arial" panose="020B0604020202020204" pitchFamily="34" charset="0"/>
              <a:buChar char="•"/>
            </a:pPr>
            <a:r>
              <a:rPr lang="en-US" sz="1400">
                <a:solidFill>
                  <a:srgbClr val="87A82A"/>
                </a:solidFill>
              </a:rPr>
              <a:t>Heat Pump</a:t>
            </a:r>
          </a:p>
          <a:p>
            <a:pPr marL="285750" indent="-285750" algn="l">
              <a:lnSpc>
                <a:spcPct val="100000"/>
              </a:lnSpc>
              <a:spcBef>
                <a:spcPts val="600"/>
              </a:spcBef>
              <a:buFont typeface="Arial" panose="020B0604020202020204" pitchFamily="34" charset="0"/>
              <a:buChar char="•"/>
            </a:pPr>
            <a:r>
              <a:rPr lang="en-US" sz="1400">
                <a:solidFill>
                  <a:srgbClr val="87A82A"/>
                </a:solidFill>
              </a:rPr>
              <a:t>R-454B (466)</a:t>
            </a:r>
            <a:r>
              <a:rPr lang="en-US" sz="1400">
                <a:solidFill>
                  <a:schemeClr val="tx2"/>
                </a:solidFill>
              </a:rPr>
              <a:t>*</a:t>
            </a:r>
            <a:endParaRPr lang="en-US" sz="1400">
              <a:solidFill>
                <a:srgbClr val="87A82A"/>
              </a:solidFill>
            </a:endParaRPr>
          </a:p>
          <a:p>
            <a:pPr marL="285750" indent="-285750" algn="l">
              <a:lnSpc>
                <a:spcPct val="100000"/>
              </a:lnSpc>
              <a:spcBef>
                <a:spcPts val="600"/>
              </a:spcBef>
              <a:buFont typeface="Arial" panose="020B0604020202020204" pitchFamily="34" charset="0"/>
              <a:buChar char="•"/>
            </a:pPr>
            <a:r>
              <a:rPr lang="en-US" sz="1400">
                <a:solidFill>
                  <a:srgbClr val="87A82A"/>
                </a:solidFill>
              </a:rPr>
              <a:t>3.5 lb. charge/ton</a:t>
            </a:r>
          </a:p>
          <a:p>
            <a:pPr algn="l">
              <a:lnSpc>
                <a:spcPct val="100000"/>
              </a:lnSpc>
              <a:spcBef>
                <a:spcPts val="600"/>
              </a:spcBef>
            </a:pPr>
            <a:endParaRPr lang="en-US" sz="800">
              <a:solidFill>
                <a:srgbClr val="87A82A"/>
              </a:solidFill>
            </a:endParaRPr>
          </a:p>
          <a:p>
            <a:pPr algn="l">
              <a:lnSpc>
                <a:spcPct val="100000"/>
              </a:lnSpc>
              <a:spcBef>
                <a:spcPts val="600"/>
              </a:spcBef>
            </a:pPr>
            <a:r>
              <a:rPr lang="en-US" sz="1600" b="1">
                <a:solidFill>
                  <a:srgbClr val="EEB000"/>
                </a:solidFill>
              </a:rPr>
              <a:t>Standard: </a:t>
            </a:r>
          </a:p>
          <a:p>
            <a:pPr marL="285750" indent="-285750" algn="l">
              <a:lnSpc>
                <a:spcPct val="100000"/>
              </a:lnSpc>
              <a:spcBef>
                <a:spcPts val="600"/>
              </a:spcBef>
              <a:buFont typeface="Arial" panose="020B0604020202020204" pitchFamily="34" charset="0"/>
              <a:buChar char="•"/>
            </a:pPr>
            <a:r>
              <a:rPr lang="en-US" sz="1400">
                <a:solidFill>
                  <a:srgbClr val="EEB000"/>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B000"/>
                </a:solidFill>
              </a:rPr>
              <a:t>R-454B (466)</a:t>
            </a:r>
          </a:p>
          <a:p>
            <a:pPr marL="285750" indent="-285750" algn="l">
              <a:lnSpc>
                <a:spcPct val="100000"/>
              </a:lnSpc>
              <a:spcBef>
                <a:spcPts val="600"/>
              </a:spcBef>
              <a:buFont typeface="Arial" panose="020B0604020202020204" pitchFamily="34" charset="0"/>
              <a:buChar char="•"/>
            </a:pPr>
            <a:r>
              <a:rPr lang="en-US" sz="1400">
                <a:solidFill>
                  <a:srgbClr val="EEB000"/>
                </a:solidFill>
              </a:rPr>
              <a:t>3.2 lb. charge/ton</a:t>
            </a:r>
            <a:endParaRPr lang="en-US" sz="1400">
              <a:solidFill>
                <a:srgbClr val="EE6D58"/>
              </a:solidFill>
            </a:endParaRPr>
          </a:p>
        </p:txBody>
      </p:sp>
      <p:sp>
        <p:nvSpPr>
          <p:cNvPr id="7" name="TextBox 6">
            <a:extLst>
              <a:ext uri="{FF2B5EF4-FFF2-40B4-BE49-F238E27FC236}">
                <a16:creationId xmlns:a16="http://schemas.microsoft.com/office/drawing/2014/main" id="{EB6DD599-1DC7-9878-288A-EABA4C0BB92A}"/>
              </a:ext>
            </a:extLst>
          </p:cNvPr>
          <p:cNvSpPr txBox="1"/>
          <p:nvPr/>
        </p:nvSpPr>
        <p:spPr>
          <a:xfrm>
            <a:off x="3628781" y="2086821"/>
            <a:ext cx="1985736" cy="1461939"/>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wrap="square" lIns="0" tIns="0" rIns="0" bIns="0" rtlCol="0" anchor="ctr">
            <a:spAutoFit/>
          </a:bodyPr>
          <a:lstStyle/>
          <a:p>
            <a:pPr algn="ctr">
              <a:lnSpc>
                <a:spcPct val="100000"/>
              </a:lnSpc>
              <a:spcBef>
                <a:spcPts val="600"/>
              </a:spcBef>
            </a:pPr>
            <a:r>
              <a:rPr lang="en-US" sz="1600">
                <a:solidFill>
                  <a:schemeClr val="accent1"/>
                </a:solidFill>
              </a:rPr>
              <a:t> </a:t>
            </a:r>
          </a:p>
          <a:p>
            <a:pPr algn="ctr">
              <a:lnSpc>
                <a:spcPct val="100000"/>
              </a:lnSpc>
              <a:spcBef>
                <a:spcPts val="600"/>
              </a:spcBef>
            </a:pPr>
            <a:r>
              <a:rPr lang="en-US" sz="1600">
                <a:solidFill>
                  <a:schemeClr val="accent1"/>
                </a:solidFill>
              </a:rPr>
              <a:t>Net Refrigerant Benefit (2022$):</a:t>
            </a:r>
          </a:p>
          <a:p>
            <a:pPr algn="ctr">
              <a:lnSpc>
                <a:spcPct val="100000"/>
              </a:lnSpc>
              <a:spcBef>
                <a:spcPts val="600"/>
              </a:spcBef>
            </a:pPr>
            <a:r>
              <a:rPr lang="en-US" sz="1600">
                <a:solidFill>
                  <a:schemeClr val="accent1"/>
                </a:solidFill>
              </a:rPr>
              <a:t> -$17.64</a:t>
            </a:r>
          </a:p>
          <a:p>
            <a:pPr algn="ctr">
              <a:lnSpc>
                <a:spcPct val="100000"/>
              </a:lnSpc>
              <a:spcBef>
                <a:spcPts val="600"/>
              </a:spcBef>
            </a:pPr>
            <a:endParaRPr lang="en-US" sz="1600">
              <a:solidFill>
                <a:schemeClr val="accent1"/>
              </a:solidFill>
            </a:endParaRPr>
          </a:p>
        </p:txBody>
      </p:sp>
      <p:sp>
        <p:nvSpPr>
          <p:cNvPr id="8" name="TextBox 7">
            <a:extLst>
              <a:ext uri="{FF2B5EF4-FFF2-40B4-BE49-F238E27FC236}">
                <a16:creationId xmlns:a16="http://schemas.microsoft.com/office/drawing/2014/main" id="{75BF3912-A653-C37F-7E3C-8BA4ACD63188}"/>
              </a:ext>
            </a:extLst>
          </p:cNvPr>
          <p:cNvSpPr txBox="1"/>
          <p:nvPr/>
        </p:nvSpPr>
        <p:spPr>
          <a:xfrm>
            <a:off x="3149190" y="6369944"/>
            <a:ext cx="5835153" cy="169277"/>
          </a:xfrm>
          <a:prstGeom prst="rect">
            <a:avLst/>
          </a:prstGeom>
          <a:noFill/>
        </p:spPr>
        <p:txBody>
          <a:bodyPr wrap="square" lIns="0" tIns="0" rIns="0" bIns="0" rtlCol="0">
            <a:spAutoFit/>
          </a:bodyPr>
          <a:lstStyle/>
          <a:p>
            <a:pPr algn="l">
              <a:lnSpc>
                <a:spcPct val="100000"/>
              </a:lnSpc>
              <a:spcBef>
                <a:spcPts val="600"/>
              </a:spcBef>
            </a:pPr>
            <a:r>
              <a:rPr lang="en-US" sz="1100">
                <a:solidFill>
                  <a:schemeClr val="accent1"/>
                </a:solidFill>
              </a:rPr>
              <a:t>* The only current viable and compliant alternative to R-454B is HFC-32 (675), a.k.a. R-32. </a:t>
            </a:r>
          </a:p>
        </p:txBody>
      </p:sp>
      <p:pic>
        <p:nvPicPr>
          <p:cNvPr id="3" name="Picture 2">
            <a:extLst>
              <a:ext uri="{FF2B5EF4-FFF2-40B4-BE49-F238E27FC236}">
                <a16:creationId xmlns:a16="http://schemas.microsoft.com/office/drawing/2014/main" id="{BE35F781-F0DC-C789-3FE0-E901626A1B2C}"/>
              </a:ext>
            </a:extLst>
          </p:cNvPr>
          <p:cNvPicPr>
            <a:picLocks noChangeAspect="1"/>
          </p:cNvPicPr>
          <p:nvPr/>
        </p:nvPicPr>
        <p:blipFill>
          <a:blip r:embed="rId4"/>
          <a:stretch>
            <a:fillRect/>
          </a:stretch>
        </p:blipFill>
        <p:spPr>
          <a:xfrm>
            <a:off x="1818482" y="6548437"/>
            <a:ext cx="8553450" cy="309563"/>
          </a:xfrm>
          <a:prstGeom prst="rect">
            <a:avLst/>
          </a:prstGeom>
        </p:spPr>
      </p:pic>
      <p:sp>
        <p:nvSpPr>
          <p:cNvPr id="6" name="Callout: Line 5">
            <a:extLst>
              <a:ext uri="{FF2B5EF4-FFF2-40B4-BE49-F238E27FC236}">
                <a16:creationId xmlns:a16="http://schemas.microsoft.com/office/drawing/2014/main" id="{F1146FC6-AE83-10B3-5DC6-A72BDF813319}"/>
              </a:ext>
            </a:extLst>
          </p:cNvPr>
          <p:cNvSpPr/>
          <p:nvPr/>
        </p:nvSpPr>
        <p:spPr>
          <a:xfrm>
            <a:off x="8224634" y="3109193"/>
            <a:ext cx="1519417" cy="1435714"/>
          </a:xfrm>
          <a:prstGeom prst="borderCallout1">
            <a:avLst>
              <a:gd name="adj1" fmla="val 50329"/>
              <a:gd name="adj2" fmla="val 100717"/>
              <a:gd name="adj3" fmla="val 113278"/>
              <a:gd name="adj4" fmla="val 156126"/>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r>
              <a:rPr lang="en-US" sz="1200"/>
              <a:t>Emissions due to end-of-life (EOL) leakage</a:t>
            </a:r>
          </a:p>
          <a:p>
            <a:pPr algn="ctr">
              <a:lnSpc>
                <a:spcPct val="100000"/>
              </a:lnSpc>
              <a:spcBef>
                <a:spcPts val="600"/>
              </a:spcBef>
            </a:pPr>
            <a:r>
              <a:rPr lang="en-US" sz="1200"/>
              <a:t>0.54 CO</a:t>
            </a:r>
            <a:r>
              <a:rPr lang="en-US" sz="1200" baseline="-25000"/>
              <a:t>2e</a:t>
            </a:r>
            <a:r>
              <a:rPr lang="en-US" sz="1200"/>
              <a:t> tonne per Ton of cooling capacity (compared to 2.06 in 2024)</a:t>
            </a:r>
          </a:p>
        </p:txBody>
      </p:sp>
      <p:sp>
        <p:nvSpPr>
          <p:cNvPr id="9" name="Rectangle 8">
            <a:extLst>
              <a:ext uri="{FF2B5EF4-FFF2-40B4-BE49-F238E27FC236}">
                <a16:creationId xmlns:a16="http://schemas.microsoft.com/office/drawing/2014/main" id="{05D4C719-017A-4944-7520-9270E04911D5}"/>
              </a:ext>
            </a:extLst>
          </p:cNvPr>
          <p:cNvSpPr/>
          <p:nvPr/>
        </p:nvSpPr>
        <p:spPr>
          <a:xfrm>
            <a:off x="475408" y="382821"/>
            <a:ext cx="914400" cy="456843"/>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p>
        </p:txBody>
      </p:sp>
    </p:spTree>
    <p:extLst>
      <p:ext uri="{BB962C8B-B14F-4D97-AF65-F5344CB8AC3E}">
        <p14:creationId xmlns:p14="http://schemas.microsoft.com/office/powerpoint/2010/main" val="30684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57B4EA4-FFED-45EB-E278-0ACD8F6ECCD8}"/>
              </a:ext>
            </a:extLst>
          </p:cNvPr>
          <p:cNvPicPr>
            <a:picLocks noChangeAspect="1"/>
          </p:cNvPicPr>
          <p:nvPr/>
        </p:nvPicPr>
        <p:blipFill rotWithShape="1">
          <a:blip r:embed="rId3"/>
          <a:srcRect t="7063"/>
          <a:stretch/>
        </p:blipFill>
        <p:spPr>
          <a:xfrm>
            <a:off x="2792859" y="1348033"/>
            <a:ext cx="8857805" cy="4325372"/>
          </a:xfrm>
          <a:prstGeom prst="rect">
            <a:avLst/>
          </a:prstGeom>
        </p:spPr>
      </p:pic>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2025 Heat Pump Fuel Substitution: Refrigerant Emissions</a:t>
            </a:r>
            <a:endParaRPr lang="en-US"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17</a:t>
            </a:fld>
            <a:endParaRPr lang="en-US"/>
          </a:p>
        </p:txBody>
      </p:sp>
      <p:sp>
        <p:nvSpPr>
          <p:cNvPr id="3" name="TextBox 2">
            <a:extLst>
              <a:ext uri="{FF2B5EF4-FFF2-40B4-BE49-F238E27FC236}">
                <a16:creationId xmlns:a16="http://schemas.microsoft.com/office/drawing/2014/main" id="{3A8CED52-A061-3962-6233-D19EDC59BBAD}"/>
              </a:ext>
            </a:extLst>
          </p:cNvPr>
          <p:cNvSpPr txBox="1"/>
          <p:nvPr/>
        </p:nvSpPr>
        <p:spPr>
          <a:xfrm>
            <a:off x="539750" y="1199473"/>
            <a:ext cx="1985736" cy="4816703"/>
          </a:xfrm>
          <a:prstGeom prst="rect">
            <a:avLst/>
          </a:prstGeom>
          <a:solidFill>
            <a:schemeClr val="bg2"/>
          </a:solidFill>
        </p:spPr>
        <p:txBody>
          <a:bodyPr wrap="square" lIns="0" tIns="0" rIns="0" bIns="0" rtlCol="0">
            <a:spAutoFit/>
          </a:bodyPr>
          <a:lstStyle/>
          <a:p>
            <a:pPr algn="l">
              <a:lnSpc>
                <a:spcPct val="100000"/>
              </a:lnSpc>
              <a:spcBef>
                <a:spcPts val="600"/>
              </a:spcBef>
            </a:pPr>
            <a:r>
              <a:rPr lang="en-US" sz="1600" b="1">
                <a:solidFill>
                  <a:schemeClr val="accent1"/>
                </a:solidFill>
              </a:rPr>
              <a:t>Sector = Residential</a:t>
            </a:r>
          </a:p>
          <a:p>
            <a:pPr algn="l">
              <a:lnSpc>
                <a:spcPct val="100000"/>
              </a:lnSpc>
              <a:spcBef>
                <a:spcPts val="600"/>
              </a:spcBef>
            </a:pPr>
            <a:r>
              <a:rPr lang="en-US" sz="1600" b="1">
                <a:solidFill>
                  <a:schemeClr val="accent1"/>
                </a:solidFill>
              </a:rPr>
              <a:t>MAT = NR Normal Replacement</a:t>
            </a:r>
          </a:p>
          <a:p>
            <a:pPr algn="l">
              <a:lnSpc>
                <a:spcPct val="100000"/>
              </a:lnSpc>
              <a:spcBef>
                <a:spcPts val="600"/>
              </a:spcBef>
            </a:pPr>
            <a:r>
              <a:rPr lang="en-US" sz="1600" b="1">
                <a:solidFill>
                  <a:srgbClr val="87A82A"/>
                </a:solidFill>
              </a:rPr>
              <a:t>Measure: </a:t>
            </a:r>
          </a:p>
          <a:p>
            <a:pPr marL="285750" indent="-285750" algn="l">
              <a:lnSpc>
                <a:spcPct val="100000"/>
              </a:lnSpc>
              <a:spcBef>
                <a:spcPts val="600"/>
              </a:spcBef>
              <a:buFont typeface="Arial" panose="020B0604020202020204" pitchFamily="34" charset="0"/>
              <a:buChar char="•"/>
            </a:pPr>
            <a:r>
              <a:rPr lang="en-US" sz="1400">
                <a:solidFill>
                  <a:srgbClr val="87A82A"/>
                </a:solidFill>
              </a:rPr>
              <a:t>Heat Pump</a:t>
            </a:r>
          </a:p>
          <a:p>
            <a:pPr marL="285750" indent="-285750" algn="l">
              <a:lnSpc>
                <a:spcPct val="100000"/>
              </a:lnSpc>
              <a:spcBef>
                <a:spcPts val="600"/>
              </a:spcBef>
              <a:buFont typeface="Arial" panose="020B0604020202020204" pitchFamily="34" charset="0"/>
              <a:buChar char="•"/>
            </a:pPr>
            <a:r>
              <a:rPr lang="en-US" sz="1400">
                <a:solidFill>
                  <a:srgbClr val="87A82A"/>
                </a:solidFill>
              </a:rPr>
              <a:t>R-454B (466)</a:t>
            </a:r>
          </a:p>
          <a:p>
            <a:pPr marL="285750" indent="-285750" algn="l">
              <a:lnSpc>
                <a:spcPct val="100000"/>
              </a:lnSpc>
              <a:spcBef>
                <a:spcPts val="600"/>
              </a:spcBef>
              <a:buFont typeface="Arial" panose="020B0604020202020204" pitchFamily="34" charset="0"/>
              <a:buChar char="•"/>
            </a:pPr>
            <a:r>
              <a:rPr lang="en-US" sz="1400">
                <a:solidFill>
                  <a:srgbClr val="87A82A"/>
                </a:solidFill>
              </a:rPr>
              <a:t>3.5 lb. charge/ton</a:t>
            </a:r>
          </a:p>
          <a:p>
            <a:pPr algn="l">
              <a:lnSpc>
                <a:spcPct val="100000"/>
              </a:lnSpc>
              <a:spcBef>
                <a:spcPts val="600"/>
              </a:spcBef>
            </a:pPr>
            <a:endParaRPr lang="en-US" sz="800">
              <a:solidFill>
                <a:srgbClr val="87A82A"/>
              </a:solidFill>
            </a:endParaRPr>
          </a:p>
          <a:p>
            <a:pPr algn="l">
              <a:lnSpc>
                <a:spcPct val="100000"/>
              </a:lnSpc>
              <a:spcBef>
                <a:spcPts val="600"/>
              </a:spcBef>
            </a:pPr>
            <a:r>
              <a:rPr lang="en-US" sz="1600" b="1">
                <a:solidFill>
                  <a:srgbClr val="EEB000"/>
                </a:solidFill>
              </a:rPr>
              <a:t>Standard: </a:t>
            </a:r>
          </a:p>
          <a:p>
            <a:pPr marL="285750" indent="-285750" algn="l">
              <a:lnSpc>
                <a:spcPct val="100000"/>
              </a:lnSpc>
              <a:spcBef>
                <a:spcPts val="600"/>
              </a:spcBef>
              <a:buFont typeface="Arial" panose="020B0604020202020204" pitchFamily="34" charset="0"/>
              <a:buChar char="•"/>
            </a:pPr>
            <a:r>
              <a:rPr lang="en-US" sz="1400">
                <a:solidFill>
                  <a:srgbClr val="EEB000"/>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B000"/>
                </a:solidFill>
              </a:rPr>
              <a:t>R-454B (466)</a:t>
            </a:r>
          </a:p>
          <a:p>
            <a:pPr marL="285750" indent="-285750" algn="l">
              <a:lnSpc>
                <a:spcPct val="100000"/>
              </a:lnSpc>
              <a:spcBef>
                <a:spcPts val="600"/>
              </a:spcBef>
              <a:buFont typeface="Arial" panose="020B0604020202020204" pitchFamily="34" charset="0"/>
              <a:buChar char="•"/>
            </a:pPr>
            <a:r>
              <a:rPr lang="en-US" sz="1400">
                <a:solidFill>
                  <a:srgbClr val="EEB000"/>
                </a:solidFill>
              </a:rPr>
              <a:t>3.2 lb. charge/ton</a:t>
            </a:r>
          </a:p>
          <a:p>
            <a:pPr marL="285750" indent="-285750" algn="l">
              <a:lnSpc>
                <a:spcPct val="100000"/>
              </a:lnSpc>
              <a:spcBef>
                <a:spcPts val="600"/>
              </a:spcBef>
              <a:buFont typeface="Arial" panose="020B0604020202020204" pitchFamily="34" charset="0"/>
              <a:buChar char="•"/>
            </a:pPr>
            <a:endParaRPr lang="en-US" sz="800">
              <a:solidFill>
                <a:srgbClr val="EEB000"/>
              </a:solidFill>
            </a:endParaRPr>
          </a:p>
          <a:p>
            <a:pPr algn="l">
              <a:lnSpc>
                <a:spcPct val="100000"/>
              </a:lnSpc>
              <a:spcBef>
                <a:spcPts val="600"/>
              </a:spcBef>
            </a:pPr>
            <a:r>
              <a:rPr lang="en-US" sz="1600" b="1">
                <a:solidFill>
                  <a:srgbClr val="EE6D58"/>
                </a:solidFill>
              </a:rPr>
              <a:t>Existing:</a:t>
            </a:r>
            <a:endParaRPr lang="en-US" sz="1600" b="1">
              <a:solidFill>
                <a:srgbClr val="839DE5"/>
              </a:solidFill>
            </a:endParaRPr>
          </a:p>
          <a:p>
            <a:pPr marL="285750" indent="-285750" algn="l">
              <a:lnSpc>
                <a:spcPct val="100000"/>
              </a:lnSpc>
              <a:spcBef>
                <a:spcPts val="600"/>
              </a:spcBef>
              <a:buFont typeface="Arial" panose="020B0604020202020204" pitchFamily="34" charset="0"/>
              <a:buChar char="•"/>
            </a:pPr>
            <a:r>
              <a:rPr lang="en-US" sz="1400">
                <a:solidFill>
                  <a:srgbClr val="EE6D58"/>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6D58"/>
                </a:solidFill>
              </a:rPr>
              <a:t>R-410A (2,088)</a:t>
            </a:r>
          </a:p>
          <a:p>
            <a:pPr marL="285750" indent="-285750" algn="l">
              <a:lnSpc>
                <a:spcPct val="100000"/>
              </a:lnSpc>
              <a:spcBef>
                <a:spcPts val="600"/>
              </a:spcBef>
              <a:buFont typeface="Arial" panose="020B0604020202020204" pitchFamily="34" charset="0"/>
              <a:buChar char="•"/>
            </a:pPr>
            <a:r>
              <a:rPr lang="en-US" sz="1400">
                <a:solidFill>
                  <a:srgbClr val="EE6D58"/>
                </a:solidFill>
              </a:rPr>
              <a:t>3.2 lb. charge/ton</a:t>
            </a:r>
          </a:p>
        </p:txBody>
      </p:sp>
      <p:pic>
        <p:nvPicPr>
          <p:cNvPr id="9" name="Picture 8">
            <a:extLst>
              <a:ext uri="{FF2B5EF4-FFF2-40B4-BE49-F238E27FC236}">
                <a16:creationId xmlns:a16="http://schemas.microsoft.com/office/drawing/2014/main" id="{424E48D7-FC8D-780A-E69C-8A2EFA996935}"/>
              </a:ext>
            </a:extLst>
          </p:cNvPr>
          <p:cNvPicPr>
            <a:picLocks noChangeAspect="1"/>
          </p:cNvPicPr>
          <p:nvPr/>
        </p:nvPicPr>
        <p:blipFill>
          <a:blip r:embed="rId4"/>
          <a:stretch>
            <a:fillRect/>
          </a:stretch>
        </p:blipFill>
        <p:spPr>
          <a:xfrm>
            <a:off x="1818482" y="6548437"/>
            <a:ext cx="8553450" cy="309563"/>
          </a:xfrm>
          <a:prstGeom prst="rect">
            <a:avLst/>
          </a:prstGeom>
        </p:spPr>
      </p:pic>
      <p:sp>
        <p:nvSpPr>
          <p:cNvPr id="4" name="TextBox 3">
            <a:extLst>
              <a:ext uri="{FF2B5EF4-FFF2-40B4-BE49-F238E27FC236}">
                <a16:creationId xmlns:a16="http://schemas.microsoft.com/office/drawing/2014/main" id="{9860D643-A970-BAF6-0D63-28409DBD9429}"/>
              </a:ext>
            </a:extLst>
          </p:cNvPr>
          <p:cNvSpPr txBox="1"/>
          <p:nvPr/>
        </p:nvSpPr>
        <p:spPr>
          <a:xfrm>
            <a:off x="7641630" y="1700773"/>
            <a:ext cx="3515022" cy="935982"/>
          </a:xfrm>
          <a:prstGeom prst="rect">
            <a:avLst/>
          </a:prstGeom>
          <a:solidFill>
            <a:srgbClr val="FFFF00"/>
          </a:solidFill>
          <a:ln w="38100">
            <a:solidFill>
              <a:schemeClr val="tx1"/>
            </a:solidFill>
          </a:ln>
        </p:spPr>
        <p:txBody>
          <a:bodyPr wrap="square" lIns="0" tIns="0" rIns="0" bIns="0" rtlCol="0">
            <a:spAutoFit/>
          </a:bodyPr>
          <a:lstStyle/>
          <a:p>
            <a:pPr algn="ctr">
              <a:lnSpc>
                <a:spcPct val="100000"/>
              </a:lnSpc>
              <a:spcBef>
                <a:spcPts val="600"/>
              </a:spcBef>
            </a:pPr>
            <a:endParaRPr lang="en-US" sz="800">
              <a:solidFill>
                <a:schemeClr val="accent1"/>
              </a:solidFill>
            </a:endParaRPr>
          </a:p>
          <a:p>
            <a:pPr algn="ctr">
              <a:lnSpc>
                <a:spcPct val="100000"/>
              </a:lnSpc>
              <a:spcBef>
                <a:spcPts val="600"/>
              </a:spcBef>
            </a:pPr>
            <a:r>
              <a:rPr lang="en-US" sz="1600">
                <a:solidFill>
                  <a:schemeClr val="accent1"/>
                </a:solidFill>
              </a:rPr>
              <a:t>Existing equipment refrigerant recovery documentation provided</a:t>
            </a:r>
          </a:p>
          <a:p>
            <a:pPr algn="ctr">
              <a:lnSpc>
                <a:spcPct val="100000"/>
              </a:lnSpc>
              <a:spcBef>
                <a:spcPts val="600"/>
              </a:spcBef>
            </a:pPr>
            <a:endParaRPr lang="en-US" sz="800">
              <a:solidFill>
                <a:schemeClr val="accent1"/>
              </a:solidFill>
            </a:endParaRPr>
          </a:p>
        </p:txBody>
      </p:sp>
      <p:sp>
        <p:nvSpPr>
          <p:cNvPr id="8" name="Rectangle 7">
            <a:extLst>
              <a:ext uri="{FF2B5EF4-FFF2-40B4-BE49-F238E27FC236}">
                <a16:creationId xmlns:a16="http://schemas.microsoft.com/office/drawing/2014/main" id="{24A499F3-E170-862D-84B0-A4EDFEF4694C}"/>
              </a:ext>
            </a:extLst>
          </p:cNvPr>
          <p:cNvSpPr/>
          <p:nvPr/>
        </p:nvSpPr>
        <p:spPr>
          <a:xfrm>
            <a:off x="739359" y="5410986"/>
            <a:ext cx="1438233" cy="330616"/>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p>
        </p:txBody>
      </p:sp>
      <p:sp>
        <p:nvSpPr>
          <p:cNvPr id="11" name="TextBox 10">
            <a:extLst>
              <a:ext uri="{FF2B5EF4-FFF2-40B4-BE49-F238E27FC236}">
                <a16:creationId xmlns:a16="http://schemas.microsoft.com/office/drawing/2014/main" id="{EB6DD599-1DC7-9878-288A-EABA4C0BB92A}"/>
              </a:ext>
            </a:extLst>
          </p:cNvPr>
          <p:cNvSpPr txBox="1"/>
          <p:nvPr/>
        </p:nvSpPr>
        <p:spPr>
          <a:xfrm>
            <a:off x="3899740" y="1884214"/>
            <a:ext cx="1985736" cy="1461939"/>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wrap="square" lIns="0" tIns="0" rIns="0" bIns="0" rtlCol="0" anchor="ctr">
            <a:spAutoFit/>
          </a:bodyPr>
          <a:lstStyle/>
          <a:p>
            <a:pPr algn="ctr">
              <a:lnSpc>
                <a:spcPct val="100000"/>
              </a:lnSpc>
              <a:spcBef>
                <a:spcPts val="600"/>
              </a:spcBef>
            </a:pPr>
            <a:r>
              <a:rPr lang="en-US" sz="1600">
                <a:solidFill>
                  <a:schemeClr val="accent1"/>
                </a:solidFill>
              </a:rPr>
              <a:t> </a:t>
            </a:r>
          </a:p>
          <a:p>
            <a:pPr algn="ctr">
              <a:lnSpc>
                <a:spcPct val="100000"/>
              </a:lnSpc>
              <a:spcBef>
                <a:spcPts val="600"/>
              </a:spcBef>
            </a:pPr>
            <a:r>
              <a:rPr lang="en-US" sz="1600">
                <a:solidFill>
                  <a:schemeClr val="accent1"/>
                </a:solidFill>
              </a:rPr>
              <a:t>Net Refrigerant Benefit (2022$):</a:t>
            </a:r>
          </a:p>
          <a:p>
            <a:pPr algn="ctr">
              <a:lnSpc>
                <a:spcPct val="100000"/>
              </a:lnSpc>
              <a:spcBef>
                <a:spcPts val="600"/>
              </a:spcBef>
            </a:pPr>
            <a:r>
              <a:rPr lang="en-US" sz="1600">
                <a:solidFill>
                  <a:schemeClr val="accent1"/>
                </a:solidFill>
              </a:rPr>
              <a:t> $289.16</a:t>
            </a:r>
          </a:p>
          <a:p>
            <a:pPr algn="ctr">
              <a:lnSpc>
                <a:spcPct val="100000"/>
              </a:lnSpc>
              <a:spcBef>
                <a:spcPts val="600"/>
              </a:spcBef>
            </a:pPr>
            <a:endParaRPr lang="en-US" sz="1600">
              <a:solidFill>
                <a:schemeClr val="accent1"/>
              </a:solidFill>
            </a:endParaRPr>
          </a:p>
        </p:txBody>
      </p:sp>
      <p:pic>
        <p:nvPicPr>
          <p:cNvPr id="22" name="Picture 21">
            <a:extLst>
              <a:ext uri="{FF2B5EF4-FFF2-40B4-BE49-F238E27FC236}">
                <a16:creationId xmlns:a16="http://schemas.microsoft.com/office/drawing/2014/main" id="{F5648F92-A676-3013-654C-84716CE84C28}"/>
              </a:ext>
            </a:extLst>
          </p:cNvPr>
          <p:cNvPicPr>
            <a:picLocks noChangeAspect="1"/>
          </p:cNvPicPr>
          <p:nvPr/>
        </p:nvPicPr>
        <p:blipFill rotWithShape="1">
          <a:blip r:embed="rId5"/>
          <a:srcRect l="11086" t="1020" r="15744" b="1293"/>
          <a:stretch/>
        </p:blipFill>
        <p:spPr>
          <a:xfrm>
            <a:off x="7210288" y="2615184"/>
            <a:ext cx="274320" cy="2350008"/>
          </a:xfrm>
          <a:prstGeom prst="rect">
            <a:avLst/>
          </a:prstGeom>
        </p:spPr>
      </p:pic>
    </p:spTree>
    <p:extLst>
      <p:ext uri="{BB962C8B-B14F-4D97-AF65-F5344CB8AC3E}">
        <p14:creationId xmlns:p14="http://schemas.microsoft.com/office/powerpoint/2010/main" val="8711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nodeType="withEffect">
                                  <p:stCondLst>
                                    <p:cond delay="0"/>
                                  </p:stCondLst>
                                  <p:childTnLst>
                                    <p:animMotion origin="layout" path="M -4.16667E-6 0.08634 L -4.16667E-6 0.33634 " pathEditMode="relative" rAng="0" ptsTypes="AA">
                                      <p:cBhvr>
                                        <p:cTn id="11" dur="3000" fill="hold"/>
                                        <p:tgtEl>
                                          <p:spTgt spid="22"/>
                                        </p:tgtEl>
                                        <p:attrNameLst>
                                          <p:attrName>ppt_x</p:attrName>
                                          <p:attrName>ppt_y</p:attrName>
                                        </p:attrNameLst>
                                      </p:cBhvr>
                                      <p:rCtr x="0" y="12500"/>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9D9E8D-9980-330F-7194-341824CA558C}"/>
              </a:ext>
            </a:extLst>
          </p:cNvPr>
          <p:cNvPicPr>
            <a:picLocks noChangeAspect="1"/>
          </p:cNvPicPr>
          <p:nvPr/>
        </p:nvPicPr>
        <p:blipFill rotWithShape="1">
          <a:blip r:embed="rId3"/>
          <a:srcRect t="6015" r="2781"/>
          <a:stretch/>
        </p:blipFill>
        <p:spPr>
          <a:xfrm>
            <a:off x="2510972" y="1452710"/>
            <a:ext cx="9050562" cy="4570482"/>
          </a:xfrm>
          <a:prstGeom prst="rect">
            <a:avLst/>
          </a:prstGeom>
        </p:spPr>
      </p:pic>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2025 Heat Pump Fuel Substitution: Refrigerant Emissions</a:t>
            </a:r>
            <a:endParaRPr lang="en-US"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18</a:t>
            </a:fld>
            <a:endParaRPr lang="en-US"/>
          </a:p>
        </p:txBody>
      </p:sp>
      <p:sp>
        <p:nvSpPr>
          <p:cNvPr id="7" name="TextBox 6">
            <a:extLst>
              <a:ext uri="{FF2B5EF4-FFF2-40B4-BE49-F238E27FC236}">
                <a16:creationId xmlns:a16="http://schemas.microsoft.com/office/drawing/2014/main" id="{EB6DD599-1DC7-9878-288A-EABA4C0BB92A}"/>
              </a:ext>
            </a:extLst>
          </p:cNvPr>
          <p:cNvSpPr txBox="1"/>
          <p:nvPr/>
        </p:nvSpPr>
        <p:spPr>
          <a:xfrm>
            <a:off x="3563283" y="1890117"/>
            <a:ext cx="2023601" cy="1538883"/>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wrap="square" lIns="0" tIns="0" rIns="0" bIns="0" rtlCol="0" anchor="ctr">
            <a:spAutoFit/>
          </a:bodyPr>
          <a:lstStyle/>
          <a:p>
            <a:pPr algn="ctr">
              <a:lnSpc>
                <a:spcPct val="100000"/>
              </a:lnSpc>
              <a:spcBef>
                <a:spcPts val="600"/>
              </a:spcBef>
            </a:pPr>
            <a:r>
              <a:rPr lang="en-US" sz="1600">
                <a:solidFill>
                  <a:schemeClr val="accent1"/>
                </a:solidFill>
              </a:rPr>
              <a:t> </a:t>
            </a:r>
          </a:p>
          <a:p>
            <a:pPr algn="ctr">
              <a:lnSpc>
                <a:spcPct val="100000"/>
              </a:lnSpc>
              <a:spcBef>
                <a:spcPts val="600"/>
              </a:spcBef>
            </a:pPr>
            <a:r>
              <a:rPr lang="en-US" sz="1600">
                <a:solidFill>
                  <a:schemeClr val="accent1"/>
                </a:solidFill>
              </a:rPr>
              <a:t>Net Refrigerant </a:t>
            </a:r>
          </a:p>
          <a:p>
            <a:pPr algn="ctr">
              <a:lnSpc>
                <a:spcPct val="100000"/>
              </a:lnSpc>
              <a:spcBef>
                <a:spcPts val="600"/>
              </a:spcBef>
            </a:pPr>
            <a:r>
              <a:rPr lang="en-US" sz="1600">
                <a:solidFill>
                  <a:schemeClr val="accent1"/>
                </a:solidFill>
              </a:rPr>
              <a:t>Benefit (2022$):</a:t>
            </a:r>
          </a:p>
          <a:p>
            <a:pPr algn="ctr">
              <a:lnSpc>
                <a:spcPct val="100000"/>
              </a:lnSpc>
              <a:spcBef>
                <a:spcPts val="600"/>
              </a:spcBef>
            </a:pPr>
            <a:r>
              <a:rPr lang="en-US" sz="1600">
                <a:solidFill>
                  <a:schemeClr val="accent1"/>
                </a:solidFill>
              </a:rPr>
              <a:t>$69.64</a:t>
            </a:r>
          </a:p>
          <a:p>
            <a:pPr algn="ctr">
              <a:lnSpc>
                <a:spcPct val="100000"/>
              </a:lnSpc>
              <a:spcBef>
                <a:spcPts val="600"/>
              </a:spcBef>
            </a:pPr>
            <a:endParaRPr lang="en-US" sz="1600">
              <a:solidFill>
                <a:schemeClr val="accent1"/>
              </a:solidFill>
            </a:endParaRPr>
          </a:p>
        </p:txBody>
      </p:sp>
      <p:sp>
        <p:nvSpPr>
          <p:cNvPr id="3" name="TextBox 2">
            <a:extLst>
              <a:ext uri="{FF2B5EF4-FFF2-40B4-BE49-F238E27FC236}">
                <a16:creationId xmlns:a16="http://schemas.microsoft.com/office/drawing/2014/main" id="{0D158D18-5572-11D5-6633-12095CCA86B8}"/>
              </a:ext>
            </a:extLst>
          </p:cNvPr>
          <p:cNvSpPr txBox="1"/>
          <p:nvPr/>
        </p:nvSpPr>
        <p:spPr>
          <a:xfrm>
            <a:off x="454897" y="1131163"/>
            <a:ext cx="1985736" cy="4816703"/>
          </a:xfrm>
          <a:prstGeom prst="rect">
            <a:avLst/>
          </a:prstGeom>
          <a:solidFill>
            <a:schemeClr val="bg2"/>
          </a:solidFill>
        </p:spPr>
        <p:txBody>
          <a:bodyPr wrap="square" lIns="0" tIns="0" rIns="0" bIns="0" rtlCol="0">
            <a:spAutoFit/>
          </a:bodyPr>
          <a:lstStyle/>
          <a:p>
            <a:pPr algn="l">
              <a:lnSpc>
                <a:spcPct val="100000"/>
              </a:lnSpc>
              <a:spcBef>
                <a:spcPts val="600"/>
              </a:spcBef>
            </a:pPr>
            <a:r>
              <a:rPr lang="en-US" sz="1600" b="1">
                <a:solidFill>
                  <a:schemeClr val="accent1"/>
                </a:solidFill>
              </a:rPr>
              <a:t>Sector = Residential</a:t>
            </a:r>
          </a:p>
          <a:p>
            <a:pPr algn="l">
              <a:lnSpc>
                <a:spcPct val="100000"/>
              </a:lnSpc>
              <a:spcBef>
                <a:spcPts val="600"/>
              </a:spcBef>
            </a:pPr>
            <a:r>
              <a:rPr lang="en-US" sz="1600" b="1">
                <a:solidFill>
                  <a:schemeClr val="accent1"/>
                </a:solidFill>
              </a:rPr>
              <a:t>MAT = Accelerated Replacement (AR)</a:t>
            </a:r>
          </a:p>
          <a:p>
            <a:pPr algn="l">
              <a:lnSpc>
                <a:spcPct val="100000"/>
              </a:lnSpc>
              <a:spcBef>
                <a:spcPts val="600"/>
              </a:spcBef>
            </a:pPr>
            <a:r>
              <a:rPr lang="en-US" sz="1600" b="1">
                <a:solidFill>
                  <a:srgbClr val="87A82A"/>
                </a:solidFill>
              </a:rPr>
              <a:t>Measure: </a:t>
            </a:r>
          </a:p>
          <a:p>
            <a:pPr marL="285750" indent="-285750" algn="l">
              <a:lnSpc>
                <a:spcPct val="100000"/>
              </a:lnSpc>
              <a:spcBef>
                <a:spcPts val="600"/>
              </a:spcBef>
              <a:buFont typeface="Arial" panose="020B0604020202020204" pitchFamily="34" charset="0"/>
              <a:buChar char="•"/>
            </a:pPr>
            <a:r>
              <a:rPr lang="en-US" sz="1400">
                <a:solidFill>
                  <a:srgbClr val="87A82A"/>
                </a:solidFill>
              </a:rPr>
              <a:t>Heat Pump</a:t>
            </a:r>
          </a:p>
          <a:p>
            <a:pPr marL="285750" indent="-285750" algn="l">
              <a:lnSpc>
                <a:spcPct val="100000"/>
              </a:lnSpc>
              <a:spcBef>
                <a:spcPts val="600"/>
              </a:spcBef>
              <a:buFont typeface="Arial" panose="020B0604020202020204" pitchFamily="34" charset="0"/>
              <a:buChar char="•"/>
            </a:pPr>
            <a:r>
              <a:rPr lang="en-US" sz="1400">
                <a:solidFill>
                  <a:srgbClr val="87A82A"/>
                </a:solidFill>
              </a:rPr>
              <a:t>R-454B (466)</a:t>
            </a:r>
          </a:p>
          <a:p>
            <a:pPr marL="285750" indent="-285750" algn="l">
              <a:lnSpc>
                <a:spcPct val="100000"/>
              </a:lnSpc>
              <a:spcBef>
                <a:spcPts val="600"/>
              </a:spcBef>
              <a:buFont typeface="Arial" panose="020B0604020202020204" pitchFamily="34" charset="0"/>
              <a:buChar char="•"/>
            </a:pPr>
            <a:r>
              <a:rPr lang="en-US" sz="1400">
                <a:solidFill>
                  <a:srgbClr val="87A82A"/>
                </a:solidFill>
              </a:rPr>
              <a:t>3.5 lb. charge/ton</a:t>
            </a:r>
          </a:p>
          <a:p>
            <a:pPr algn="l">
              <a:lnSpc>
                <a:spcPct val="100000"/>
              </a:lnSpc>
              <a:spcBef>
                <a:spcPts val="600"/>
              </a:spcBef>
            </a:pPr>
            <a:endParaRPr lang="en-US" sz="800">
              <a:solidFill>
                <a:srgbClr val="87A82A"/>
              </a:solidFill>
            </a:endParaRPr>
          </a:p>
          <a:p>
            <a:pPr algn="l">
              <a:lnSpc>
                <a:spcPct val="100000"/>
              </a:lnSpc>
              <a:spcBef>
                <a:spcPts val="600"/>
              </a:spcBef>
            </a:pPr>
            <a:r>
              <a:rPr lang="en-US" sz="1600" b="1">
                <a:solidFill>
                  <a:srgbClr val="EEB000"/>
                </a:solidFill>
              </a:rPr>
              <a:t>Standard: </a:t>
            </a:r>
          </a:p>
          <a:p>
            <a:pPr marL="285750" indent="-285750" algn="l">
              <a:lnSpc>
                <a:spcPct val="100000"/>
              </a:lnSpc>
              <a:spcBef>
                <a:spcPts val="600"/>
              </a:spcBef>
              <a:buFont typeface="Arial" panose="020B0604020202020204" pitchFamily="34" charset="0"/>
              <a:buChar char="•"/>
            </a:pPr>
            <a:r>
              <a:rPr lang="en-US" sz="1400">
                <a:solidFill>
                  <a:srgbClr val="EEB000"/>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B000"/>
                </a:solidFill>
              </a:rPr>
              <a:t>R-454B (466)</a:t>
            </a:r>
          </a:p>
          <a:p>
            <a:pPr marL="285750" indent="-285750" algn="l">
              <a:lnSpc>
                <a:spcPct val="100000"/>
              </a:lnSpc>
              <a:spcBef>
                <a:spcPts val="600"/>
              </a:spcBef>
              <a:buFont typeface="Arial" panose="020B0604020202020204" pitchFamily="34" charset="0"/>
              <a:buChar char="•"/>
            </a:pPr>
            <a:r>
              <a:rPr lang="en-US" sz="1400">
                <a:solidFill>
                  <a:srgbClr val="EEB000"/>
                </a:solidFill>
              </a:rPr>
              <a:t>3.2 lb. charge/ton</a:t>
            </a:r>
          </a:p>
          <a:p>
            <a:pPr marL="285750" indent="-285750" algn="l">
              <a:lnSpc>
                <a:spcPct val="100000"/>
              </a:lnSpc>
              <a:spcBef>
                <a:spcPts val="600"/>
              </a:spcBef>
              <a:buFont typeface="Arial" panose="020B0604020202020204" pitchFamily="34" charset="0"/>
              <a:buChar char="•"/>
            </a:pPr>
            <a:endParaRPr lang="en-US" sz="800">
              <a:solidFill>
                <a:srgbClr val="EEB000"/>
              </a:solidFill>
            </a:endParaRPr>
          </a:p>
          <a:p>
            <a:pPr algn="l">
              <a:lnSpc>
                <a:spcPct val="100000"/>
              </a:lnSpc>
              <a:spcBef>
                <a:spcPts val="600"/>
              </a:spcBef>
            </a:pPr>
            <a:r>
              <a:rPr lang="en-US" sz="1600" b="1">
                <a:solidFill>
                  <a:srgbClr val="EE6D58"/>
                </a:solidFill>
              </a:rPr>
              <a:t>Existing</a:t>
            </a:r>
            <a:r>
              <a:rPr lang="en-US" sz="1600" b="1">
                <a:solidFill>
                  <a:srgbClr val="839DE5"/>
                </a:solidFill>
              </a:rPr>
              <a:t>/Existing:</a:t>
            </a:r>
          </a:p>
          <a:p>
            <a:pPr marL="285750" indent="-285750" algn="l">
              <a:lnSpc>
                <a:spcPct val="100000"/>
              </a:lnSpc>
              <a:spcBef>
                <a:spcPts val="600"/>
              </a:spcBef>
              <a:buFont typeface="Arial" panose="020B0604020202020204" pitchFamily="34" charset="0"/>
              <a:buChar char="•"/>
            </a:pPr>
            <a:r>
              <a:rPr lang="en-US" sz="1400">
                <a:solidFill>
                  <a:srgbClr val="EE6D58"/>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6D58"/>
                </a:solidFill>
              </a:rPr>
              <a:t>R-410A (2,088)</a:t>
            </a:r>
          </a:p>
          <a:p>
            <a:pPr marL="285750" indent="-285750" algn="l">
              <a:lnSpc>
                <a:spcPct val="100000"/>
              </a:lnSpc>
              <a:spcBef>
                <a:spcPts val="600"/>
              </a:spcBef>
              <a:buFont typeface="Arial" panose="020B0604020202020204" pitchFamily="34" charset="0"/>
              <a:buChar char="•"/>
            </a:pPr>
            <a:r>
              <a:rPr lang="en-US" sz="1400">
                <a:solidFill>
                  <a:srgbClr val="EE6D58"/>
                </a:solidFill>
              </a:rPr>
              <a:t>3.2 lb. charge/ton</a:t>
            </a:r>
          </a:p>
        </p:txBody>
      </p:sp>
      <p:pic>
        <p:nvPicPr>
          <p:cNvPr id="4" name="Picture 3">
            <a:extLst>
              <a:ext uri="{FF2B5EF4-FFF2-40B4-BE49-F238E27FC236}">
                <a16:creationId xmlns:a16="http://schemas.microsoft.com/office/drawing/2014/main" id="{194CCDDE-30A2-61E4-5DD2-C7F7B6D69E65}"/>
              </a:ext>
            </a:extLst>
          </p:cNvPr>
          <p:cNvPicPr>
            <a:picLocks noChangeAspect="1"/>
          </p:cNvPicPr>
          <p:nvPr/>
        </p:nvPicPr>
        <p:blipFill>
          <a:blip r:embed="rId4"/>
          <a:stretch>
            <a:fillRect/>
          </a:stretch>
        </p:blipFill>
        <p:spPr>
          <a:xfrm>
            <a:off x="1818482" y="6548437"/>
            <a:ext cx="8553450" cy="309563"/>
          </a:xfrm>
          <a:prstGeom prst="rect">
            <a:avLst/>
          </a:prstGeom>
        </p:spPr>
      </p:pic>
      <p:sp>
        <p:nvSpPr>
          <p:cNvPr id="6" name="Rectangle 5">
            <a:extLst>
              <a:ext uri="{FF2B5EF4-FFF2-40B4-BE49-F238E27FC236}">
                <a16:creationId xmlns:a16="http://schemas.microsoft.com/office/drawing/2014/main" id="{EEB384E4-EDFF-FF3E-0B2E-49037B75AEDB}"/>
              </a:ext>
            </a:extLst>
          </p:cNvPr>
          <p:cNvSpPr/>
          <p:nvPr/>
        </p:nvSpPr>
        <p:spPr>
          <a:xfrm>
            <a:off x="374510" y="1432614"/>
            <a:ext cx="2126414" cy="571005"/>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p>
        </p:txBody>
      </p:sp>
    </p:spTree>
    <p:extLst>
      <p:ext uri="{BB962C8B-B14F-4D97-AF65-F5344CB8AC3E}">
        <p14:creationId xmlns:p14="http://schemas.microsoft.com/office/powerpoint/2010/main" val="114595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CF3D32-1E47-CACB-3CC7-855DFAC76222}"/>
              </a:ext>
            </a:extLst>
          </p:cNvPr>
          <p:cNvPicPr>
            <a:picLocks noChangeAspect="1"/>
          </p:cNvPicPr>
          <p:nvPr/>
        </p:nvPicPr>
        <p:blipFill rotWithShape="1">
          <a:blip r:embed="rId3"/>
          <a:srcRect l="1290" t="6311" r="2869"/>
          <a:stretch/>
        </p:blipFill>
        <p:spPr>
          <a:xfrm>
            <a:off x="2570160" y="1600201"/>
            <a:ext cx="9237714" cy="4728028"/>
          </a:xfrm>
          <a:prstGeom prst="rect">
            <a:avLst/>
          </a:prstGeom>
        </p:spPr>
      </p:pic>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892552"/>
          </a:xfrm>
        </p:spPr>
        <p:txBody>
          <a:bodyPr/>
          <a:lstStyle/>
          <a:p>
            <a:pPr>
              <a:lnSpc>
                <a:spcPct val="110000"/>
              </a:lnSpc>
            </a:pPr>
            <a:r>
              <a:rPr lang="en-US" sz="2800">
                <a:solidFill>
                  <a:schemeClr val="tx1"/>
                </a:solidFill>
              </a:rPr>
              <a:t>2025 Heat Pump Fuel Substitution: Refrigerant Emissions</a:t>
            </a:r>
            <a:endParaRPr lang="en-US" i="1">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19</a:t>
            </a:fld>
            <a:endParaRPr lang="en-US"/>
          </a:p>
        </p:txBody>
      </p:sp>
      <p:sp>
        <p:nvSpPr>
          <p:cNvPr id="7" name="TextBox 6">
            <a:extLst>
              <a:ext uri="{FF2B5EF4-FFF2-40B4-BE49-F238E27FC236}">
                <a16:creationId xmlns:a16="http://schemas.microsoft.com/office/drawing/2014/main" id="{EB6DD599-1DC7-9878-288A-EABA4C0BB92A}"/>
              </a:ext>
            </a:extLst>
          </p:cNvPr>
          <p:cNvSpPr txBox="1"/>
          <p:nvPr/>
        </p:nvSpPr>
        <p:spPr>
          <a:xfrm>
            <a:off x="3505842" y="2071509"/>
            <a:ext cx="2002738" cy="1538883"/>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wrap="square" lIns="0" tIns="0" rIns="0" bIns="0" rtlCol="0" anchor="ctr">
            <a:spAutoFit/>
          </a:bodyPr>
          <a:lstStyle/>
          <a:p>
            <a:pPr algn="ctr">
              <a:lnSpc>
                <a:spcPct val="100000"/>
              </a:lnSpc>
              <a:spcBef>
                <a:spcPts val="600"/>
              </a:spcBef>
            </a:pPr>
            <a:r>
              <a:rPr lang="en-US" sz="1600">
                <a:solidFill>
                  <a:schemeClr val="accent1"/>
                </a:solidFill>
              </a:rPr>
              <a:t> </a:t>
            </a:r>
          </a:p>
          <a:p>
            <a:pPr algn="ctr">
              <a:lnSpc>
                <a:spcPct val="100000"/>
              </a:lnSpc>
              <a:spcBef>
                <a:spcPts val="600"/>
              </a:spcBef>
            </a:pPr>
            <a:r>
              <a:rPr lang="en-US" sz="1600">
                <a:solidFill>
                  <a:schemeClr val="accent1"/>
                </a:solidFill>
              </a:rPr>
              <a:t>Net Refrigerant</a:t>
            </a:r>
          </a:p>
          <a:p>
            <a:pPr algn="ctr">
              <a:lnSpc>
                <a:spcPct val="100000"/>
              </a:lnSpc>
              <a:spcBef>
                <a:spcPts val="600"/>
              </a:spcBef>
            </a:pPr>
            <a:r>
              <a:rPr lang="en-US" sz="1600">
                <a:solidFill>
                  <a:schemeClr val="accent1"/>
                </a:solidFill>
              </a:rPr>
              <a:t> Benefit (2022$):</a:t>
            </a:r>
          </a:p>
          <a:p>
            <a:pPr algn="ctr">
              <a:lnSpc>
                <a:spcPct val="100000"/>
              </a:lnSpc>
              <a:spcBef>
                <a:spcPts val="600"/>
              </a:spcBef>
            </a:pPr>
            <a:r>
              <a:rPr lang="en-US" sz="1600">
                <a:solidFill>
                  <a:schemeClr val="accent1"/>
                </a:solidFill>
              </a:rPr>
              <a:t>$376.44</a:t>
            </a:r>
          </a:p>
          <a:p>
            <a:pPr algn="ctr">
              <a:lnSpc>
                <a:spcPct val="100000"/>
              </a:lnSpc>
              <a:spcBef>
                <a:spcPts val="600"/>
              </a:spcBef>
            </a:pPr>
            <a:endParaRPr lang="en-US" sz="1600">
              <a:solidFill>
                <a:schemeClr val="accent1"/>
              </a:solidFill>
            </a:endParaRPr>
          </a:p>
        </p:txBody>
      </p:sp>
      <p:sp>
        <p:nvSpPr>
          <p:cNvPr id="3" name="TextBox 2">
            <a:extLst>
              <a:ext uri="{FF2B5EF4-FFF2-40B4-BE49-F238E27FC236}">
                <a16:creationId xmlns:a16="http://schemas.microsoft.com/office/drawing/2014/main" id="{0D158D18-5572-11D5-6633-12095CCA86B8}"/>
              </a:ext>
            </a:extLst>
          </p:cNvPr>
          <p:cNvSpPr txBox="1"/>
          <p:nvPr/>
        </p:nvSpPr>
        <p:spPr>
          <a:xfrm>
            <a:off x="525236" y="1452710"/>
            <a:ext cx="1985736" cy="4816703"/>
          </a:xfrm>
          <a:prstGeom prst="rect">
            <a:avLst/>
          </a:prstGeom>
          <a:solidFill>
            <a:schemeClr val="bg2"/>
          </a:solidFill>
        </p:spPr>
        <p:txBody>
          <a:bodyPr wrap="square" lIns="0" tIns="0" rIns="0" bIns="0" rtlCol="0">
            <a:spAutoFit/>
          </a:bodyPr>
          <a:lstStyle/>
          <a:p>
            <a:pPr algn="l">
              <a:lnSpc>
                <a:spcPct val="100000"/>
              </a:lnSpc>
              <a:spcBef>
                <a:spcPts val="600"/>
              </a:spcBef>
            </a:pPr>
            <a:r>
              <a:rPr lang="en-US" sz="1600" b="1">
                <a:solidFill>
                  <a:schemeClr val="accent1"/>
                </a:solidFill>
              </a:rPr>
              <a:t>Sector = Residential</a:t>
            </a:r>
          </a:p>
          <a:p>
            <a:pPr algn="l">
              <a:lnSpc>
                <a:spcPct val="100000"/>
              </a:lnSpc>
              <a:spcBef>
                <a:spcPts val="600"/>
              </a:spcBef>
            </a:pPr>
            <a:r>
              <a:rPr lang="en-US" sz="1600" b="1">
                <a:solidFill>
                  <a:schemeClr val="accent1"/>
                </a:solidFill>
              </a:rPr>
              <a:t>MAT = Accelerated Replacement (AR)</a:t>
            </a:r>
          </a:p>
          <a:p>
            <a:pPr algn="l">
              <a:lnSpc>
                <a:spcPct val="100000"/>
              </a:lnSpc>
              <a:spcBef>
                <a:spcPts val="600"/>
              </a:spcBef>
            </a:pPr>
            <a:r>
              <a:rPr lang="en-US" sz="1600" b="1">
                <a:solidFill>
                  <a:srgbClr val="87A82A"/>
                </a:solidFill>
              </a:rPr>
              <a:t>Measure: </a:t>
            </a:r>
          </a:p>
          <a:p>
            <a:pPr marL="285750" indent="-285750" algn="l">
              <a:lnSpc>
                <a:spcPct val="100000"/>
              </a:lnSpc>
              <a:spcBef>
                <a:spcPts val="600"/>
              </a:spcBef>
              <a:buFont typeface="Arial" panose="020B0604020202020204" pitchFamily="34" charset="0"/>
              <a:buChar char="•"/>
            </a:pPr>
            <a:r>
              <a:rPr lang="en-US" sz="1400">
                <a:solidFill>
                  <a:srgbClr val="87A82A"/>
                </a:solidFill>
              </a:rPr>
              <a:t>Heat Pump</a:t>
            </a:r>
          </a:p>
          <a:p>
            <a:pPr marL="285750" indent="-285750" algn="l">
              <a:lnSpc>
                <a:spcPct val="100000"/>
              </a:lnSpc>
              <a:spcBef>
                <a:spcPts val="600"/>
              </a:spcBef>
              <a:buFont typeface="Arial" panose="020B0604020202020204" pitchFamily="34" charset="0"/>
              <a:buChar char="•"/>
            </a:pPr>
            <a:r>
              <a:rPr lang="en-US" sz="1400">
                <a:solidFill>
                  <a:srgbClr val="87A82A"/>
                </a:solidFill>
              </a:rPr>
              <a:t>R-454B (466)</a:t>
            </a:r>
          </a:p>
          <a:p>
            <a:pPr marL="285750" indent="-285750" algn="l">
              <a:lnSpc>
                <a:spcPct val="100000"/>
              </a:lnSpc>
              <a:spcBef>
                <a:spcPts val="600"/>
              </a:spcBef>
              <a:buFont typeface="Arial" panose="020B0604020202020204" pitchFamily="34" charset="0"/>
              <a:buChar char="•"/>
            </a:pPr>
            <a:r>
              <a:rPr lang="en-US" sz="1400">
                <a:solidFill>
                  <a:srgbClr val="87A82A"/>
                </a:solidFill>
              </a:rPr>
              <a:t>3.5 lb. charge/ton</a:t>
            </a:r>
          </a:p>
          <a:p>
            <a:pPr algn="l">
              <a:lnSpc>
                <a:spcPct val="100000"/>
              </a:lnSpc>
              <a:spcBef>
                <a:spcPts val="600"/>
              </a:spcBef>
            </a:pPr>
            <a:endParaRPr lang="en-US" sz="800">
              <a:solidFill>
                <a:srgbClr val="87A82A"/>
              </a:solidFill>
            </a:endParaRPr>
          </a:p>
          <a:p>
            <a:pPr algn="l">
              <a:lnSpc>
                <a:spcPct val="100000"/>
              </a:lnSpc>
              <a:spcBef>
                <a:spcPts val="600"/>
              </a:spcBef>
            </a:pPr>
            <a:r>
              <a:rPr lang="en-US" sz="1600" b="1">
                <a:solidFill>
                  <a:srgbClr val="EEB000"/>
                </a:solidFill>
              </a:rPr>
              <a:t>Standard: </a:t>
            </a:r>
          </a:p>
          <a:p>
            <a:pPr marL="285750" indent="-285750" algn="l">
              <a:lnSpc>
                <a:spcPct val="100000"/>
              </a:lnSpc>
              <a:spcBef>
                <a:spcPts val="600"/>
              </a:spcBef>
              <a:buFont typeface="Arial" panose="020B0604020202020204" pitchFamily="34" charset="0"/>
              <a:buChar char="•"/>
            </a:pPr>
            <a:r>
              <a:rPr lang="en-US" sz="1400">
                <a:solidFill>
                  <a:srgbClr val="EEB000"/>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B000"/>
                </a:solidFill>
              </a:rPr>
              <a:t>R-454B (466)</a:t>
            </a:r>
          </a:p>
          <a:p>
            <a:pPr marL="285750" indent="-285750" algn="l">
              <a:lnSpc>
                <a:spcPct val="100000"/>
              </a:lnSpc>
              <a:spcBef>
                <a:spcPts val="600"/>
              </a:spcBef>
              <a:buFont typeface="Arial" panose="020B0604020202020204" pitchFamily="34" charset="0"/>
              <a:buChar char="•"/>
            </a:pPr>
            <a:r>
              <a:rPr lang="en-US" sz="1400">
                <a:solidFill>
                  <a:srgbClr val="EEB000"/>
                </a:solidFill>
              </a:rPr>
              <a:t>3.2 lb. charge/ton</a:t>
            </a:r>
          </a:p>
          <a:p>
            <a:pPr marL="285750" indent="-285750" algn="l">
              <a:lnSpc>
                <a:spcPct val="100000"/>
              </a:lnSpc>
              <a:spcBef>
                <a:spcPts val="600"/>
              </a:spcBef>
              <a:buFont typeface="Arial" panose="020B0604020202020204" pitchFamily="34" charset="0"/>
              <a:buChar char="•"/>
            </a:pPr>
            <a:endParaRPr lang="en-US" sz="800">
              <a:solidFill>
                <a:srgbClr val="EEB000"/>
              </a:solidFill>
            </a:endParaRPr>
          </a:p>
          <a:p>
            <a:pPr algn="l">
              <a:lnSpc>
                <a:spcPct val="100000"/>
              </a:lnSpc>
              <a:spcBef>
                <a:spcPts val="600"/>
              </a:spcBef>
            </a:pPr>
            <a:r>
              <a:rPr lang="en-US" sz="1600" b="1">
                <a:solidFill>
                  <a:srgbClr val="EE6D58"/>
                </a:solidFill>
              </a:rPr>
              <a:t>Existing</a:t>
            </a:r>
            <a:r>
              <a:rPr lang="en-US" sz="1600" b="1">
                <a:solidFill>
                  <a:srgbClr val="839DE5"/>
                </a:solidFill>
              </a:rPr>
              <a:t>/Existing:</a:t>
            </a:r>
          </a:p>
          <a:p>
            <a:pPr marL="285750" indent="-285750" algn="l">
              <a:lnSpc>
                <a:spcPct val="100000"/>
              </a:lnSpc>
              <a:spcBef>
                <a:spcPts val="600"/>
              </a:spcBef>
              <a:buFont typeface="Arial" panose="020B0604020202020204" pitchFamily="34" charset="0"/>
              <a:buChar char="•"/>
            </a:pPr>
            <a:r>
              <a:rPr lang="en-US" sz="1400">
                <a:solidFill>
                  <a:srgbClr val="EE6D58"/>
                </a:solidFill>
              </a:rPr>
              <a:t>AC w/Gas furnace</a:t>
            </a:r>
          </a:p>
          <a:p>
            <a:pPr marL="285750" indent="-285750" algn="l">
              <a:lnSpc>
                <a:spcPct val="100000"/>
              </a:lnSpc>
              <a:spcBef>
                <a:spcPts val="600"/>
              </a:spcBef>
              <a:buFont typeface="Arial" panose="020B0604020202020204" pitchFamily="34" charset="0"/>
              <a:buChar char="•"/>
            </a:pPr>
            <a:r>
              <a:rPr lang="en-US" sz="1400">
                <a:solidFill>
                  <a:srgbClr val="EE6D58"/>
                </a:solidFill>
              </a:rPr>
              <a:t>R-410A (2,088)</a:t>
            </a:r>
          </a:p>
          <a:p>
            <a:pPr marL="285750" indent="-285750" algn="l">
              <a:lnSpc>
                <a:spcPct val="100000"/>
              </a:lnSpc>
              <a:spcBef>
                <a:spcPts val="600"/>
              </a:spcBef>
              <a:buFont typeface="Arial" panose="020B0604020202020204" pitchFamily="34" charset="0"/>
              <a:buChar char="•"/>
            </a:pPr>
            <a:r>
              <a:rPr lang="en-US" sz="1400">
                <a:solidFill>
                  <a:srgbClr val="EE6D58"/>
                </a:solidFill>
              </a:rPr>
              <a:t>3.2 lb. charge/ton</a:t>
            </a:r>
          </a:p>
        </p:txBody>
      </p:sp>
      <p:sp>
        <p:nvSpPr>
          <p:cNvPr id="6" name="TextBox 5">
            <a:extLst>
              <a:ext uri="{FF2B5EF4-FFF2-40B4-BE49-F238E27FC236}">
                <a16:creationId xmlns:a16="http://schemas.microsoft.com/office/drawing/2014/main" id="{ED5E8C7D-54A8-E118-5C30-42E1095551E6}"/>
              </a:ext>
            </a:extLst>
          </p:cNvPr>
          <p:cNvSpPr txBox="1"/>
          <p:nvPr/>
        </p:nvSpPr>
        <p:spPr>
          <a:xfrm>
            <a:off x="8447000" y="2471619"/>
            <a:ext cx="2349679" cy="1138773"/>
          </a:xfrm>
          <a:prstGeom prst="rect">
            <a:avLst/>
          </a:prstGeom>
          <a:solidFill>
            <a:srgbClr val="FFFF00"/>
          </a:solidFill>
          <a:ln w="57150">
            <a:solidFill>
              <a:schemeClr val="accent5"/>
            </a:solidFill>
          </a:ln>
        </p:spPr>
        <p:txBody>
          <a:bodyPr wrap="square" lIns="0" tIns="0" rIns="0" bIns="0" rtlCol="0">
            <a:spAutoFit/>
          </a:bodyPr>
          <a:lstStyle/>
          <a:p>
            <a:pPr algn="ctr">
              <a:lnSpc>
                <a:spcPct val="100000"/>
              </a:lnSpc>
              <a:spcBef>
                <a:spcPts val="600"/>
              </a:spcBef>
            </a:pPr>
            <a:endParaRPr lang="en-US" sz="800">
              <a:solidFill>
                <a:schemeClr val="accent1"/>
              </a:solidFill>
            </a:endParaRPr>
          </a:p>
          <a:p>
            <a:pPr algn="ctr">
              <a:lnSpc>
                <a:spcPct val="100000"/>
              </a:lnSpc>
              <a:spcBef>
                <a:spcPts val="600"/>
              </a:spcBef>
            </a:pPr>
            <a:r>
              <a:rPr lang="en-US" sz="1600">
                <a:solidFill>
                  <a:schemeClr val="accent1"/>
                </a:solidFill>
              </a:rPr>
              <a:t>Existing equipment refrigerant recovery documentation provided</a:t>
            </a:r>
          </a:p>
          <a:p>
            <a:pPr algn="ctr">
              <a:lnSpc>
                <a:spcPct val="100000"/>
              </a:lnSpc>
              <a:spcBef>
                <a:spcPts val="600"/>
              </a:spcBef>
            </a:pPr>
            <a:endParaRPr lang="en-US" sz="800">
              <a:solidFill>
                <a:schemeClr val="accent1"/>
              </a:solidFill>
            </a:endParaRPr>
          </a:p>
        </p:txBody>
      </p:sp>
      <p:grpSp>
        <p:nvGrpSpPr>
          <p:cNvPr id="4" name="Group 3">
            <a:extLst>
              <a:ext uri="{FF2B5EF4-FFF2-40B4-BE49-F238E27FC236}">
                <a16:creationId xmlns:a16="http://schemas.microsoft.com/office/drawing/2014/main" id="{55F447E2-9918-6C05-2BD3-6E698C40AC3E}"/>
              </a:ext>
            </a:extLst>
          </p:cNvPr>
          <p:cNvGrpSpPr/>
          <p:nvPr/>
        </p:nvGrpSpPr>
        <p:grpSpPr>
          <a:xfrm>
            <a:off x="5794212" y="3371848"/>
            <a:ext cx="608239" cy="1871663"/>
            <a:chOff x="5787992" y="3371848"/>
            <a:chExt cx="608239" cy="1871663"/>
          </a:xfrm>
        </p:grpSpPr>
        <p:cxnSp>
          <p:nvCxnSpPr>
            <p:cNvPr id="14" name="Straight Connector 13">
              <a:extLst>
                <a:ext uri="{FF2B5EF4-FFF2-40B4-BE49-F238E27FC236}">
                  <a16:creationId xmlns:a16="http://schemas.microsoft.com/office/drawing/2014/main" id="{8CBF3CBF-30C3-474D-3D5C-D110BEB10BF1}"/>
                </a:ext>
              </a:extLst>
            </p:cNvPr>
            <p:cNvCxnSpPr/>
            <p:nvPr/>
          </p:nvCxnSpPr>
          <p:spPr>
            <a:xfrm>
              <a:off x="5787992" y="3371848"/>
              <a:ext cx="608239" cy="187166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B4A914-2C6A-E805-2798-26A6F1119288}"/>
                </a:ext>
              </a:extLst>
            </p:cNvPr>
            <p:cNvCxnSpPr>
              <a:cxnSpLocks/>
            </p:cNvCxnSpPr>
            <p:nvPr/>
          </p:nvCxnSpPr>
          <p:spPr>
            <a:xfrm flipH="1">
              <a:off x="5787992" y="3371848"/>
              <a:ext cx="608239" cy="187166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B767A901-C076-F6FF-C06C-F1EAF1CA5C68}"/>
              </a:ext>
            </a:extLst>
          </p:cNvPr>
          <p:cNvPicPr>
            <a:picLocks noChangeAspect="1"/>
          </p:cNvPicPr>
          <p:nvPr/>
        </p:nvPicPr>
        <p:blipFill>
          <a:blip r:embed="rId4"/>
          <a:stretch>
            <a:fillRect/>
          </a:stretch>
        </p:blipFill>
        <p:spPr>
          <a:xfrm>
            <a:off x="1818482" y="6548437"/>
            <a:ext cx="8553450" cy="309563"/>
          </a:xfrm>
          <a:prstGeom prst="rect">
            <a:avLst/>
          </a:prstGeom>
        </p:spPr>
      </p:pic>
    </p:spTree>
    <p:extLst>
      <p:ext uri="{BB962C8B-B14F-4D97-AF65-F5344CB8AC3E}">
        <p14:creationId xmlns:p14="http://schemas.microsoft.com/office/powerpoint/2010/main" val="259251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532E26-EBBE-4870-8CC1-A4B9338570DB}"/>
              </a:ext>
            </a:extLst>
          </p:cNvPr>
          <p:cNvSpPr>
            <a:spLocks noGrp="1"/>
          </p:cNvSpPr>
          <p:nvPr>
            <p:ph type="sldNum" sz="quarter" idx="12"/>
          </p:nvPr>
        </p:nvSpPr>
        <p:spPr/>
        <p:txBody>
          <a:bodyPr/>
          <a:lstStyle/>
          <a:p>
            <a:fld id="{5BA07366-CB75-4AA8-9E5B-928B849F427C}" type="slidenum">
              <a:rPr lang="en-US" smtClean="0"/>
              <a:pPr/>
              <a:t>2</a:t>
            </a:fld>
            <a:endParaRPr lang="en-US"/>
          </a:p>
        </p:txBody>
      </p:sp>
      <p:sp>
        <p:nvSpPr>
          <p:cNvPr id="5" name="TextBox 4">
            <a:extLst>
              <a:ext uri="{FF2B5EF4-FFF2-40B4-BE49-F238E27FC236}">
                <a16:creationId xmlns:a16="http://schemas.microsoft.com/office/drawing/2014/main" id="{7100CF2B-FFD8-B461-D0BA-9402510AB8B8}"/>
              </a:ext>
            </a:extLst>
          </p:cNvPr>
          <p:cNvSpPr txBox="1"/>
          <p:nvPr/>
        </p:nvSpPr>
        <p:spPr>
          <a:xfrm>
            <a:off x="6594054" y="1160747"/>
            <a:ext cx="3635829" cy="3293209"/>
          </a:xfrm>
          <a:prstGeom prst="rect">
            <a:avLst/>
          </a:prstGeom>
          <a:noFill/>
        </p:spPr>
        <p:txBody>
          <a:bodyPr wrap="square">
            <a:spAutoFit/>
          </a:bodyPr>
          <a:lstStyle/>
          <a:p>
            <a:pPr>
              <a:spcAft>
                <a:spcPts val="1200"/>
              </a:spcAft>
            </a:pPr>
            <a:r>
              <a:rPr lang="en-US" sz="3200">
                <a:solidFill>
                  <a:schemeClr val="bg1"/>
                </a:solidFill>
              </a:rPr>
              <a:t>DNV Contributors</a:t>
            </a:r>
          </a:p>
          <a:p>
            <a:pPr>
              <a:spcAft>
                <a:spcPts val="600"/>
              </a:spcAft>
            </a:pPr>
            <a:r>
              <a:rPr lang="en-US" sz="2800" b="1">
                <a:solidFill>
                  <a:schemeClr val="accent5"/>
                </a:solidFill>
              </a:rPr>
              <a:t>Brad Hoover</a:t>
            </a:r>
            <a:br>
              <a:rPr lang="en-US" b="1">
                <a:solidFill>
                  <a:schemeClr val="bg1"/>
                </a:solidFill>
              </a:rPr>
            </a:br>
            <a:r>
              <a:rPr lang="en-US">
                <a:solidFill>
                  <a:schemeClr val="bg1"/>
                </a:solidFill>
              </a:rPr>
              <a:t>Project Sponsor</a:t>
            </a:r>
          </a:p>
          <a:p>
            <a:pPr>
              <a:spcAft>
                <a:spcPts val="600"/>
              </a:spcAft>
            </a:pPr>
            <a:r>
              <a:rPr lang="en-US" sz="2800" b="1">
                <a:solidFill>
                  <a:schemeClr val="accent5"/>
                </a:solidFill>
              </a:rPr>
              <a:t>Bryan Kilgore</a:t>
            </a:r>
            <a:br>
              <a:rPr lang="en-US" b="1">
                <a:solidFill>
                  <a:schemeClr val="bg1"/>
                </a:solidFill>
              </a:rPr>
            </a:br>
            <a:r>
              <a:rPr lang="en-US">
                <a:solidFill>
                  <a:schemeClr val="bg1"/>
                </a:solidFill>
              </a:rPr>
              <a:t>Project Manager</a:t>
            </a:r>
            <a:endParaRPr lang="en-GB"/>
          </a:p>
          <a:p>
            <a:r>
              <a:rPr lang="en-US" sz="2800" b="1">
                <a:solidFill>
                  <a:schemeClr val="accent5"/>
                </a:solidFill>
              </a:rPr>
              <a:t>Rachel Murray</a:t>
            </a:r>
            <a:br>
              <a:rPr lang="en-US" b="1">
                <a:solidFill>
                  <a:schemeClr val="bg1"/>
                </a:solidFill>
              </a:rPr>
            </a:br>
            <a:r>
              <a:rPr lang="en-US">
                <a:solidFill>
                  <a:schemeClr val="bg1"/>
                </a:solidFill>
              </a:rPr>
              <a:t>Subject Matter Expert</a:t>
            </a:r>
            <a:endParaRPr lang="en-GB"/>
          </a:p>
          <a:p>
            <a:endParaRPr lang="en-GB"/>
          </a:p>
        </p:txBody>
      </p:sp>
      <p:sp>
        <p:nvSpPr>
          <p:cNvPr id="6" name="TextBox 5">
            <a:extLst>
              <a:ext uri="{FF2B5EF4-FFF2-40B4-BE49-F238E27FC236}">
                <a16:creationId xmlns:a16="http://schemas.microsoft.com/office/drawing/2014/main" id="{614D347F-A9E2-DF57-73F8-DEC58DD85859}"/>
              </a:ext>
            </a:extLst>
          </p:cNvPr>
          <p:cNvSpPr txBox="1"/>
          <p:nvPr/>
        </p:nvSpPr>
        <p:spPr>
          <a:xfrm>
            <a:off x="1679253" y="1160747"/>
            <a:ext cx="3190171" cy="3801041"/>
          </a:xfrm>
          <a:prstGeom prst="rect">
            <a:avLst/>
          </a:prstGeom>
          <a:noFill/>
        </p:spPr>
        <p:txBody>
          <a:bodyPr wrap="square">
            <a:spAutoFit/>
          </a:bodyPr>
          <a:lstStyle/>
          <a:p>
            <a:pPr>
              <a:spcAft>
                <a:spcPts val="1200"/>
              </a:spcAft>
            </a:pPr>
            <a:r>
              <a:rPr lang="en-US" sz="3200">
                <a:solidFill>
                  <a:schemeClr val="bg1"/>
                </a:solidFill>
              </a:rPr>
              <a:t>CPUC Leads</a:t>
            </a:r>
          </a:p>
          <a:p>
            <a:pPr>
              <a:spcAft>
                <a:spcPts val="600"/>
              </a:spcAft>
            </a:pPr>
            <a:r>
              <a:rPr lang="en-US" sz="2800" b="1">
                <a:solidFill>
                  <a:schemeClr val="accent5"/>
                </a:solidFill>
              </a:rPr>
              <a:t>Christina Torok</a:t>
            </a:r>
            <a:br>
              <a:rPr lang="en-US" b="1">
                <a:solidFill>
                  <a:schemeClr val="bg1"/>
                </a:solidFill>
              </a:rPr>
            </a:br>
            <a:r>
              <a:rPr lang="en-US">
                <a:solidFill>
                  <a:schemeClr val="bg1"/>
                </a:solidFill>
              </a:rPr>
              <a:t>Refrigerants</a:t>
            </a:r>
          </a:p>
          <a:p>
            <a:pPr>
              <a:spcAft>
                <a:spcPts val="600"/>
              </a:spcAft>
            </a:pPr>
            <a:r>
              <a:rPr lang="en-US" sz="2800" b="1">
                <a:solidFill>
                  <a:schemeClr val="accent5"/>
                </a:solidFill>
              </a:rPr>
              <a:t>Erik Johnson</a:t>
            </a:r>
            <a:br>
              <a:rPr lang="en-US" b="1">
                <a:solidFill>
                  <a:schemeClr val="bg1"/>
                </a:solidFill>
              </a:rPr>
            </a:br>
            <a:r>
              <a:rPr lang="en-US">
                <a:solidFill>
                  <a:schemeClr val="bg1"/>
                </a:solidFill>
              </a:rPr>
              <a:t>Refrigerants</a:t>
            </a:r>
          </a:p>
          <a:p>
            <a:pPr>
              <a:spcAft>
                <a:spcPts val="600"/>
              </a:spcAft>
            </a:pPr>
            <a:r>
              <a:rPr lang="en-US" sz="2800" b="1">
                <a:solidFill>
                  <a:schemeClr val="accent5"/>
                </a:solidFill>
              </a:rPr>
              <a:t>Travis Holtby</a:t>
            </a:r>
            <a:br>
              <a:rPr lang="en-US" b="1">
                <a:solidFill>
                  <a:schemeClr val="bg1"/>
                </a:solidFill>
              </a:rPr>
            </a:br>
            <a:r>
              <a:rPr lang="en-US">
                <a:solidFill>
                  <a:schemeClr val="bg1"/>
                </a:solidFill>
              </a:rPr>
              <a:t>Fuel Substitution</a:t>
            </a:r>
          </a:p>
          <a:p>
            <a:r>
              <a:rPr lang="en-US" sz="2800" b="1">
                <a:solidFill>
                  <a:schemeClr val="accent5"/>
                </a:solidFill>
              </a:rPr>
              <a:t>Peter Biermayer</a:t>
            </a:r>
            <a:br>
              <a:rPr lang="en-US" b="1">
                <a:solidFill>
                  <a:schemeClr val="bg1"/>
                </a:solidFill>
              </a:rPr>
            </a:br>
            <a:r>
              <a:rPr lang="en-US">
                <a:solidFill>
                  <a:schemeClr val="bg1"/>
                </a:solidFill>
              </a:rPr>
              <a:t>Deemed Measures</a:t>
            </a:r>
            <a:endParaRPr lang="en-GB"/>
          </a:p>
        </p:txBody>
      </p:sp>
      <p:cxnSp>
        <p:nvCxnSpPr>
          <p:cNvPr id="13" name="Straight Connector 12">
            <a:extLst>
              <a:ext uri="{FF2B5EF4-FFF2-40B4-BE49-F238E27FC236}">
                <a16:creationId xmlns:a16="http://schemas.microsoft.com/office/drawing/2014/main" id="{90A580AD-F354-26A6-61F3-6D5159FB8A84}"/>
              </a:ext>
            </a:extLst>
          </p:cNvPr>
          <p:cNvCxnSpPr/>
          <p:nvPr/>
        </p:nvCxnSpPr>
        <p:spPr>
          <a:xfrm>
            <a:off x="5525180" y="2394857"/>
            <a:ext cx="0" cy="2161398"/>
          </a:xfrm>
          <a:prstGeom prst="line">
            <a:avLst/>
          </a:prstGeom>
          <a:ln w="476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D3B606-C89A-59BE-8B54-2294FCFF288E}"/>
              </a:ext>
            </a:extLst>
          </p:cNvPr>
          <p:cNvSpPr txBox="1"/>
          <p:nvPr/>
        </p:nvSpPr>
        <p:spPr>
          <a:xfrm>
            <a:off x="1866275" y="5697253"/>
            <a:ext cx="8716779" cy="492443"/>
          </a:xfrm>
          <a:prstGeom prst="rect">
            <a:avLst/>
          </a:prstGeom>
          <a:noFill/>
        </p:spPr>
        <p:txBody>
          <a:bodyPr wrap="square" lIns="0" tIns="0" rIns="0" bIns="0" rtlCol="0">
            <a:spAutoFit/>
          </a:bodyPr>
          <a:lstStyle/>
          <a:p>
            <a:pPr algn="l">
              <a:lnSpc>
                <a:spcPct val="100000"/>
              </a:lnSpc>
              <a:spcBef>
                <a:spcPts val="600"/>
              </a:spcBef>
            </a:pPr>
            <a:r>
              <a:rPr lang="en-US" sz="1600">
                <a:solidFill>
                  <a:schemeClr val="bg1"/>
                </a:solidFill>
              </a:rPr>
              <a:t>Acknowledgements to Energy + Environmental Economics, Inc. (E3) and Solaris Technical LLC for their contributions to and review of these tools.</a:t>
            </a:r>
          </a:p>
        </p:txBody>
      </p:sp>
    </p:spTree>
    <p:extLst>
      <p:ext uri="{BB962C8B-B14F-4D97-AF65-F5344CB8AC3E}">
        <p14:creationId xmlns:p14="http://schemas.microsoft.com/office/powerpoint/2010/main" val="440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EB71-1FC4-25B6-5ACF-B54041D33BC5}"/>
              </a:ext>
            </a:extLst>
          </p:cNvPr>
          <p:cNvSpPr>
            <a:spLocks noGrp="1"/>
          </p:cNvSpPr>
          <p:nvPr>
            <p:ph type="title"/>
          </p:nvPr>
        </p:nvSpPr>
        <p:spPr/>
        <p:txBody>
          <a:bodyPr/>
          <a:lstStyle/>
          <a:p>
            <a:r>
              <a:rPr lang="en-US" sz="3200">
                <a:solidFill>
                  <a:schemeClr val="tx1"/>
                </a:solidFill>
              </a:rPr>
              <a:t>Lifecycle Refrigerant Benefit for Residential Heat Pump Fuel Substitution Measure, Dollar per Cap-Ton (2022$) </a:t>
            </a:r>
          </a:p>
        </p:txBody>
      </p:sp>
      <p:sp>
        <p:nvSpPr>
          <p:cNvPr id="4" name="Slide Number Placeholder 3">
            <a:extLst>
              <a:ext uri="{FF2B5EF4-FFF2-40B4-BE49-F238E27FC236}">
                <a16:creationId xmlns:a16="http://schemas.microsoft.com/office/drawing/2014/main" id="{6C3CB796-16D7-5173-411B-F8AF13856D43}"/>
              </a:ext>
            </a:extLst>
          </p:cNvPr>
          <p:cNvSpPr>
            <a:spLocks noGrp="1"/>
          </p:cNvSpPr>
          <p:nvPr>
            <p:ph type="sldNum" sz="quarter" idx="12"/>
          </p:nvPr>
        </p:nvSpPr>
        <p:spPr/>
        <p:txBody>
          <a:bodyPr/>
          <a:lstStyle/>
          <a:p>
            <a:fld id="{5BA07366-CB75-4AA8-9E5B-928B849F427C}" type="slidenum">
              <a:rPr lang="en-US" smtClean="0"/>
              <a:t>20</a:t>
            </a:fld>
            <a:endParaRPr lang="en-US"/>
          </a:p>
        </p:txBody>
      </p:sp>
      <p:pic>
        <p:nvPicPr>
          <p:cNvPr id="3" name="Picture 2">
            <a:extLst>
              <a:ext uri="{FF2B5EF4-FFF2-40B4-BE49-F238E27FC236}">
                <a16:creationId xmlns:a16="http://schemas.microsoft.com/office/drawing/2014/main" id="{6D6210A9-EAC4-46C5-4AFC-93A98134CACD}"/>
              </a:ext>
            </a:extLst>
          </p:cNvPr>
          <p:cNvPicPr>
            <a:picLocks noChangeAspect="1"/>
          </p:cNvPicPr>
          <p:nvPr/>
        </p:nvPicPr>
        <p:blipFill>
          <a:blip r:embed="rId3"/>
          <a:stretch>
            <a:fillRect/>
          </a:stretch>
        </p:blipFill>
        <p:spPr>
          <a:xfrm>
            <a:off x="1818482" y="6548437"/>
            <a:ext cx="8553450" cy="309563"/>
          </a:xfrm>
          <a:prstGeom prst="rect">
            <a:avLst/>
          </a:prstGeom>
        </p:spPr>
      </p:pic>
      <p:pic>
        <p:nvPicPr>
          <p:cNvPr id="5" name="Picture 4">
            <a:extLst>
              <a:ext uri="{FF2B5EF4-FFF2-40B4-BE49-F238E27FC236}">
                <a16:creationId xmlns:a16="http://schemas.microsoft.com/office/drawing/2014/main" id="{5EBB004C-4324-CF75-203E-3916FB6D284F}"/>
              </a:ext>
            </a:extLst>
          </p:cNvPr>
          <p:cNvPicPr>
            <a:picLocks noChangeAspect="1"/>
          </p:cNvPicPr>
          <p:nvPr/>
        </p:nvPicPr>
        <p:blipFill>
          <a:blip r:embed="rId4"/>
          <a:stretch>
            <a:fillRect/>
          </a:stretch>
        </p:blipFill>
        <p:spPr>
          <a:xfrm>
            <a:off x="330950" y="2232000"/>
            <a:ext cx="6072011" cy="2563419"/>
          </a:xfrm>
          <a:prstGeom prst="rect">
            <a:avLst/>
          </a:prstGeom>
        </p:spPr>
      </p:pic>
      <p:pic>
        <p:nvPicPr>
          <p:cNvPr id="6" name="Picture 5">
            <a:extLst>
              <a:ext uri="{FF2B5EF4-FFF2-40B4-BE49-F238E27FC236}">
                <a16:creationId xmlns:a16="http://schemas.microsoft.com/office/drawing/2014/main" id="{C91E3316-445A-183C-00FF-6A294C37B4AE}"/>
              </a:ext>
            </a:extLst>
          </p:cNvPr>
          <p:cNvPicPr>
            <a:picLocks noChangeAspect="1"/>
          </p:cNvPicPr>
          <p:nvPr/>
        </p:nvPicPr>
        <p:blipFill rotWithShape="1">
          <a:blip r:embed="rId5"/>
          <a:srcRect t="4689"/>
          <a:stretch/>
        </p:blipFill>
        <p:spPr>
          <a:xfrm>
            <a:off x="6507707" y="2167200"/>
            <a:ext cx="5060257" cy="3009600"/>
          </a:xfrm>
          <a:prstGeom prst="rect">
            <a:avLst/>
          </a:prstGeom>
        </p:spPr>
      </p:pic>
      <p:sp>
        <p:nvSpPr>
          <p:cNvPr id="8" name="TextBox 7">
            <a:extLst>
              <a:ext uri="{FF2B5EF4-FFF2-40B4-BE49-F238E27FC236}">
                <a16:creationId xmlns:a16="http://schemas.microsoft.com/office/drawing/2014/main" id="{2B5DB015-FE4A-9176-013B-63EC7FA6BFAD}"/>
              </a:ext>
            </a:extLst>
          </p:cNvPr>
          <p:cNvSpPr txBox="1"/>
          <p:nvPr/>
        </p:nvSpPr>
        <p:spPr>
          <a:xfrm>
            <a:off x="1928114" y="5982390"/>
            <a:ext cx="8334186" cy="369332"/>
          </a:xfrm>
          <a:prstGeom prst="rect">
            <a:avLst/>
          </a:prstGeom>
          <a:noFill/>
        </p:spPr>
        <p:txBody>
          <a:bodyPr wrap="square" lIns="0" tIns="0" rIns="0" bIns="0" rtlCol="0">
            <a:spAutoFit/>
          </a:bodyPr>
          <a:lstStyle/>
          <a:p>
            <a:pPr>
              <a:spcBef>
                <a:spcPts val="600"/>
              </a:spcBef>
            </a:pPr>
            <a:r>
              <a:rPr lang="en-US" sz="1200" i="1" kern="1200" dirty="0">
                <a:solidFill>
                  <a:schemeClr val="dk1"/>
                </a:solidFill>
                <a:latin typeface="+mn-lt"/>
                <a:ea typeface="+mn-ea"/>
                <a:cs typeface="+mn-cs"/>
              </a:rPr>
              <a:t>*Documentation requirements are still very much under development and will need to be agreed upon during measure package/custom application development for avoided emissions credit to be claimed.</a:t>
            </a:r>
            <a:endParaRPr lang="en-GB" sz="1200" dirty="0" err="1">
              <a:solidFill>
                <a:schemeClr val="accent1"/>
              </a:solidFill>
            </a:endParaRPr>
          </a:p>
        </p:txBody>
      </p:sp>
    </p:spTree>
    <p:extLst>
      <p:ext uri="{BB962C8B-B14F-4D97-AF65-F5344CB8AC3E}">
        <p14:creationId xmlns:p14="http://schemas.microsoft.com/office/powerpoint/2010/main" val="18014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EB71-1FC4-25B6-5ACF-B54041D33BC5}"/>
              </a:ext>
            </a:extLst>
          </p:cNvPr>
          <p:cNvSpPr>
            <a:spLocks noGrp="1"/>
          </p:cNvSpPr>
          <p:nvPr>
            <p:ph type="title"/>
          </p:nvPr>
        </p:nvSpPr>
        <p:spPr/>
        <p:txBody>
          <a:bodyPr/>
          <a:lstStyle/>
          <a:p>
            <a:r>
              <a:rPr lang="en-US" sz="3200">
                <a:solidFill>
                  <a:schemeClr val="tx1"/>
                </a:solidFill>
              </a:rPr>
              <a:t>Export for Measure Package Developers on </a:t>
            </a:r>
            <a:r>
              <a:rPr lang="en-US" sz="3200" b="1">
                <a:solidFill>
                  <a:schemeClr val="tx1"/>
                </a:solidFill>
              </a:rPr>
              <a:t>4 eTRM export</a:t>
            </a:r>
            <a:endParaRPr lang="en-US" sz="3200">
              <a:solidFill>
                <a:schemeClr val="tx1"/>
              </a:solidFill>
            </a:endParaRPr>
          </a:p>
        </p:txBody>
      </p:sp>
      <p:sp>
        <p:nvSpPr>
          <p:cNvPr id="4" name="Slide Number Placeholder 3">
            <a:extLst>
              <a:ext uri="{FF2B5EF4-FFF2-40B4-BE49-F238E27FC236}">
                <a16:creationId xmlns:a16="http://schemas.microsoft.com/office/drawing/2014/main" id="{6C3CB796-16D7-5173-411B-F8AF13856D43}"/>
              </a:ext>
            </a:extLst>
          </p:cNvPr>
          <p:cNvSpPr>
            <a:spLocks noGrp="1"/>
          </p:cNvSpPr>
          <p:nvPr>
            <p:ph type="sldNum" sz="quarter" idx="12"/>
          </p:nvPr>
        </p:nvSpPr>
        <p:spPr/>
        <p:txBody>
          <a:bodyPr/>
          <a:lstStyle/>
          <a:p>
            <a:fld id="{5BA07366-CB75-4AA8-9E5B-928B849F427C}" type="slidenum">
              <a:rPr lang="en-US" smtClean="0"/>
              <a:t>21</a:t>
            </a:fld>
            <a:endParaRPr lang="en-US"/>
          </a:p>
        </p:txBody>
      </p:sp>
      <p:pic>
        <p:nvPicPr>
          <p:cNvPr id="3" name="Picture 2">
            <a:extLst>
              <a:ext uri="{FF2B5EF4-FFF2-40B4-BE49-F238E27FC236}">
                <a16:creationId xmlns:a16="http://schemas.microsoft.com/office/drawing/2014/main" id="{6D6210A9-EAC4-46C5-4AFC-93A98134CACD}"/>
              </a:ext>
            </a:extLst>
          </p:cNvPr>
          <p:cNvPicPr>
            <a:picLocks noChangeAspect="1"/>
          </p:cNvPicPr>
          <p:nvPr/>
        </p:nvPicPr>
        <p:blipFill>
          <a:blip r:embed="rId3"/>
          <a:stretch>
            <a:fillRect/>
          </a:stretch>
        </p:blipFill>
        <p:spPr>
          <a:xfrm>
            <a:off x="1818482" y="6548437"/>
            <a:ext cx="8553450" cy="309563"/>
          </a:xfrm>
          <a:prstGeom prst="rect">
            <a:avLst/>
          </a:prstGeom>
        </p:spPr>
      </p:pic>
      <p:pic>
        <p:nvPicPr>
          <p:cNvPr id="9" name="Picture 8">
            <a:extLst>
              <a:ext uri="{FF2B5EF4-FFF2-40B4-BE49-F238E27FC236}">
                <a16:creationId xmlns:a16="http://schemas.microsoft.com/office/drawing/2014/main" id="{A5869CC2-2444-A144-8EA6-EA53958CA1F3}"/>
              </a:ext>
            </a:extLst>
          </p:cNvPr>
          <p:cNvPicPr>
            <a:picLocks noChangeAspect="1"/>
          </p:cNvPicPr>
          <p:nvPr/>
        </p:nvPicPr>
        <p:blipFill>
          <a:blip r:embed="rId4"/>
          <a:stretch>
            <a:fillRect/>
          </a:stretch>
        </p:blipFill>
        <p:spPr>
          <a:xfrm>
            <a:off x="694532" y="1761818"/>
            <a:ext cx="10801350" cy="3190875"/>
          </a:xfrm>
          <a:prstGeom prst="rect">
            <a:avLst/>
          </a:prstGeom>
        </p:spPr>
      </p:pic>
    </p:spTree>
    <p:extLst>
      <p:ext uri="{BB962C8B-B14F-4D97-AF65-F5344CB8AC3E}">
        <p14:creationId xmlns:p14="http://schemas.microsoft.com/office/powerpoint/2010/main" val="30561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tal nuts and bolts">
            <a:extLst>
              <a:ext uri="{FF2B5EF4-FFF2-40B4-BE49-F238E27FC236}">
                <a16:creationId xmlns:a16="http://schemas.microsoft.com/office/drawing/2014/main" id="{DA56ABB1-C345-2915-F910-7DACA2B7C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5001"/>
            <a:ext cx="12541121" cy="8360747"/>
          </a:xfrm>
          <a:prstGeom prst="rect">
            <a:avLst/>
          </a:prstGeom>
        </p:spPr>
      </p:pic>
      <p:sp>
        <p:nvSpPr>
          <p:cNvPr id="4" name="Slide Number Placeholder 3">
            <a:extLst>
              <a:ext uri="{FF2B5EF4-FFF2-40B4-BE49-F238E27FC236}">
                <a16:creationId xmlns:a16="http://schemas.microsoft.com/office/drawing/2014/main" id="{506ECCBB-7153-46E2-949B-98CE8927498C}"/>
              </a:ext>
            </a:extLst>
          </p:cNvPr>
          <p:cNvSpPr>
            <a:spLocks noGrp="1"/>
          </p:cNvSpPr>
          <p:nvPr>
            <p:ph type="sldNum" sz="quarter" idx="12"/>
          </p:nvPr>
        </p:nvSpPr>
        <p:spPr/>
        <p:txBody>
          <a:bodyPr/>
          <a:lstStyle/>
          <a:p>
            <a:fld id="{5BA07366-CB75-4AA8-9E5B-928B849F427C}" type="slidenum">
              <a:rPr lang="en-GB" smtClean="0"/>
              <a:t>22</a:t>
            </a:fld>
            <a:endParaRPr lang="en-GB"/>
          </a:p>
        </p:txBody>
      </p:sp>
      <p:sp>
        <p:nvSpPr>
          <p:cNvPr id="2" name="Rectangle 1">
            <a:extLst>
              <a:ext uri="{FF2B5EF4-FFF2-40B4-BE49-F238E27FC236}">
                <a16:creationId xmlns:a16="http://schemas.microsoft.com/office/drawing/2014/main" id="{0E43FE28-DD39-8E6F-CDF0-C4ADB30802A2}"/>
              </a:ext>
            </a:extLst>
          </p:cNvPr>
          <p:cNvSpPr/>
          <p:nvPr/>
        </p:nvSpPr>
        <p:spPr>
          <a:xfrm>
            <a:off x="2672" y="-190307"/>
            <a:ext cx="14356776" cy="8360747"/>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5" name="Title 2">
            <a:extLst>
              <a:ext uri="{FF2B5EF4-FFF2-40B4-BE49-F238E27FC236}">
                <a16:creationId xmlns:a16="http://schemas.microsoft.com/office/drawing/2014/main" id="{399AFA17-8B5B-0F56-B991-C00CC57DFD56}"/>
              </a:ext>
            </a:extLst>
          </p:cNvPr>
          <p:cNvSpPr txBox="1">
            <a:spLocks/>
          </p:cNvSpPr>
          <p:nvPr/>
        </p:nvSpPr>
        <p:spPr>
          <a:xfrm>
            <a:off x="974711" y="3088639"/>
            <a:ext cx="8388100" cy="989473"/>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5400" b="0">
                <a:solidFill>
                  <a:schemeClr val="accent5"/>
                </a:solidFill>
              </a:rPr>
              <a:t>Key Updates &amp; Examples</a:t>
            </a:r>
          </a:p>
        </p:txBody>
      </p:sp>
      <p:sp>
        <p:nvSpPr>
          <p:cNvPr id="3" name="Title 2">
            <a:extLst>
              <a:ext uri="{FF2B5EF4-FFF2-40B4-BE49-F238E27FC236}">
                <a16:creationId xmlns:a16="http://schemas.microsoft.com/office/drawing/2014/main" id="{917D3C4A-9DC4-4B27-9590-8D817D472F86}"/>
              </a:ext>
            </a:extLst>
          </p:cNvPr>
          <p:cNvSpPr>
            <a:spLocks noGrp="1"/>
          </p:cNvSpPr>
          <p:nvPr>
            <p:ph type="title"/>
          </p:nvPr>
        </p:nvSpPr>
        <p:spPr>
          <a:xfrm>
            <a:off x="1024445" y="4078113"/>
            <a:ext cx="8388100" cy="1298228"/>
          </a:xfrm>
        </p:spPr>
        <p:txBody>
          <a:bodyPr/>
          <a:lstStyle/>
          <a:p>
            <a:r>
              <a:rPr lang="en-GB" sz="2800"/>
              <a:t>Fuel Substitution Calculator (FSC)</a:t>
            </a:r>
            <a:endParaRPr lang="en-GB"/>
          </a:p>
        </p:txBody>
      </p:sp>
    </p:spTree>
    <p:extLst>
      <p:ext uri="{BB962C8B-B14F-4D97-AF65-F5344CB8AC3E}">
        <p14:creationId xmlns:p14="http://schemas.microsoft.com/office/powerpoint/2010/main" val="320994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4827-A2A6-AE97-0DDC-43A33158CCFF}"/>
              </a:ext>
            </a:extLst>
          </p:cNvPr>
          <p:cNvSpPr>
            <a:spLocks noGrp="1"/>
          </p:cNvSpPr>
          <p:nvPr>
            <p:ph type="title"/>
          </p:nvPr>
        </p:nvSpPr>
        <p:spPr>
          <a:xfrm>
            <a:off x="532194" y="530225"/>
            <a:ext cx="5460879" cy="515924"/>
          </a:xfrm>
        </p:spPr>
        <p:txBody>
          <a:bodyPr/>
          <a:lstStyle/>
          <a:p>
            <a:r>
              <a:rPr lang="en-US">
                <a:solidFill>
                  <a:schemeClr val="tx1"/>
                </a:solidFill>
              </a:rPr>
              <a:t>Key FSC Updates</a:t>
            </a:r>
            <a:endParaRPr lang="en-US">
              <a:solidFill>
                <a:schemeClr val="accent3"/>
              </a:solidFill>
            </a:endParaRPr>
          </a:p>
        </p:txBody>
      </p:sp>
      <p:sp>
        <p:nvSpPr>
          <p:cNvPr id="3" name="Content Placeholder 2">
            <a:extLst>
              <a:ext uri="{FF2B5EF4-FFF2-40B4-BE49-F238E27FC236}">
                <a16:creationId xmlns:a16="http://schemas.microsoft.com/office/drawing/2014/main" id="{A116DC94-BC88-AA9C-96FD-7C6A3D0FA151}"/>
              </a:ext>
            </a:extLst>
          </p:cNvPr>
          <p:cNvSpPr>
            <a:spLocks noGrp="1"/>
          </p:cNvSpPr>
          <p:nvPr>
            <p:ph sz="half" idx="1"/>
          </p:nvPr>
        </p:nvSpPr>
        <p:spPr>
          <a:xfrm>
            <a:off x="532194" y="1246523"/>
            <a:ext cx="6858001" cy="4993503"/>
          </a:xfrm>
        </p:spPr>
        <p:txBody>
          <a:bodyPr/>
          <a:lstStyle/>
          <a:p>
            <a:pPr>
              <a:lnSpc>
                <a:spcPct val="110000"/>
              </a:lnSpc>
              <a:spcBef>
                <a:spcPts val="1400"/>
              </a:spcBef>
            </a:pPr>
            <a:r>
              <a:rPr lang="en-US">
                <a:solidFill>
                  <a:schemeClr val="tx1"/>
                </a:solidFill>
              </a:rPr>
              <a:t>Accounts for lifecycle refrigerant leakage emissions</a:t>
            </a:r>
          </a:p>
          <a:p>
            <a:pPr>
              <a:lnSpc>
                <a:spcPct val="110000"/>
              </a:lnSpc>
              <a:spcBef>
                <a:spcPts val="1400"/>
              </a:spcBef>
            </a:pPr>
            <a:r>
              <a:rPr lang="en-US">
                <a:solidFill>
                  <a:schemeClr val="tx1"/>
                </a:solidFill>
              </a:rPr>
              <a:t>Accounts for methane leakage emissions</a:t>
            </a:r>
          </a:p>
          <a:p>
            <a:pPr>
              <a:lnSpc>
                <a:spcPct val="110000"/>
              </a:lnSpc>
              <a:spcBef>
                <a:spcPts val="1400"/>
              </a:spcBef>
            </a:pPr>
            <a:r>
              <a:rPr lang="en-US">
                <a:solidFill>
                  <a:schemeClr val="tx1"/>
                </a:solidFill>
              </a:rPr>
              <a:t>Uses lifecycle emissions due to annual and end-of-life refrigerant leakage drawn from the RACC worksheet</a:t>
            </a:r>
          </a:p>
          <a:p>
            <a:pPr>
              <a:lnSpc>
                <a:spcPct val="110000"/>
              </a:lnSpc>
              <a:spcBef>
                <a:spcPts val="1400"/>
              </a:spcBef>
            </a:pPr>
            <a:r>
              <a:rPr lang="en-US">
                <a:solidFill>
                  <a:schemeClr val="tx1"/>
                </a:solidFill>
              </a:rPr>
              <a:t>Imputes residential space cooling adoption by climate zone when existing cooling equipment was not present (compares 2009 RASS to 2019 RASS data)</a:t>
            </a:r>
          </a:p>
          <a:p>
            <a:pPr>
              <a:lnSpc>
                <a:spcPct val="110000"/>
              </a:lnSpc>
              <a:spcBef>
                <a:spcPts val="1400"/>
              </a:spcBef>
            </a:pPr>
            <a:r>
              <a:rPr lang="en-US">
                <a:solidFill>
                  <a:schemeClr val="tx1"/>
                </a:solidFill>
              </a:rPr>
              <a:t>Calculates maximum refrigerant GWP threshold by permutation to pass Part 2 of the Fuel Substitution Test</a:t>
            </a:r>
          </a:p>
          <a:p>
            <a:pPr>
              <a:lnSpc>
                <a:spcPct val="110000"/>
              </a:lnSpc>
              <a:spcBef>
                <a:spcPts val="1400"/>
              </a:spcBef>
            </a:pPr>
            <a:r>
              <a:rPr lang="en-US">
                <a:solidFill>
                  <a:schemeClr val="tx1"/>
                </a:solidFill>
              </a:rPr>
              <a:t>RACC-FSC is connected to DEER tables to enable updates to EULs, ACCs, etc. without re-issuing workbook</a:t>
            </a:r>
          </a:p>
        </p:txBody>
      </p:sp>
      <p:sp>
        <p:nvSpPr>
          <p:cNvPr id="5" name="Slide Number Placeholder 4">
            <a:extLst>
              <a:ext uri="{FF2B5EF4-FFF2-40B4-BE49-F238E27FC236}">
                <a16:creationId xmlns:a16="http://schemas.microsoft.com/office/drawing/2014/main" id="{C8D77295-A192-FE76-0FE4-0D45C57F44B8}"/>
              </a:ext>
            </a:extLst>
          </p:cNvPr>
          <p:cNvSpPr>
            <a:spLocks noGrp="1"/>
          </p:cNvSpPr>
          <p:nvPr>
            <p:ph type="sldNum" sz="quarter" idx="12"/>
          </p:nvPr>
        </p:nvSpPr>
        <p:spPr/>
        <p:txBody>
          <a:bodyPr/>
          <a:lstStyle/>
          <a:p>
            <a:fld id="{5BA07366-CB75-4AA8-9E5B-928B849F427C}" type="slidenum">
              <a:rPr lang="en-US" smtClean="0"/>
              <a:t>23</a:t>
            </a:fld>
            <a:endParaRPr lang="en-US"/>
          </a:p>
        </p:txBody>
      </p:sp>
      <p:pic>
        <p:nvPicPr>
          <p:cNvPr id="8" name="Picture 7">
            <a:extLst>
              <a:ext uri="{FF2B5EF4-FFF2-40B4-BE49-F238E27FC236}">
                <a16:creationId xmlns:a16="http://schemas.microsoft.com/office/drawing/2014/main" id="{1CBF1522-21C9-430A-42B4-6A44D7954AAF}"/>
              </a:ext>
            </a:extLst>
          </p:cNvPr>
          <p:cNvPicPr>
            <a:picLocks noChangeAspect="1"/>
          </p:cNvPicPr>
          <p:nvPr/>
        </p:nvPicPr>
        <p:blipFill>
          <a:blip r:embed="rId4"/>
          <a:stretch>
            <a:fillRect/>
          </a:stretch>
        </p:blipFill>
        <p:spPr>
          <a:xfrm>
            <a:off x="1716348" y="6548437"/>
            <a:ext cx="8553450" cy="309563"/>
          </a:xfrm>
          <a:prstGeom prst="rect">
            <a:avLst/>
          </a:prstGeom>
        </p:spPr>
      </p:pic>
      <p:pic>
        <p:nvPicPr>
          <p:cNvPr id="6" name="Picture 5" descr="A close-up of a thermometer&#10;&#10;Description automatically generated">
            <a:extLst>
              <a:ext uri="{FF2B5EF4-FFF2-40B4-BE49-F238E27FC236}">
                <a16:creationId xmlns:a16="http://schemas.microsoft.com/office/drawing/2014/main" id="{DA55B70D-37FA-EC0F-39EF-7E6EF74B5286}"/>
              </a:ext>
            </a:extLst>
          </p:cNvPr>
          <p:cNvPicPr>
            <a:picLocks noChangeAspect="1"/>
          </p:cNvPicPr>
          <p:nvPr/>
        </p:nvPicPr>
        <p:blipFill rotWithShape="1">
          <a:blip r:embed="rId5" cstate="print">
            <a:alphaModFix amt="75000"/>
            <a:extLst>
              <a:ext uri="{28A0092B-C50C-407E-A947-70E740481C1C}">
                <a14:useLocalDpi xmlns:a14="http://schemas.microsoft.com/office/drawing/2010/main" val="0"/>
              </a:ext>
            </a:extLst>
          </a:blip>
          <a:srcRect l="20372"/>
          <a:stretch/>
        </p:blipFill>
        <p:spPr>
          <a:xfrm>
            <a:off x="7493120" y="0"/>
            <a:ext cx="5460879" cy="6858000"/>
          </a:xfrm>
          <a:prstGeom prst="rect">
            <a:avLst/>
          </a:prstGeom>
        </p:spPr>
      </p:pic>
    </p:spTree>
    <p:extLst>
      <p:ext uri="{BB962C8B-B14F-4D97-AF65-F5344CB8AC3E}">
        <p14:creationId xmlns:p14="http://schemas.microsoft.com/office/powerpoint/2010/main" val="139927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3CA6-C8CF-319A-8340-CAC9C606DAF8}"/>
              </a:ext>
            </a:extLst>
          </p:cNvPr>
          <p:cNvSpPr>
            <a:spLocks noGrp="1"/>
          </p:cNvSpPr>
          <p:nvPr>
            <p:ph type="title"/>
          </p:nvPr>
        </p:nvSpPr>
        <p:spPr>
          <a:xfrm>
            <a:off x="539750" y="539750"/>
            <a:ext cx="11110914" cy="544573"/>
          </a:xfrm>
        </p:spPr>
        <p:txBody>
          <a:bodyPr/>
          <a:lstStyle/>
          <a:p>
            <a:r>
              <a:rPr lang="en-US" sz="3200"/>
              <a:t>Residential Space Cooling Proportions by Climate Zone</a:t>
            </a:r>
            <a:br>
              <a:rPr lang="en-US"/>
            </a:br>
            <a:endParaRPr lang="en-US"/>
          </a:p>
        </p:txBody>
      </p:sp>
      <p:sp>
        <p:nvSpPr>
          <p:cNvPr id="4" name="Slide Number Placeholder 3">
            <a:extLst>
              <a:ext uri="{FF2B5EF4-FFF2-40B4-BE49-F238E27FC236}">
                <a16:creationId xmlns:a16="http://schemas.microsoft.com/office/drawing/2014/main" id="{102E3038-1BFF-2DE5-3DBB-B0479FD61729}"/>
              </a:ext>
            </a:extLst>
          </p:cNvPr>
          <p:cNvSpPr>
            <a:spLocks noGrp="1"/>
          </p:cNvSpPr>
          <p:nvPr>
            <p:ph type="sldNum" sz="quarter" idx="12"/>
          </p:nvPr>
        </p:nvSpPr>
        <p:spPr/>
        <p:txBody>
          <a:bodyPr/>
          <a:lstStyle/>
          <a:p>
            <a:fld id="{5BA07366-CB75-4AA8-9E5B-928B849F427C}" type="slidenum">
              <a:rPr lang="en-GB" smtClean="0"/>
              <a:t>24</a:t>
            </a:fld>
            <a:endParaRPr lang="en-GB"/>
          </a:p>
        </p:txBody>
      </p:sp>
      <p:pic>
        <p:nvPicPr>
          <p:cNvPr id="6" name="Picture 5">
            <a:extLst>
              <a:ext uri="{FF2B5EF4-FFF2-40B4-BE49-F238E27FC236}">
                <a16:creationId xmlns:a16="http://schemas.microsoft.com/office/drawing/2014/main" id="{F7C9BCB4-9347-7B3B-9DDC-E3CB46DB4A1B}"/>
              </a:ext>
            </a:extLst>
          </p:cNvPr>
          <p:cNvPicPr>
            <a:picLocks noChangeAspect="1"/>
          </p:cNvPicPr>
          <p:nvPr/>
        </p:nvPicPr>
        <p:blipFill>
          <a:blip r:embed="rId3"/>
          <a:stretch>
            <a:fillRect/>
          </a:stretch>
        </p:blipFill>
        <p:spPr>
          <a:xfrm>
            <a:off x="1603508" y="6548437"/>
            <a:ext cx="8553450" cy="309563"/>
          </a:xfrm>
          <a:prstGeom prst="rect">
            <a:avLst/>
          </a:prstGeom>
        </p:spPr>
      </p:pic>
      <p:pic>
        <p:nvPicPr>
          <p:cNvPr id="15" name="Picture 14">
            <a:extLst>
              <a:ext uri="{FF2B5EF4-FFF2-40B4-BE49-F238E27FC236}">
                <a16:creationId xmlns:a16="http://schemas.microsoft.com/office/drawing/2014/main" id="{A8B74988-DBA4-8C56-684D-7F82B49EAA5D}"/>
              </a:ext>
            </a:extLst>
          </p:cNvPr>
          <p:cNvPicPr>
            <a:picLocks noChangeAspect="1"/>
          </p:cNvPicPr>
          <p:nvPr/>
        </p:nvPicPr>
        <p:blipFill>
          <a:blip r:embed="rId4"/>
          <a:stretch>
            <a:fillRect/>
          </a:stretch>
        </p:blipFill>
        <p:spPr>
          <a:xfrm>
            <a:off x="1526222" y="1300685"/>
            <a:ext cx="8708022" cy="4688132"/>
          </a:xfrm>
          <a:prstGeom prst="rect">
            <a:avLst/>
          </a:prstGeom>
        </p:spPr>
      </p:pic>
    </p:spTree>
    <p:extLst>
      <p:ext uri="{BB962C8B-B14F-4D97-AF65-F5344CB8AC3E}">
        <p14:creationId xmlns:p14="http://schemas.microsoft.com/office/powerpoint/2010/main" val="6464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68EA8-5D2C-84FB-5E39-C20BED7DCF73}"/>
              </a:ext>
            </a:extLst>
          </p:cNvPr>
          <p:cNvSpPr>
            <a:spLocks noGrp="1"/>
          </p:cNvSpPr>
          <p:nvPr>
            <p:ph type="title"/>
          </p:nvPr>
        </p:nvSpPr>
        <p:spPr>
          <a:xfrm>
            <a:off x="539750" y="389171"/>
            <a:ext cx="11110914" cy="561155"/>
          </a:xfrm>
        </p:spPr>
        <p:txBody>
          <a:bodyPr/>
          <a:lstStyle/>
          <a:p>
            <a:pPr>
              <a:lnSpc>
                <a:spcPct val="100000"/>
              </a:lnSpc>
            </a:pPr>
            <a:r>
              <a:rPr lang="en-US" sz="3200">
                <a:solidFill>
                  <a:schemeClr val="tx1"/>
                </a:solidFill>
              </a:rPr>
              <a:t>FSC Analysis Pivot Tables                                                                 </a:t>
            </a:r>
            <a:br>
              <a:rPr lang="en-US" sz="2800">
                <a:solidFill>
                  <a:schemeClr val="tx1"/>
                </a:solidFill>
              </a:rPr>
            </a:br>
            <a:r>
              <a:rPr lang="en-US" sz="2400">
                <a:solidFill>
                  <a:schemeClr val="accent6"/>
                </a:solidFill>
              </a:rPr>
              <a:t>Res. HP replacing gas furnace w/ &amp; w/o AC</a:t>
            </a:r>
            <a:r>
              <a:rPr lang="en-US" sz="3200">
                <a:solidFill>
                  <a:schemeClr val="tx1"/>
                </a:solidFill>
              </a:rPr>
              <a:t>*</a:t>
            </a:r>
            <a:endParaRPr lang="en-US" sz="2800">
              <a:solidFill>
                <a:schemeClr val="accent6"/>
              </a:solidFill>
            </a:endParaRPr>
          </a:p>
        </p:txBody>
      </p:sp>
      <p:sp>
        <p:nvSpPr>
          <p:cNvPr id="5" name="Slide Number Placeholder 4">
            <a:extLst>
              <a:ext uri="{FF2B5EF4-FFF2-40B4-BE49-F238E27FC236}">
                <a16:creationId xmlns:a16="http://schemas.microsoft.com/office/drawing/2014/main" id="{8ADC1337-4702-DCEF-1D74-34D41A624A90}"/>
              </a:ext>
            </a:extLst>
          </p:cNvPr>
          <p:cNvSpPr>
            <a:spLocks noGrp="1"/>
          </p:cNvSpPr>
          <p:nvPr>
            <p:ph type="sldNum" sz="quarter" idx="12"/>
          </p:nvPr>
        </p:nvSpPr>
        <p:spPr/>
        <p:txBody>
          <a:bodyPr/>
          <a:lstStyle/>
          <a:p>
            <a:fld id="{5BA07366-CB75-4AA8-9E5B-928B849F427C}" type="slidenum">
              <a:rPr lang="en-US" smtClean="0"/>
              <a:t>25</a:t>
            </a:fld>
            <a:endParaRPr lang="en-US"/>
          </a:p>
        </p:txBody>
      </p:sp>
      <p:sp>
        <p:nvSpPr>
          <p:cNvPr id="15" name="TextBox 14">
            <a:extLst>
              <a:ext uri="{FF2B5EF4-FFF2-40B4-BE49-F238E27FC236}">
                <a16:creationId xmlns:a16="http://schemas.microsoft.com/office/drawing/2014/main" id="{CF4095E8-678F-1480-FE5E-9DDF895D5E01}"/>
              </a:ext>
            </a:extLst>
          </p:cNvPr>
          <p:cNvSpPr txBox="1"/>
          <p:nvPr/>
        </p:nvSpPr>
        <p:spPr>
          <a:xfrm>
            <a:off x="3229103" y="6140767"/>
            <a:ext cx="6905497" cy="184666"/>
          </a:xfrm>
          <a:prstGeom prst="rect">
            <a:avLst/>
          </a:prstGeom>
          <a:noFill/>
        </p:spPr>
        <p:txBody>
          <a:bodyPr wrap="square" lIns="0" tIns="0" rIns="0" bIns="0" rtlCol="0">
            <a:spAutoFit/>
          </a:bodyPr>
          <a:lstStyle/>
          <a:p>
            <a:pPr algn="l">
              <a:lnSpc>
                <a:spcPct val="100000"/>
              </a:lnSpc>
              <a:spcBef>
                <a:spcPts val="600"/>
              </a:spcBef>
            </a:pPr>
            <a:r>
              <a:rPr lang="en-US" sz="1200">
                <a:solidFill>
                  <a:schemeClr val="accent1"/>
                </a:solidFill>
              </a:rPr>
              <a:t>* Using SWHC045-03 fuel-substitution measure package permutations approved for PY2024-2025</a:t>
            </a:r>
          </a:p>
        </p:txBody>
      </p:sp>
      <p:pic>
        <p:nvPicPr>
          <p:cNvPr id="6" name="Picture 5">
            <a:extLst>
              <a:ext uri="{FF2B5EF4-FFF2-40B4-BE49-F238E27FC236}">
                <a16:creationId xmlns:a16="http://schemas.microsoft.com/office/drawing/2014/main" id="{3C955EC0-7398-FCC7-F73B-A504EF505FC0}"/>
              </a:ext>
            </a:extLst>
          </p:cNvPr>
          <p:cNvPicPr>
            <a:picLocks noChangeAspect="1"/>
          </p:cNvPicPr>
          <p:nvPr/>
        </p:nvPicPr>
        <p:blipFill>
          <a:blip r:embed="rId3"/>
          <a:stretch>
            <a:fillRect/>
          </a:stretch>
        </p:blipFill>
        <p:spPr>
          <a:xfrm>
            <a:off x="1819275" y="6548437"/>
            <a:ext cx="8553450" cy="309563"/>
          </a:xfrm>
          <a:prstGeom prst="rect">
            <a:avLst/>
          </a:prstGeom>
        </p:spPr>
      </p:pic>
      <p:pic>
        <p:nvPicPr>
          <p:cNvPr id="8" name="Picture 7">
            <a:extLst>
              <a:ext uri="{FF2B5EF4-FFF2-40B4-BE49-F238E27FC236}">
                <a16:creationId xmlns:a16="http://schemas.microsoft.com/office/drawing/2014/main" id="{EA4BAAAF-4D7D-8F9E-E80D-17EDEC2D96C3}"/>
              </a:ext>
            </a:extLst>
          </p:cNvPr>
          <p:cNvPicPr>
            <a:picLocks noChangeAspect="1"/>
          </p:cNvPicPr>
          <p:nvPr/>
        </p:nvPicPr>
        <p:blipFill>
          <a:blip r:embed="rId4"/>
          <a:stretch>
            <a:fillRect/>
          </a:stretch>
        </p:blipFill>
        <p:spPr>
          <a:xfrm>
            <a:off x="1819275" y="1430044"/>
            <a:ext cx="8315325" cy="4638675"/>
          </a:xfrm>
          <a:prstGeom prst="rect">
            <a:avLst/>
          </a:prstGeom>
        </p:spPr>
      </p:pic>
    </p:spTree>
    <p:extLst>
      <p:ext uri="{BB962C8B-B14F-4D97-AF65-F5344CB8AC3E}">
        <p14:creationId xmlns:p14="http://schemas.microsoft.com/office/powerpoint/2010/main" val="12075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450F-AB0D-176F-92FE-9BFD38B2DEE5}"/>
              </a:ext>
            </a:extLst>
          </p:cNvPr>
          <p:cNvSpPr>
            <a:spLocks noGrp="1"/>
          </p:cNvSpPr>
          <p:nvPr>
            <p:ph type="title"/>
          </p:nvPr>
        </p:nvSpPr>
        <p:spPr>
          <a:xfrm>
            <a:off x="539750" y="539750"/>
            <a:ext cx="11110914" cy="784613"/>
          </a:xfrm>
        </p:spPr>
        <p:txBody>
          <a:bodyPr/>
          <a:lstStyle/>
          <a:p>
            <a:r>
              <a:rPr lang="en-US" sz="2800"/>
              <a:t>FuelSub Test Results at Single-family Homes </a:t>
            </a:r>
            <a:br>
              <a:rPr lang="en-US" sz="2800"/>
            </a:br>
            <a:r>
              <a:rPr lang="en-US" sz="2000">
                <a:solidFill>
                  <a:schemeClr val="accent6"/>
                </a:solidFill>
              </a:rPr>
              <a:t>Central Heat Pump Replacing Central AC and Gas Furnace – NR</a:t>
            </a:r>
            <a:r>
              <a:rPr lang="en-US" sz="2800">
                <a:solidFill>
                  <a:schemeClr val="tx2"/>
                </a:solidFill>
              </a:rPr>
              <a:t>*</a:t>
            </a:r>
            <a:endParaRPr lang="en-US" sz="2800"/>
          </a:p>
        </p:txBody>
      </p:sp>
      <p:sp>
        <p:nvSpPr>
          <p:cNvPr id="4" name="Slide Number Placeholder 3">
            <a:extLst>
              <a:ext uri="{FF2B5EF4-FFF2-40B4-BE49-F238E27FC236}">
                <a16:creationId xmlns:a16="http://schemas.microsoft.com/office/drawing/2014/main" id="{ECF2069A-99CE-1109-E909-E4D73C3EA1DA}"/>
              </a:ext>
            </a:extLst>
          </p:cNvPr>
          <p:cNvSpPr>
            <a:spLocks noGrp="1"/>
          </p:cNvSpPr>
          <p:nvPr>
            <p:ph type="sldNum" sz="quarter" idx="12"/>
          </p:nvPr>
        </p:nvSpPr>
        <p:spPr/>
        <p:txBody>
          <a:bodyPr/>
          <a:lstStyle/>
          <a:p>
            <a:fld id="{5BA07366-CB75-4AA8-9E5B-928B849F427C}" type="slidenum">
              <a:rPr lang="en-GB" smtClean="0"/>
              <a:t>26</a:t>
            </a:fld>
            <a:endParaRPr lang="en-GB"/>
          </a:p>
        </p:txBody>
      </p:sp>
      <p:grpSp>
        <p:nvGrpSpPr>
          <p:cNvPr id="32" name="Group 31">
            <a:extLst>
              <a:ext uri="{FF2B5EF4-FFF2-40B4-BE49-F238E27FC236}">
                <a16:creationId xmlns:a16="http://schemas.microsoft.com/office/drawing/2014/main" id="{39BC9147-EF51-D4E8-9157-C9D131D10122}"/>
              </a:ext>
            </a:extLst>
          </p:cNvPr>
          <p:cNvGrpSpPr/>
          <p:nvPr/>
        </p:nvGrpSpPr>
        <p:grpSpPr>
          <a:xfrm>
            <a:off x="880722" y="2256567"/>
            <a:ext cx="9753171" cy="3389290"/>
            <a:chOff x="539749" y="2571416"/>
            <a:chExt cx="9601351" cy="3389290"/>
          </a:xfrm>
        </p:grpSpPr>
        <p:sp>
          <p:nvSpPr>
            <p:cNvPr id="10" name="TextBox 9">
              <a:extLst>
                <a:ext uri="{FF2B5EF4-FFF2-40B4-BE49-F238E27FC236}">
                  <a16:creationId xmlns:a16="http://schemas.microsoft.com/office/drawing/2014/main" id="{FABE062B-F631-1701-0332-3925C74706F1}"/>
                </a:ext>
              </a:extLst>
            </p:cNvPr>
            <p:cNvSpPr txBox="1"/>
            <p:nvPr/>
          </p:nvSpPr>
          <p:spPr>
            <a:xfrm>
              <a:off x="9296317" y="2571416"/>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11" name="TextBox 10">
              <a:extLst>
                <a:ext uri="{FF2B5EF4-FFF2-40B4-BE49-F238E27FC236}">
                  <a16:creationId xmlns:a16="http://schemas.microsoft.com/office/drawing/2014/main" id="{3B7929E9-7090-9C79-89DF-94A1C3A4F867}"/>
                </a:ext>
              </a:extLst>
            </p:cNvPr>
            <p:cNvSpPr txBox="1"/>
            <p:nvPr/>
          </p:nvSpPr>
          <p:spPr>
            <a:xfrm>
              <a:off x="9296317" y="4030367"/>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6" name="Straight Arrow Connector 25">
              <a:extLst>
                <a:ext uri="{FF2B5EF4-FFF2-40B4-BE49-F238E27FC236}">
                  <a16:creationId xmlns:a16="http://schemas.microsoft.com/office/drawing/2014/main" id="{C7E26F7E-E2D8-1F45-1E95-B1FC9FE7ED05}"/>
                </a:ext>
              </a:extLst>
            </p:cNvPr>
            <p:cNvCxnSpPr>
              <a:stCxn id="11" idx="0"/>
              <a:endCxn id="10" idx="2"/>
            </p:cNvCxnSpPr>
            <p:nvPr/>
          </p:nvCxnSpPr>
          <p:spPr>
            <a:xfrm flipV="1">
              <a:off x="9718709" y="2756082"/>
              <a:ext cx="0" cy="127428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633001A6-D04A-436C-930E-5BE66AF08C18}"/>
                </a:ext>
              </a:extLst>
            </p:cNvPr>
            <p:cNvSpPr txBox="1"/>
            <p:nvPr/>
          </p:nvSpPr>
          <p:spPr>
            <a:xfrm>
              <a:off x="9296317" y="4317089"/>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28" name="TextBox 27">
              <a:extLst>
                <a:ext uri="{FF2B5EF4-FFF2-40B4-BE49-F238E27FC236}">
                  <a16:creationId xmlns:a16="http://schemas.microsoft.com/office/drawing/2014/main" id="{6713A038-A59C-8F33-0E68-B363EB723377}"/>
                </a:ext>
              </a:extLst>
            </p:cNvPr>
            <p:cNvSpPr txBox="1"/>
            <p:nvPr/>
          </p:nvSpPr>
          <p:spPr>
            <a:xfrm>
              <a:off x="9296317" y="5776040"/>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9" name="Straight Arrow Connector 28">
              <a:extLst>
                <a:ext uri="{FF2B5EF4-FFF2-40B4-BE49-F238E27FC236}">
                  <a16:creationId xmlns:a16="http://schemas.microsoft.com/office/drawing/2014/main" id="{59684505-A94A-E562-9E94-19BF02523C1F}"/>
                </a:ext>
              </a:extLst>
            </p:cNvPr>
            <p:cNvCxnSpPr>
              <a:stCxn id="28" idx="0"/>
              <a:endCxn id="27" idx="2"/>
            </p:cNvCxnSpPr>
            <p:nvPr/>
          </p:nvCxnSpPr>
          <p:spPr>
            <a:xfrm flipV="1">
              <a:off x="9718709" y="4501755"/>
              <a:ext cx="0" cy="127428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F028A3D3-6CE4-8B40-4D2E-6E7D7D30F474}"/>
                </a:ext>
              </a:extLst>
            </p:cNvPr>
            <p:cNvCxnSpPr>
              <a:cxnSpLocks/>
            </p:cNvCxnSpPr>
            <p:nvPr/>
          </p:nvCxnSpPr>
          <p:spPr>
            <a:xfrm>
              <a:off x="539749" y="4277376"/>
              <a:ext cx="9601200" cy="0"/>
            </a:xfrm>
            <a:prstGeom prst="line">
              <a:avLst/>
            </a:prstGeom>
            <a:ln w="127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04C9658-1111-F124-8D93-3B03DB4F3524}"/>
              </a:ext>
            </a:extLst>
          </p:cNvPr>
          <p:cNvGrpSpPr/>
          <p:nvPr/>
        </p:nvGrpSpPr>
        <p:grpSpPr>
          <a:xfrm>
            <a:off x="10842140" y="2256567"/>
            <a:ext cx="1143960" cy="3389290"/>
            <a:chOff x="10349345" y="2571416"/>
            <a:chExt cx="1143960" cy="3389290"/>
          </a:xfrm>
        </p:grpSpPr>
        <p:sp>
          <p:nvSpPr>
            <p:cNvPr id="33" name="Right Brace 32">
              <a:extLst>
                <a:ext uri="{FF2B5EF4-FFF2-40B4-BE49-F238E27FC236}">
                  <a16:creationId xmlns:a16="http://schemas.microsoft.com/office/drawing/2014/main" id="{D680563A-3DCE-42BC-F66A-BEB209B6FAEC}"/>
                </a:ext>
              </a:extLst>
            </p:cNvPr>
            <p:cNvSpPr/>
            <p:nvPr/>
          </p:nvSpPr>
          <p:spPr>
            <a:xfrm>
              <a:off x="10349345" y="2571416"/>
              <a:ext cx="182880" cy="1643617"/>
            </a:xfrm>
            <a:prstGeom prst="rightBrace">
              <a:avLst/>
            </a:pr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Brace 33">
              <a:extLst>
                <a:ext uri="{FF2B5EF4-FFF2-40B4-BE49-F238E27FC236}">
                  <a16:creationId xmlns:a16="http://schemas.microsoft.com/office/drawing/2014/main" id="{ECAE542C-EC73-4171-21DF-4F1CE5799FDA}"/>
                </a:ext>
              </a:extLst>
            </p:cNvPr>
            <p:cNvSpPr/>
            <p:nvPr/>
          </p:nvSpPr>
          <p:spPr>
            <a:xfrm>
              <a:off x="10349345" y="4317089"/>
              <a:ext cx="182880" cy="1643617"/>
            </a:xfrm>
            <a:prstGeom prst="rightBrace">
              <a:avLst/>
            </a:prstGeom>
            <a:ln w="158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AB1F428A-5B56-7345-A87E-D628D021D91D}"/>
                </a:ext>
              </a:extLst>
            </p:cNvPr>
            <p:cNvSpPr txBox="1"/>
            <p:nvPr/>
          </p:nvSpPr>
          <p:spPr>
            <a:xfrm>
              <a:off x="10601912" y="3131073"/>
              <a:ext cx="891393" cy="369332"/>
            </a:xfrm>
            <a:prstGeom prst="rect">
              <a:avLst/>
            </a:prstGeom>
            <a:noFill/>
          </p:spPr>
          <p:txBody>
            <a:bodyPr wrap="square" lIns="0" tIns="0" rIns="0" bIns="0" rtlCol="0">
              <a:spAutoFit/>
            </a:bodyPr>
            <a:lstStyle/>
            <a:p>
              <a:pPr algn="ctr">
                <a:lnSpc>
                  <a:spcPct val="100000"/>
                </a:lnSpc>
                <a:spcBef>
                  <a:spcPts val="600"/>
                </a:spcBef>
              </a:pPr>
              <a:r>
                <a:rPr lang="en-US" sz="1200">
                  <a:solidFill>
                    <a:schemeClr val="accent1"/>
                  </a:solidFill>
                </a:rPr>
                <a:t>R-410A (2,088 GWP)</a:t>
              </a:r>
            </a:p>
          </p:txBody>
        </p:sp>
        <p:sp>
          <p:nvSpPr>
            <p:cNvPr id="36" name="TextBox 35">
              <a:extLst>
                <a:ext uri="{FF2B5EF4-FFF2-40B4-BE49-F238E27FC236}">
                  <a16:creationId xmlns:a16="http://schemas.microsoft.com/office/drawing/2014/main" id="{CEAA4FD8-74AF-98C5-A850-A6DB9FD1E654}"/>
                </a:ext>
              </a:extLst>
            </p:cNvPr>
            <p:cNvSpPr txBox="1"/>
            <p:nvPr/>
          </p:nvSpPr>
          <p:spPr>
            <a:xfrm>
              <a:off x="10601912" y="4954231"/>
              <a:ext cx="811005" cy="369332"/>
            </a:xfrm>
            <a:prstGeom prst="rect">
              <a:avLst/>
            </a:prstGeom>
            <a:noFill/>
          </p:spPr>
          <p:txBody>
            <a:bodyPr wrap="square" lIns="0" tIns="0" rIns="0" bIns="0" rtlCol="0">
              <a:spAutoFit/>
            </a:bodyPr>
            <a:lstStyle/>
            <a:p>
              <a:pPr algn="ctr">
                <a:lnSpc>
                  <a:spcPct val="100000"/>
                </a:lnSpc>
                <a:spcBef>
                  <a:spcPts val="600"/>
                </a:spcBef>
              </a:pPr>
              <a:r>
                <a:rPr lang="en-US" sz="1200">
                  <a:solidFill>
                    <a:schemeClr val="accent1"/>
                  </a:solidFill>
                </a:rPr>
                <a:t>R-454B (466 GWP)</a:t>
              </a:r>
            </a:p>
          </p:txBody>
        </p:sp>
        <p:cxnSp>
          <p:nvCxnSpPr>
            <p:cNvPr id="37" name="Straight Arrow Connector 36">
              <a:extLst>
                <a:ext uri="{FF2B5EF4-FFF2-40B4-BE49-F238E27FC236}">
                  <a16:creationId xmlns:a16="http://schemas.microsoft.com/office/drawing/2014/main" id="{5B6581C2-3A27-8D83-4740-A5416E209791}"/>
                </a:ext>
              </a:extLst>
            </p:cNvPr>
            <p:cNvCxnSpPr>
              <a:cxnSpLocks/>
            </p:cNvCxnSpPr>
            <p:nvPr/>
          </p:nvCxnSpPr>
          <p:spPr>
            <a:xfrm>
              <a:off x="11007414" y="3610633"/>
              <a:ext cx="0" cy="120880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sp>
        <p:nvSpPr>
          <p:cNvPr id="42" name="Rectangle 41">
            <a:extLst>
              <a:ext uri="{FF2B5EF4-FFF2-40B4-BE49-F238E27FC236}">
                <a16:creationId xmlns:a16="http://schemas.microsoft.com/office/drawing/2014/main" id="{B67E1F1B-7E13-95F5-AE51-3B15DE0BA0B6}"/>
              </a:ext>
            </a:extLst>
          </p:cNvPr>
          <p:cNvSpPr/>
          <p:nvPr/>
        </p:nvSpPr>
        <p:spPr>
          <a:xfrm>
            <a:off x="5264437" y="-2395352"/>
            <a:ext cx="4145280" cy="219842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p>
        </p:txBody>
      </p:sp>
      <p:sp>
        <p:nvSpPr>
          <p:cNvPr id="3" name="TextBox 2">
            <a:extLst>
              <a:ext uri="{FF2B5EF4-FFF2-40B4-BE49-F238E27FC236}">
                <a16:creationId xmlns:a16="http://schemas.microsoft.com/office/drawing/2014/main" id="{38F1CA38-2FBC-E4B0-713F-6B0CB7CCCA01}"/>
              </a:ext>
            </a:extLst>
          </p:cNvPr>
          <p:cNvSpPr txBox="1"/>
          <p:nvPr/>
        </p:nvSpPr>
        <p:spPr>
          <a:xfrm>
            <a:off x="402854" y="5776116"/>
            <a:ext cx="6631624"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 Using SWHC045-03 fuel-substitution measure package permutations approved for PY2024-2025</a:t>
            </a:r>
          </a:p>
        </p:txBody>
      </p:sp>
      <p:pic>
        <p:nvPicPr>
          <p:cNvPr id="5" name="Picture 4">
            <a:extLst>
              <a:ext uri="{FF2B5EF4-FFF2-40B4-BE49-F238E27FC236}">
                <a16:creationId xmlns:a16="http://schemas.microsoft.com/office/drawing/2014/main" id="{1C56147F-DA41-1F65-0C4C-B47CF039E74A}"/>
              </a:ext>
            </a:extLst>
          </p:cNvPr>
          <p:cNvPicPr>
            <a:picLocks noChangeAspect="1"/>
          </p:cNvPicPr>
          <p:nvPr/>
        </p:nvPicPr>
        <p:blipFill>
          <a:blip r:embed="rId3"/>
          <a:stretch>
            <a:fillRect/>
          </a:stretch>
        </p:blipFill>
        <p:spPr>
          <a:xfrm>
            <a:off x="1819275" y="6548437"/>
            <a:ext cx="8553450" cy="309563"/>
          </a:xfrm>
          <a:prstGeom prst="rect">
            <a:avLst/>
          </a:prstGeom>
        </p:spPr>
      </p:pic>
      <p:pic>
        <p:nvPicPr>
          <p:cNvPr id="12" name="Picture 11">
            <a:extLst>
              <a:ext uri="{FF2B5EF4-FFF2-40B4-BE49-F238E27FC236}">
                <a16:creationId xmlns:a16="http://schemas.microsoft.com/office/drawing/2014/main" id="{F72D5839-8C90-5F9A-37F0-CFEF6AEB738E}"/>
              </a:ext>
            </a:extLst>
          </p:cNvPr>
          <p:cNvPicPr>
            <a:picLocks noChangeAspect="1"/>
          </p:cNvPicPr>
          <p:nvPr/>
        </p:nvPicPr>
        <p:blipFill>
          <a:blip r:embed="rId4"/>
          <a:stretch>
            <a:fillRect/>
          </a:stretch>
        </p:blipFill>
        <p:spPr>
          <a:xfrm>
            <a:off x="356755" y="1629411"/>
            <a:ext cx="9314647" cy="4006614"/>
          </a:xfrm>
          <a:prstGeom prst="rect">
            <a:avLst/>
          </a:prstGeom>
          <a:ln>
            <a:solidFill>
              <a:schemeClr val="tx2">
                <a:lumMod val="75000"/>
                <a:lumOff val="25000"/>
              </a:schemeClr>
            </a:solidFill>
          </a:ln>
        </p:spPr>
      </p:pic>
    </p:spTree>
    <p:extLst>
      <p:ext uri="{BB962C8B-B14F-4D97-AF65-F5344CB8AC3E}">
        <p14:creationId xmlns:p14="http://schemas.microsoft.com/office/powerpoint/2010/main" val="204268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450F-AB0D-176F-92FE-9BFD38B2DEE5}"/>
              </a:ext>
            </a:extLst>
          </p:cNvPr>
          <p:cNvSpPr>
            <a:spLocks noGrp="1"/>
          </p:cNvSpPr>
          <p:nvPr>
            <p:ph type="title"/>
          </p:nvPr>
        </p:nvSpPr>
        <p:spPr/>
        <p:txBody>
          <a:bodyPr/>
          <a:lstStyle/>
          <a:p>
            <a:r>
              <a:rPr lang="en-US" sz="2800"/>
              <a:t>FuelSub Test Results at Single-family Homes: Central Heat Pump </a:t>
            </a:r>
            <a:br>
              <a:rPr lang="en-US" sz="2800"/>
            </a:br>
            <a:r>
              <a:rPr lang="en-US" sz="2000">
                <a:solidFill>
                  <a:schemeClr val="accent6"/>
                </a:solidFill>
              </a:rPr>
              <a:t>Replacing Central AC and Gas Furnace – Accelerated Replacement</a:t>
            </a:r>
          </a:p>
        </p:txBody>
      </p:sp>
      <p:sp>
        <p:nvSpPr>
          <p:cNvPr id="4" name="Slide Number Placeholder 3">
            <a:extLst>
              <a:ext uri="{FF2B5EF4-FFF2-40B4-BE49-F238E27FC236}">
                <a16:creationId xmlns:a16="http://schemas.microsoft.com/office/drawing/2014/main" id="{ECF2069A-99CE-1109-E909-E4D73C3EA1DA}"/>
              </a:ext>
            </a:extLst>
          </p:cNvPr>
          <p:cNvSpPr>
            <a:spLocks noGrp="1"/>
          </p:cNvSpPr>
          <p:nvPr>
            <p:ph type="sldNum" sz="quarter" idx="12"/>
          </p:nvPr>
        </p:nvSpPr>
        <p:spPr/>
        <p:txBody>
          <a:bodyPr/>
          <a:lstStyle/>
          <a:p>
            <a:fld id="{5BA07366-CB75-4AA8-9E5B-928B849F427C}" type="slidenum">
              <a:rPr lang="en-GB" smtClean="0"/>
              <a:t>27</a:t>
            </a:fld>
            <a:endParaRPr lang="en-GB"/>
          </a:p>
        </p:txBody>
      </p:sp>
      <p:grpSp>
        <p:nvGrpSpPr>
          <p:cNvPr id="32" name="Group 31">
            <a:extLst>
              <a:ext uri="{FF2B5EF4-FFF2-40B4-BE49-F238E27FC236}">
                <a16:creationId xmlns:a16="http://schemas.microsoft.com/office/drawing/2014/main" id="{39BC9147-EF51-D4E8-9157-C9D131D10122}"/>
              </a:ext>
            </a:extLst>
          </p:cNvPr>
          <p:cNvGrpSpPr/>
          <p:nvPr/>
        </p:nvGrpSpPr>
        <p:grpSpPr>
          <a:xfrm>
            <a:off x="714759" y="2382751"/>
            <a:ext cx="10140995" cy="3441307"/>
            <a:chOff x="346057" y="2556723"/>
            <a:chExt cx="9795043" cy="3441307"/>
          </a:xfrm>
        </p:grpSpPr>
        <p:sp>
          <p:nvSpPr>
            <p:cNvPr id="10" name="TextBox 9">
              <a:extLst>
                <a:ext uri="{FF2B5EF4-FFF2-40B4-BE49-F238E27FC236}">
                  <a16:creationId xmlns:a16="http://schemas.microsoft.com/office/drawing/2014/main" id="{FABE062B-F631-1701-0332-3925C74706F1}"/>
                </a:ext>
              </a:extLst>
            </p:cNvPr>
            <p:cNvSpPr txBox="1"/>
            <p:nvPr/>
          </p:nvSpPr>
          <p:spPr>
            <a:xfrm>
              <a:off x="9296317" y="2556723"/>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11" name="TextBox 10">
              <a:extLst>
                <a:ext uri="{FF2B5EF4-FFF2-40B4-BE49-F238E27FC236}">
                  <a16:creationId xmlns:a16="http://schemas.microsoft.com/office/drawing/2014/main" id="{3B7929E9-7090-9C79-89DF-94A1C3A4F867}"/>
                </a:ext>
              </a:extLst>
            </p:cNvPr>
            <p:cNvSpPr txBox="1"/>
            <p:nvPr/>
          </p:nvSpPr>
          <p:spPr>
            <a:xfrm>
              <a:off x="9296317" y="4030367"/>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6" name="Straight Arrow Connector 25">
              <a:extLst>
                <a:ext uri="{FF2B5EF4-FFF2-40B4-BE49-F238E27FC236}">
                  <a16:creationId xmlns:a16="http://schemas.microsoft.com/office/drawing/2014/main" id="{C7E26F7E-E2D8-1F45-1E95-B1FC9FE7ED05}"/>
                </a:ext>
              </a:extLst>
            </p:cNvPr>
            <p:cNvCxnSpPr>
              <a:stCxn id="11" idx="0"/>
              <a:endCxn id="10" idx="2"/>
            </p:cNvCxnSpPr>
            <p:nvPr/>
          </p:nvCxnSpPr>
          <p:spPr>
            <a:xfrm flipV="1">
              <a:off x="9718708" y="2741389"/>
              <a:ext cx="0" cy="128897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633001A6-D04A-436C-930E-5BE66AF08C18}"/>
                </a:ext>
              </a:extLst>
            </p:cNvPr>
            <p:cNvSpPr txBox="1"/>
            <p:nvPr/>
          </p:nvSpPr>
          <p:spPr>
            <a:xfrm>
              <a:off x="9296317" y="4317089"/>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28" name="TextBox 27">
              <a:extLst>
                <a:ext uri="{FF2B5EF4-FFF2-40B4-BE49-F238E27FC236}">
                  <a16:creationId xmlns:a16="http://schemas.microsoft.com/office/drawing/2014/main" id="{6713A038-A59C-8F33-0E68-B363EB723377}"/>
                </a:ext>
              </a:extLst>
            </p:cNvPr>
            <p:cNvSpPr txBox="1"/>
            <p:nvPr/>
          </p:nvSpPr>
          <p:spPr>
            <a:xfrm>
              <a:off x="9296317" y="5813364"/>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9" name="Straight Arrow Connector 28">
              <a:extLst>
                <a:ext uri="{FF2B5EF4-FFF2-40B4-BE49-F238E27FC236}">
                  <a16:creationId xmlns:a16="http://schemas.microsoft.com/office/drawing/2014/main" id="{59684505-A94A-E562-9E94-19BF02523C1F}"/>
                </a:ext>
              </a:extLst>
            </p:cNvPr>
            <p:cNvCxnSpPr>
              <a:stCxn id="28" idx="0"/>
              <a:endCxn id="27" idx="2"/>
            </p:cNvCxnSpPr>
            <p:nvPr/>
          </p:nvCxnSpPr>
          <p:spPr>
            <a:xfrm flipV="1">
              <a:off x="9718708" y="4501755"/>
              <a:ext cx="0" cy="131160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F028A3D3-6CE4-8B40-4D2E-6E7D7D30F474}"/>
                </a:ext>
              </a:extLst>
            </p:cNvPr>
            <p:cNvCxnSpPr>
              <a:cxnSpLocks/>
            </p:cNvCxnSpPr>
            <p:nvPr/>
          </p:nvCxnSpPr>
          <p:spPr>
            <a:xfrm>
              <a:off x="346057" y="4277376"/>
              <a:ext cx="9794892" cy="0"/>
            </a:xfrm>
            <a:prstGeom prst="line">
              <a:avLst/>
            </a:prstGeom>
            <a:ln w="127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87C60096-D389-0960-A77F-5D3048F85BB5}"/>
              </a:ext>
            </a:extLst>
          </p:cNvPr>
          <p:cNvPicPr>
            <a:picLocks noChangeAspect="1"/>
          </p:cNvPicPr>
          <p:nvPr/>
        </p:nvPicPr>
        <p:blipFill>
          <a:blip r:embed="rId3"/>
          <a:stretch>
            <a:fillRect/>
          </a:stretch>
        </p:blipFill>
        <p:spPr>
          <a:xfrm>
            <a:off x="233379" y="1670998"/>
            <a:ext cx="9707880" cy="4175760"/>
          </a:xfrm>
          <a:prstGeom prst="rect">
            <a:avLst/>
          </a:prstGeom>
          <a:ln>
            <a:solidFill>
              <a:schemeClr val="tx2">
                <a:lumMod val="50000"/>
                <a:lumOff val="50000"/>
              </a:schemeClr>
            </a:solidFill>
          </a:ln>
        </p:spPr>
      </p:pic>
      <p:grpSp>
        <p:nvGrpSpPr>
          <p:cNvPr id="20" name="Group 19">
            <a:extLst>
              <a:ext uri="{FF2B5EF4-FFF2-40B4-BE49-F238E27FC236}">
                <a16:creationId xmlns:a16="http://schemas.microsoft.com/office/drawing/2014/main" id="{B5B6EA3C-E534-245E-A6EC-EBA898DCB52A}"/>
              </a:ext>
            </a:extLst>
          </p:cNvPr>
          <p:cNvGrpSpPr/>
          <p:nvPr/>
        </p:nvGrpSpPr>
        <p:grpSpPr>
          <a:xfrm>
            <a:off x="9230819" y="1816559"/>
            <a:ext cx="2706177" cy="3213685"/>
            <a:chOff x="9230819" y="1816559"/>
            <a:chExt cx="2706177" cy="3213685"/>
          </a:xfrm>
        </p:grpSpPr>
        <p:pic>
          <p:nvPicPr>
            <p:cNvPr id="30" name="Picture 29">
              <a:extLst>
                <a:ext uri="{FF2B5EF4-FFF2-40B4-BE49-F238E27FC236}">
                  <a16:creationId xmlns:a16="http://schemas.microsoft.com/office/drawing/2014/main" id="{5068444B-8894-93D2-3F14-E6A8A450CE19}"/>
                </a:ext>
              </a:extLst>
            </p:cNvPr>
            <p:cNvPicPr>
              <a:picLocks noChangeAspect="1"/>
            </p:cNvPicPr>
            <p:nvPr/>
          </p:nvPicPr>
          <p:blipFill rotWithShape="1">
            <a:blip r:embed="rId4"/>
            <a:srcRect t="4217" b="260"/>
            <a:stretch/>
          </p:blipFill>
          <p:spPr>
            <a:xfrm>
              <a:off x="11168916" y="1816561"/>
              <a:ext cx="753790" cy="3213683"/>
            </a:xfrm>
            <a:prstGeom prst="rect">
              <a:avLst/>
            </a:prstGeom>
            <a:ln>
              <a:solidFill>
                <a:schemeClr val="tx2">
                  <a:lumMod val="50000"/>
                  <a:lumOff val="50000"/>
                </a:schemeClr>
              </a:solidFill>
            </a:ln>
          </p:spPr>
        </p:pic>
        <p:grpSp>
          <p:nvGrpSpPr>
            <p:cNvPr id="13" name="Group 12">
              <a:extLst>
                <a:ext uri="{FF2B5EF4-FFF2-40B4-BE49-F238E27FC236}">
                  <a16:creationId xmlns:a16="http://schemas.microsoft.com/office/drawing/2014/main" id="{4B972ED0-8201-F572-5365-6D835731B609}"/>
                </a:ext>
              </a:extLst>
            </p:cNvPr>
            <p:cNvGrpSpPr/>
            <p:nvPr/>
          </p:nvGrpSpPr>
          <p:grpSpPr>
            <a:xfrm>
              <a:off x="9230819" y="1816559"/>
              <a:ext cx="2706177" cy="3213683"/>
              <a:chOff x="9122667" y="1934545"/>
              <a:chExt cx="2706177" cy="3213683"/>
            </a:xfrm>
          </p:grpSpPr>
          <p:sp>
            <p:nvSpPr>
              <p:cNvPr id="5" name="Rectangle 4">
                <a:extLst>
                  <a:ext uri="{FF2B5EF4-FFF2-40B4-BE49-F238E27FC236}">
                    <a16:creationId xmlns:a16="http://schemas.microsoft.com/office/drawing/2014/main" id="{9CF7CB1B-4856-570B-8877-6D823F7E9D67}"/>
                  </a:ext>
                </a:extLst>
              </p:cNvPr>
              <p:cNvSpPr/>
              <p:nvPr/>
            </p:nvSpPr>
            <p:spPr>
              <a:xfrm>
                <a:off x="9122667" y="2487869"/>
                <a:ext cx="349350" cy="1743352"/>
              </a:xfrm>
              <a:prstGeom prst="rect">
                <a:avLst/>
              </a:prstGeom>
              <a:noFill/>
              <a:ln w="19050">
                <a:solidFill>
                  <a:srgbClr val="0017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noFill/>
                </a:endParaRPr>
              </a:p>
            </p:txBody>
          </p:sp>
          <p:cxnSp>
            <p:nvCxnSpPr>
              <p:cNvPr id="6" name="Straight Connector 5">
                <a:extLst>
                  <a:ext uri="{FF2B5EF4-FFF2-40B4-BE49-F238E27FC236}">
                    <a16:creationId xmlns:a16="http://schemas.microsoft.com/office/drawing/2014/main" id="{093F7D25-D6B4-0691-0CCD-E0616EB9C02D}"/>
                  </a:ext>
                </a:extLst>
              </p:cNvPr>
              <p:cNvCxnSpPr>
                <a:cxnSpLocks/>
              </p:cNvCxnSpPr>
              <p:nvPr/>
            </p:nvCxnSpPr>
            <p:spPr>
              <a:xfrm flipV="1">
                <a:off x="9472017" y="1934545"/>
                <a:ext cx="1597876" cy="5434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898612-92EC-2135-4A55-4E3CF391B165}"/>
                  </a:ext>
                </a:extLst>
              </p:cNvPr>
              <p:cNvCxnSpPr>
                <a:cxnSpLocks/>
              </p:cNvCxnSpPr>
              <p:nvPr/>
            </p:nvCxnSpPr>
            <p:spPr>
              <a:xfrm>
                <a:off x="9472888" y="4221389"/>
                <a:ext cx="1597005" cy="9268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A337FC8-37CF-1A52-0892-9C2DAA48CD0D}"/>
                  </a:ext>
                </a:extLst>
              </p:cNvPr>
              <p:cNvSpPr/>
              <p:nvPr/>
            </p:nvSpPr>
            <p:spPr>
              <a:xfrm>
                <a:off x="11060607" y="1934545"/>
                <a:ext cx="768237" cy="3213682"/>
              </a:xfrm>
              <a:prstGeom prst="rect">
                <a:avLst/>
              </a:prstGeom>
              <a:noFill/>
              <a:ln w="19050">
                <a:solidFill>
                  <a:srgbClr val="0017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noFill/>
                </a:endParaRPr>
              </a:p>
            </p:txBody>
          </p:sp>
        </p:grpSp>
      </p:grpSp>
      <p:pic>
        <p:nvPicPr>
          <p:cNvPr id="8" name="Picture 7">
            <a:extLst>
              <a:ext uri="{FF2B5EF4-FFF2-40B4-BE49-F238E27FC236}">
                <a16:creationId xmlns:a16="http://schemas.microsoft.com/office/drawing/2014/main" id="{B2E16A3F-FC53-3A70-C8C0-5CA352A035DD}"/>
              </a:ext>
            </a:extLst>
          </p:cNvPr>
          <p:cNvPicPr>
            <a:picLocks noChangeAspect="1"/>
          </p:cNvPicPr>
          <p:nvPr/>
        </p:nvPicPr>
        <p:blipFill>
          <a:blip r:embed="rId5"/>
          <a:stretch>
            <a:fillRect/>
          </a:stretch>
        </p:blipFill>
        <p:spPr>
          <a:xfrm>
            <a:off x="1819275" y="6548437"/>
            <a:ext cx="8553450" cy="309563"/>
          </a:xfrm>
          <a:prstGeom prst="rect">
            <a:avLst/>
          </a:prstGeom>
        </p:spPr>
      </p:pic>
    </p:spTree>
    <p:extLst>
      <p:ext uri="{BB962C8B-B14F-4D97-AF65-F5344CB8AC3E}">
        <p14:creationId xmlns:p14="http://schemas.microsoft.com/office/powerpoint/2010/main" val="47466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FE3600-7EE6-EFD5-6567-D83169DB1BD1}"/>
              </a:ext>
            </a:extLst>
          </p:cNvPr>
          <p:cNvPicPr>
            <a:picLocks noChangeAspect="1"/>
          </p:cNvPicPr>
          <p:nvPr/>
        </p:nvPicPr>
        <p:blipFill>
          <a:blip r:embed="rId3"/>
          <a:stretch>
            <a:fillRect/>
          </a:stretch>
        </p:blipFill>
        <p:spPr>
          <a:xfrm>
            <a:off x="225434" y="1739402"/>
            <a:ext cx="10747450" cy="4130457"/>
          </a:xfrm>
          <a:prstGeom prst="rect">
            <a:avLst/>
          </a:prstGeom>
        </p:spPr>
      </p:pic>
      <p:sp>
        <p:nvSpPr>
          <p:cNvPr id="2" name="Title 1">
            <a:extLst>
              <a:ext uri="{FF2B5EF4-FFF2-40B4-BE49-F238E27FC236}">
                <a16:creationId xmlns:a16="http://schemas.microsoft.com/office/drawing/2014/main" id="{7161450F-AB0D-176F-92FE-9BFD38B2DEE5}"/>
              </a:ext>
            </a:extLst>
          </p:cNvPr>
          <p:cNvSpPr>
            <a:spLocks noGrp="1"/>
          </p:cNvSpPr>
          <p:nvPr>
            <p:ph type="title"/>
          </p:nvPr>
        </p:nvSpPr>
        <p:spPr/>
        <p:txBody>
          <a:bodyPr/>
          <a:lstStyle/>
          <a:p>
            <a:r>
              <a:rPr lang="en-US" sz="2800"/>
              <a:t>FuelSub Test Results at Single-family Homes: Central Heat Pump </a:t>
            </a:r>
            <a:br>
              <a:rPr lang="en-US" sz="2800"/>
            </a:br>
            <a:r>
              <a:rPr lang="en-US" sz="2000">
                <a:solidFill>
                  <a:schemeClr val="accent6"/>
                </a:solidFill>
              </a:rPr>
              <a:t>Replacing Central AC and Gas Furnace, without and with EOL refrigerant recovery/reclamation</a:t>
            </a:r>
          </a:p>
        </p:txBody>
      </p:sp>
      <p:sp>
        <p:nvSpPr>
          <p:cNvPr id="4" name="Slide Number Placeholder 3">
            <a:extLst>
              <a:ext uri="{FF2B5EF4-FFF2-40B4-BE49-F238E27FC236}">
                <a16:creationId xmlns:a16="http://schemas.microsoft.com/office/drawing/2014/main" id="{ECF2069A-99CE-1109-E909-E4D73C3EA1DA}"/>
              </a:ext>
            </a:extLst>
          </p:cNvPr>
          <p:cNvSpPr>
            <a:spLocks noGrp="1"/>
          </p:cNvSpPr>
          <p:nvPr>
            <p:ph type="sldNum" sz="quarter" idx="12"/>
          </p:nvPr>
        </p:nvSpPr>
        <p:spPr/>
        <p:txBody>
          <a:bodyPr/>
          <a:lstStyle/>
          <a:p>
            <a:fld id="{5BA07366-CB75-4AA8-9E5B-928B849F427C}" type="slidenum">
              <a:rPr lang="en-GB" smtClean="0"/>
              <a:t>28</a:t>
            </a:fld>
            <a:endParaRPr lang="en-GB"/>
          </a:p>
        </p:txBody>
      </p:sp>
      <p:grpSp>
        <p:nvGrpSpPr>
          <p:cNvPr id="32" name="Group 31">
            <a:extLst>
              <a:ext uri="{FF2B5EF4-FFF2-40B4-BE49-F238E27FC236}">
                <a16:creationId xmlns:a16="http://schemas.microsoft.com/office/drawing/2014/main" id="{39BC9147-EF51-D4E8-9157-C9D131D10122}"/>
              </a:ext>
            </a:extLst>
          </p:cNvPr>
          <p:cNvGrpSpPr/>
          <p:nvPr/>
        </p:nvGrpSpPr>
        <p:grpSpPr>
          <a:xfrm>
            <a:off x="1602564" y="2495725"/>
            <a:ext cx="10341257" cy="3366659"/>
            <a:chOff x="486512" y="2594047"/>
            <a:chExt cx="9654588" cy="3366659"/>
          </a:xfrm>
        </p:grpSpPr>
        <p:sp>
          <p:nvSpPr>
            <p:cNvPr id="10" name="TextBox 9">
              <a:extLst>
                <a:ext uri="{FF2B5EF4-FFF2-40B4-BE49-F238E27FC236}">
                  <a16:creationId xmlns:a16="http://schemas.microsoft.com/office/drawing/2014/main" id="{FABE062B-F631-1701-0332-3925C74706F1}"/>
                </a:ext>
              </a:extLst>
            </p:cNvPr>
            <p:cNvSpPr txBox="1"/>
            <p:nvPr/>
          </p:nvSpPr>
          <p:spPr>
            <a:xfrm>
              <a:off x="9296317" y="2594047"/>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11" name="TextBox 10">
              <a:extLst>
                <a:ext uri="{FF2B5EF4-FFF2-40B4-BE49-F238E27FC236}">
                  <a16:creationId xmlns:a16="http://schemas.microsoft.com/office/drawing/2014/main" id="{3B7929E9-7090-9C79-89DF-94A1C3A4F867}"/>
                </a:ext>
              </a:extLst>
            </p:cNvPr>
            <p:cNvSpPr txBox="1"/>
            <p:nvPr/>
          </p:nvSpPr>
          <p:spPr>
            <a:xfrm>
              <a:off x="9296317" y="4030367"/>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6" name="Straight Arrow Connector 25">
              <a:extLst>
                <a:ext uri="{FF2B5EF4-FFF2-40B4-BE49-F238E27FC236}">
                  <a16:creationId xmlns:a16="http://schemas.microsoft.com/office/drawing/2014/main" id="{C7E26F7E-E2D8-1F45-1E95-B1FC9FE7ED05}"/>
                </a:ext>
              </a:extLst>
            </p:cNvPr>
            <p:cNvCxnSpPr>
              <a:stCxn id="11" idx="0"/>
              <a:endCxn id="10" idx="2"/>
            </p:cNvCxnSpPr>
            <p:nvPr/>
          </p:nvCxnSpPr>
          <p:spPr>
            <a:xfrm flipV="1">
              <a:off x="9718709" y="2778713"/>
              <a:ext cx="0" cy="125165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633001A6-D04A-436C-930E-5BE66AF08C18}"/>
                </a:ext>
              </a:extLst>
            </p:cNvPr>
            <p:cNvSpPr txBox="1"/>
            <p:nvPr/>
          </p:nvSpPr>
          <p:spPr>
            <a:xfrm>
              <a:off x="9296317" y="4317089"/>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28" name="TextBox 27">
              <a:extLst>
                <a:ext uri="{FF2B5EF4-FFF2-40B4-BE49-F238E27FC236}">
                  <a16:creationId xmlns:a16="http://schemas.microsoft.com/office/drawing/2014/main" id="{6713A038-A59C-8F33-0E68-B363EB723377}"/>
                </a:ext>
              </a:extLst>
            </p:cNvPr>
            <p:cNvSpPr txBox="1"/>
            <p:nvPr/>
          </p:nvSpPr>
          <p:spPr>
            <a:xfrm>
              <a:off x="9296317" y="5776040"/>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9" name="Straight Arrow Connector 28">
              <a:extLst>
                <a:ext uri="{FF2B5EF4-FFF2-40B4-BE49-F238E27FC236}">
                  <a16:creationId xmlns:a16="http://schemas.microsoft.com/office/drawing/2014/main" id="{59684505-A94A-E562-9E94-19BF02523C1F}"/>
                </a:ext>
              </a:extLst>
            </p:cNvPr>
            <p:cNvCxnSpPr>
              <a:stCxn id="28" idx="0"/>
              <a:endCxn id="27" idx="2"/>
            </p:cNvCxnSpPr>
            <p:nvPr/>
          </p:nvCxnSpPr>
          <p:spPr>
            <a:xfrm flipV="1">
              <a:off x="9718709" y="4501755"/>
              <a:ext cx="0" cy="127428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F028A3D3-6CE4-8B40-4D2E-6E7D7D30F474}"/>
                </a:ext>
              </a:extLst>
            </p:cNvPr>
            <p:cNvCxnSpPr>
              <a:cxnSpLocks/>
            </p:cNvCxnSpPr>
            <p:nvPr/>
          </p:nvCxnSpPr>
          <p:spPr>
            <a:xfrm>
              <a:off x="486512" y="4277376"/>
              <a:ext cx="9654436" cy="0"/>
            </a:xfrm>
            <a:prstGeom prst="line">
              <a:avLst/>
            </a:prstGeom>
            <a:ln w="127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9B0031C-3F25-12EC-7EB1-C810743B85B6}"/>
              </a:ext>
            </a:extLst>
          </p:cNvPr>
          <p:cNvPicPr>
            <a:picLocks noChangeAspect="1"/>
          </p:cNvPicPr>
          <p:nvPr/>
        </p:nvPicPr>
        <p:blipFill>
          <a:blip r:embed="rId4"/>
          <a:stretch>
            <a:fillRect/>
          </a:stretch>
        </p:blipFill>
        <p:spPr>
          <a:xfrm>
            <a:off x="1819275" y="6548437"/>
            <a:ext cx="8553450" cy="309563"/>
          </a:xfrm>
          <a:prstGeom prst="rect">
            <a:avLst/>
          </a:prstGeom>
        </p:spPr>
      </p:pic>
    </p:spTree>
    <p:extLst>
      <p:ext uri="{BB962C8B-B14F-4D97-AF65-F5344CB8AC3E}">
        <p14:creationId xmlns:p14="http://schemas.microsoft.com/office/powerpoint/2010/main" val="40235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450F-AB0D-176F-92FE-9BFD38B2DEE5}"/>
              </a:ext>
            </a:extLst>
          </p:cNvPr>
          <p:cNvSpPr>
            <a:spLocks noGrp="1"/>
          </p:cNvSpPr>
          <p:nvPr>
            <p:ph type="title"/>
          </p:nvPr>
        </p:nvSpPr>
        <p:spPr/>
        <p:txBody>
          <a:bodyPr/>
          <a:lstStyle/>
          <a:p>
            <a:r>
              <a:rPr lang="en-US" sz="2800"/>
              <a:t>FuelSub Test Results at Single-family Homes: Central Heat Pump </a:t>
            </a:r>
            <a:br>
              <a:rPr lang="en-US" sz="2800"/>
            </a:br>
            <a:r>
              <a:rPr lang="en-US" sz="2000" i="1">
                <a:solidFill>
                  <a:schemeClr val="accent6"/>
                </a:solidFill>
              </a:rPr>
              <a:t>Replacing Gas Furnace, only, with/without Imputed Cooling</a:t>
            </a:r>
          </a:p>
        </p:txBody>
      </p:sp>
      <p:sp>
        <p:nvSpPr>
          <p:cNvPr id="4" name="Slide Number Placeholder 3">
            <a:extLst>
              <a:ext uri="{FF2B5EF4-FFF2-40B4-BE49-F238E27FC236}">
                <a16:creationId xmlns:a16="http://schemas.microsoft.com/office/drawing/2014/main" id="{ECF2069A-99CE-1109-E909-E4D73C3EA1DA}"/>
              </a:ext>
            </a:extLst>
          </p:cNvPr>
          <p:cNvSpPr>
            <a:spLocks noGrp="1"/>
          </p:cNvSpPr>
          <p:nvPr>
            <p:ph type="sldNum" sz="quarter" idx="12"/>
          </p:nvPr>
        </p:nvSpPr>
        <p:spPr/>
        <p:txBody>
          <a:bodyPr/>
          <a:lstStyle/>
          <a:p>
            <a:fld id="{5BA07366-CB75-4AA8-9E5B-928B849F427C}" type="slidenum">
              <a:rPr lang="en-GB" smtClean="0"/>
              <a:t>29</a:t>
            </a:fld>
            <a:endParaRPr lang="en-GB"/>
          </a:p>
        </p:txBody>
      </p:sp>
      <p:grpSp>
        <p:nvGrpSpPr>
          <p:cNvPr id="32" name="Group 31">
            <a:extLst>
              <a:ext uri="{FF2B5EF4-FFF2-40B4-BE49-F238E27FC236}">
                <a16:creationId xmlns:a16="http://schemas.microsoft.com/office/drawing/2014/main" id="{39BC9147-EF51-D4E8-9157-C9D131D10122}"/>
              </a:ext>
            </a:extLst>
          </p:cNvPr>
          <p:cNvGrpSpPr/>
          <p:nvPr/>
        </p:nvGrpSpPr>
        <p:grpSpPr>
          <a:xfrm>
            <a:off x="723574" y="2358072"/>
            <a:ext cx="10341257" cy="3366659"/>
            <a:chOff x="486512" y="2594047"/>
            <a:chExt cx="9654588" cy="3366659"/>
          </a:xfrm>
        </p:grpSpPr>
        <p:sp>
          <p:nvSpPr>
            <p:cNvPr id="10" name="TextBox 9">
              <a:extLst>
                <a:ext uri="{FF2B5EF4-FFF2-40B4-BE49-F238E27FC236}">
                  <a16:creationId xmlns:a16="http://schemas.microsoft.com/office/drawing/2014/main" id="{FABE062B-F631-1701-0332-3925C74706F1}"/>
                </a:ext>
              </a:extLst>
            </p:cNvPr>
            <p:cNvSpPr txBox="1"/>
            <p:nvPr/>
          </p:nvSpPr>
          <p:spPr>
            <a:xfrm>
              <a:off x="9296317" y="2594047"/>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11" name="TextBox 10">
              <a:extLst>
                <a:ext uri="{FF2B5EF4-FFF2-40B4-BE49-F238E27FC236}">
                  <a16:creationId xmlns:a16="http://schemas.microsoft.com/office/drawing/2014/main" id="{3B7929E9-7090-9C79-89DF-94A1C3A4F867}"/>
                </a:ext>
              </a:extLst>
            </p:cNvPr>
            <p:cNvSpPr txBox="1"/>
            <p:nvPr/>
          </p:nvSpPr>
          <p:spPr>
            <a:xfrm>
              <a:off x="9296317" y="4030367"/>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6" name="Straight Arrow Connector 25">
              <a:extLst>
                <a:ext uri="{FF2B5EF4-FFF2-40B4-BE49-F238E27FC236}">
                  <a16:creationId xmlns:a16="http://schemas.microsoft.com/office/drawing/2014/main" id="{C7E26F7E-E2D8-1F45-1E95-B1FC9FE7ED05}"/>
                </a:ext>
              </a:extLst>
            </p:cNvPr>
            <p:cNvCxnSpPr>
              <a:stCxn id="11" idx="0"/>
              <a:endCxn id="10" idx="2"/>
            </p:cNvCxnSpPr>
            <p:nvPr/>
          </p:nvCxnSpPr>
          <p:spPr>
            <a:xfrm flipV="1">
              <a:off x="9718709" y="2778713"/>
              <a:ext cx="0" cy="1251654"/>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633001A6-D04A-436C-930E-5BE66AF08C18}"/>
                </a:ext>
              </a:extLst>
            </p:cNvPr>
            <p:cNvSpPr txBox="1"/>
            <p:nvPr/>
          </p:nvSpPr>
          <p:spPr>
            <a:xfrm>
              <a:off x="9296317" y="4317089"/>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19.6</a:t>
              </a:r>
            </a:p>
          </p:txBody>
        </p:sp>
        <p:sp>
          <p:nvSpPr>
            <p:cNvPr id="28" name="TextBox 27">
              <a:extLst>
                <a:ext uri="{FF2B5EF4-FFF2-40B4-BE49-F238E27FC236}">
                  <a16:creationId xmlns:a16="http://schemas.microsoft.com/office/drawing/2014/main" id="{6713A038-A59C-8F33-0E68-B363EB723377}"/>
                </a:ext>
              </a:extLst>
            </p:cNvPr>
            <p:cNvSpPr txBox="1"/>
            <p:nvPr/>
          </p:nvSpPr>
          <p:spPr>
            <a:xfrm>
              <a:off x="9296317" y="5776040"/>
              <a:ext cx="844783" cy="184666"/>
            </a:xfrm>
            <a:prstGeom prst="rect">
              <a:avLst/>
            </a:prstGeom>
            <a:noFill/>
          </p:spPr>
          <p:txBody>
            <a:bodyPr wrap="none" lIns="0" tIns="0" rIns="0" bIns="0" rtlCol="0">
              <a:spAutoFit/>
            </a:bodyPr>
            <a:lstStyle/>
            <a:p>
              <a:pPr algn="l">
                <a:lnSpc>
                  <a:spcPct val="100000"/>
                </a:lnSpc>
                <a:spcBef>
                  <a:spcPts val="600"/>
                </a:spcBef>
              </a:pPr>
              <a:r>
                <a:rPr lang="en-US" sz="1200">
                  <a:solidFill>
                    <a:schemeClr val="accent1"/>
                  </a:solidFill>
                </a:rPr>
                <a:t>SEER2 15.2</a:t>
              </a:r>
            </a:p>
          </p:txBody>
        </p:sp>
        <p:cxnSp>
          <p:nvCxnSpPr>
            <p:cNvPr id="29" name="Straight Arrow Connector 28">
              <a:extLst>
                <a:ext uri="{FF2B5EF4-FFF2-40B4-BE49-F238E27FC236}">
                  <a16:creationId xmlns:a16="http://schemas.microsoft.com/office/drawing/2014/main" id="{59684505-A94A-E562-9E94-19BF02523C1F}"/>
                </a:ext>
              </a:extLst>
            </p:cNvPr>
            <p:cNvCxnSpPr>
              <a:stCxn id="28" idx="0"/>
              <a:endCxn id="27" idx="2"/>
            </p:cNvCxnSpPr>
            <p:nvPr/>
          </p:nvCxnSpPr>
          <p:spPr>
            <a:xfrm flipV="1">
              <a:off x="9718709" y="4501755"/>
              <a:ext cx="0" cy="127428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F028A3D3-6CE4-8B40-4D2E-6E7D7D30F474}"/>
                </a:ext>
              </a:extLst>
            </p:cNvPr>
            <p:cNvCxnSpPr>
              <a:cxnSpLocks/>
            </p:cNvCxnSpPr>
            <p:nvPr/>
          </p:nvCxnSpPr>
          <p:spPr>
            <a:xfrm>
              <a:off x="486512" y="4277376"/>
              <a:ext cx="9654436" cy="0"/>
            </a:xfrm>
            <a:prstGeom prst="line">
              <a:avLst/>
            </a:prstGeom>
            <a:ln w="127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B6B60933-96DD-AB06-7B6A-5E3D79C896ED}"/>
              </a:ext>
            </a:extLst>
          </p:cNvPr>
          <p:cNvGrpSpPr/>
          <p:nvPr/>
        </p:nvGrpSpPr>
        <p:grpSpPr>
          <a:xfrm>
            <a:off x="573128" y="1621458"/>
            <a:ext cx="9467461" cy="4229048"/>
            <a:chOff x="806400" y="1857433"/>
            <a:chExt cx="9467461" cy="4229048"/>
          </a:xfrm>
        </p:grpSpPr>
        <p:pic>
          <p:nvPicPr>
            <p:cNvPr id="12" name="Picture 11">
              <a:extLst>
                <a:ext uri="{FF2B5EF4-FFF2-40B4-BE49-F238E27FC236}">
                  <a16:creationId xmlns:a16="http://schemas.microsoft.com/office/drawing/2014/main" id="{5D261699-2FC1-85CE-18A8-CF335DE747C3}"/>
                </a:ext>
              </a:extLst>
            </p:cNvPr>
            <p:cNvPicPr>
              <a:picLocks noChangeAspect="1"/>
            </p:cNvPicPr>
            <p:nvPr/>
          </p:nvPicPr>
          <p:blipFill rotWithShape="1">
            <a:blip r:embed="rId3"/>
            <a:srcRect t="8463"/>
            <a:stretch/>
          </p:blipFill>
          <p:spPr>
            <a:xfrm>
              <a:off x="806400" y="1857433"/>
              <a:ext cx="9467461" cy="4229048"/>
            </a:xfrm>
            <a:prstGeom prst="rect">
              <a:avLst/>
            </a:prstGeom>
            <a:ln>
              <a:solidFill>
                <a:schemeClr val="tx2">
                  <a:lumMod val="50000"/>
                  <a:lumOff val="50000"/>
                </a:schemeClr>
              </a:solidFill>
            </a:ln>
          </p:spPr>
        </p:pic>
        <p:sp>
          <p:nvSpPr>
            <p:cNvPr id="5" name="TextBox 4">
              <a:extLst>
                <a:ext uri="{FF2B5EF4-FFF2-40B4-BE49-F238E27FC236}">
                  <a16:creationId xmlns:a16="http://schemas.microsoft.com/office/drawing/2014/main" id="{667FA114-2544-6A78-F193-60DCC72B624D}"/>
                </a:ext>
              </a:extLst>
            </p:cNvPr>
            <p:cNvSpPr txBox="1"/>
            <p:nvPr/>
          </p:nvSpPr>
          <p:spPr>
            <a:xfrm>
              <a:off x="1082350" y="3795112"/>
              <a:ext cx="283732" cy="246221"/>
            </a:xfrm>
            <a:prstGeom prst="rect">
              <a:avLst/>
            </a:prstGeom>
            <a:noFill/>
          </p:spPr>
          <p:txBody>
            <a:bodyPr wrap="none" lIns="0" tIns="0" rIns="0" bIns="0" rtlCol="0">
              <a:spAutoFit/>
            </a:bodyPr>
            <a:lstStyle/>
            <a:p>
              <a:pPr algn="l">
                <a:lnSpc>
                  <a:spcPct val="100000"/>
                </a:lnSpc>
                <a:spcBef>
                  <a:spcPts val="600"/>
                </a:spcBef>
              </a:pPr>
              <a:r>
                <a:rPr lang="en-US" sz="1600">
                  <a:solidFill>
                    <a:schemeClr val="accent5">
                      <a:lumMod val="50000"/>
                    </a:schemeClr>
                  </a:solidFill>
                </a:rPr>
                <a:t>AR</a:t>
              </a:r>
            </a:p>
          </p:txBody>
        </p:sp>
        <p:sp>
          <p:nvSpPr>
            <p:cNvPr id="6" name="TextBox 5">
              <a:extLst>
                <a:ext uri="{FF2B5EF4-FFF2-40B4-BE49-F238E27FC236}">
                  <a16:creationId xmlns:a16="http://schemas.microsoft.com/office/drawing/2014/main" id="{14DD2B5B-DD8E-F5B4-1116-7A3A5859D375}"/>
                </a:ext>
              </a:extLst>
            </p:cNvPr>
            <p:cNvSpPr txBox="1"/>
            <p:nvPr/>
          </p:nvSpPr>
          <p:spPr>
            <a:xfrm>
              <a:off x="1073018" y="5786089"/>
              <a:ext cx="283732" cy="246221"/>
            </a:xfrm>
            <a:prstGeom prst="rect">
              <a:avLst/>
            </a:prstGeom>
            <a:noFill/>
          </p:spPr>
          <p:txBody>
            <a:bodyPr wrap="none" lIns="0" tIns="0" rIns="0" bIns="0" rtlCol="0">
              <a:spAutoFit/>
            </a:bodyPr>
            <a:lstStyle/>
            <a:p>
              <a:pPr algn="l">
                <a:lnSpc>
                  <a:spcPct val="100000"/>
                </a:lnSpc>
                <a:spcBef>
                  <a:spcPts val="600"/>
                </a:spcBef>
              </a:pPr>
              <a:r>
                <a:rPr lang="en-US" sz="1600">
                  <a:solidFill>
                    <a:schemeClr val="accent5">
                      <a:lumMod val="50000"/>
                    </a:schemeClr>
                  </a:solidFill>
                </a:rPr>
                <a:t>AR</a:t>
              </a:r>
              <a:endParaRPr lang="en-US">
                <a:solidFill>
                  <a:schemeClr val="accent5">
                    <a:lumMod val="50000"/>
                  </a:schemeClr>
                </a:solidFill>
              </a:endParaRPr>
            </a:p>
          </p:txBody>
        </p:sp>
      </p:grpSp>
      <p:grpSp>
        <p:nvGrpSpPr>
          <p:cNvPr id="22" name="Group 21">
            <a:extLst>
              <a:ext uri="{FF2B5EF4-FFF2-40B4-BE49-F238E27FC236}">
                <a16:creationId xmlns:a16="http://schemas.microsoft.com/office/drawing/2014/main" id="{9DBCB9F9-3737-9AC0-F5BD-F7FDB4BC0390}"/>
              </a:ext>
            </a:extLst>
          </p:cNvPr>
          <p:cNvGrpSpPr/>
          <p:nvPr/>
        </p:nvGrpSpPr>
        <p:grpSpPr>
          <a:xfrm>
            <a:off x="6005209" y="3118096"/>
            <a:ext cx="5877417" cy="2812685"/>
            <a:chOff x="6005209" y="3354071"/>
            <a:chExt cx="5877417" cy="2812685"/>
          </a:xfrm>
        </p:grpSpPr>
        <p:pic>
          <p:nvPicPr>
            <p:cNvPr id="9" name="Picture 8">
              <a:extLst>
                <a:ext uri="{FF2B5EF4-FFF2-40B4-BE49-F238E27FC236}">
                  <a16:creationId xmlns:a16="http://schemas.microsoft.com/office/drawing/2014/main" id="{3DB248E2-D887-0DB6-7717-83350638CAB6}"/>
                </a:ext>
              </a:extLst>
            </p:cNvPr>
            <p:cNvPicPr>
              <a:picLocks noChangeAspect="1"/>
            </p:cNvPicPr>
            <p:nvPr/>
          </p:nvPicPr>
          <p:blipFill rotWithShape="1">
            <a:blip r:embed="rId4"/>
            <a:srcRect t="2165" b="1"/>
            <a:stretch/>
          </p:blipFill>
          <p:spPr>
            <a:xfrm>
              <a:off x="11230083" y="3354071"/>
              <a:ext cx="644147" cy="2812685"/>
            </a:xfrm>
            <a:prstGeom prst="rect">
              <a:avLst/>
            </a:prstGeom>
            <a:ln>
              <a:solidFill>
                <a:schemeClr val="tx2">
                  <a:lumMod val="50000"/>
                  <a:lumOff val="50000"/>
                </a:schemeClr>
              </a:solidFill>
            </a:ln>
          </p:spPr>
        </p:pic>
        <p:grpSp>
          <p:nvGrpSpPr>
            <p:cNvPr id="19" name="Group 18">
              <a:extLst>
                <a:ext uri="{FF2B5EF4-FFF2-40B4-BE49-F238E27FC236}">
                  <a16:creationId xmlns:a16="http://schemas.microsoft.com/office/drawing/2014/main" id="{F996924F-DF86-39E8-9D98-56D759874E6F}"/>
                </a:ext>
              </a:extLst>
            </p:cNvPr>
            <p:cNvGrpSpPr/>
            <p:nvPr/>
          </p:nvGrpSpPr>
          <p:grpSpPr>
            <a:xfrm>
              <a:off x="6005209" y="3354071"/>
              <a:ext cx="5877417" cy="2812683"/>
              <a:chOff x="6018179" y="3354071"/>
              <a:chExt cx="5877417" cy="2812683"/>
            </a:xfrm>
          </p:grpSpPr>
          <p:sp>
            <p:nvSpPr>
              <p:cNvPr id="13" name="Rectangle 12">
                <a:extLst>
                  <a:ext uri="{FF2B5EF4-FFF2-40B4-BE49-F238E27FC236}">
                    <a16:creationId xmlns:a16="http://schemas.microsoft.com/office/drawing/2014/main" id="{502244AF-A500-9B0F-193D-D90C09DB402F}"/>
                  </a:ext>
                </a:extLst>
              </p:cNvPr>
              <p:cNvSpPr/>
              <p:nvPr/>
            </p:nvSpPr>
            <p:spPr>
              <a:xfrm>
                <a:off x="6018179" y="4277376"/>
                <a:ext cx="362956" cy="1803999"/>
              </a:xfrm>
              <a:prstGeom prst="rect">
                <a:avLst/>
              </a:prstGeom>
              <a:noFill/>
              <a:ln w="19050">
                <a:solidFill>
                  <a:srgbClr val="0017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noFill/>
                </a:endParaRPr>
              </a:p>
            </p:txBody>
          </p:sp>
          <p:cxnSp>
            <p:nvCxnSpPr>
              <p:cNvPr id="14" name="Straight Connector 13">
                <a:extLst>
                  <a:ext uri="{FF2B5EF4-FFF2-40B4-BE49-F238E27FC236}">
                    <a16:creationId xmlns:a16="http://schemas.microsoft.com/office/drawing/2014/main" id="{21307624-C397-7737-1AFC-DEFA29AF4AA3}"/>
                  </a:ext>
                </a:extLst>
              </p:cNvPr>
              <p:cNvCxnSpPr>
                <a:cxnSpLocks/>
              </p:cNvCxnSpPr>
              <p:nvPr/>
            </p:nvCxnSpPr>
            <p:spPr>
              <a:xfrm flipV="1">
                <a:off x="6335064" y="3354071"/>
                <a:ext cx="4899593" cy="92868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46B373-385F-BF1E-1E59-92EF08410A58}"/>
                  </a:ext>
                </a:extLst>
              </p:cNvPr>
              <p:cNvCxnSpPr>
                <a:cxnSpLocks/>
              </p:cNvCxnSpPr>
              <p:nvPr/>
            </p:nvCxnSpPr>
            <p:spPr>
              <a:xfrm>
                <a:off x="6381135" y="6081375"/>
                <a:ext cx="4833979" cy="8537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517FD6-F2F7-CEA0-494A-A95E9DB82CBE}"/>
                  </a:ext>
                </a:extLst>
              </p:cNvPr>
              <p:cNvSpPr/>
              <p:nvPr/>
            </p:nvSpPr>
            <p:spPr>
              <a:xfrm>
                <a:off x="11228084" y="3354071"/>
                <a:ext cx="667512" cy="2812683"/>
              </a:xfrm>
              <a:prstGeom prst="rect">
                <a:avLst/>
              </a:prstGeom>
              <a:noFill/>
              <a:ln w="19050">
                <a:solidFill>
                  <a:srgbClr val="0017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US" sz="2000" err="1">
                  <a:noFill/>
                </a:endParaRPr>
              </a:p>
            </p:txBody>
          </p:sp>
        </p:grpSp>
      </p:grpSp>
      <p:pic>
        <p:nvPicPr>
          <p:cNvPr id="17" name="Picture 16">
            <a:extLst>
              <a:ext uri="{FF2B5EF4-FFF2-40B4-BE49-F238E27FC236}">
                <a16:creationId xmlns:a16="http://schemas.microsoft.com/office/drawing/2014/main" id="{843464B0-DD60-B40C-708E-22E0EB362B69}"/>
              </a:ext>
            </a:extLst>
          </p:cNvPr>
          <p:cNvPicPr>
            <a:picLocks noChangeAspect="1"/>
          </p:cNvPicPr>
          <p:nvPr/>
        </p:nvPicPr>
        <p:blipFill>
          <a:blip r:embed="rId5"/>
          <a:stretch>
            <a:fillRect/>
          </a:stretch>
        </p:blipFill>
        <p:spPr>
          <a:xfrm>
            <a:off x="1819275" y="6548437"/>
            <a:ext cx="8553450" cy="309563"/>
          </a:xfrm>
          <a:prstGeom prst="rect">
            <a:avLst/>
          </a:prstGeom>
        </p:spPr>
      </p:pic>
    </p:spTree>
    <p:extLst>
      <p:ext uri="{BB962C8B-B14F-4D97-AF65-F5344CB8AC3E}">
        <p14:creationId xmlns:p14="http://schemas.microsoft.com/office/powerpoint/2010/main" val="78683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8154A71-3B79-4434-84DB-9676E38005B8}"/>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l="40774" r="404"/>
          <a:stretch/>
        </p:blipFill>
        <p:spPr>
          <a:xfrm>
            <a:off x="6095051" y="0"/>
            <a:ext cx="6096000" cy="6861175"/>
          </a:xfrm>
        </p:spPr>
      </p:pic>
      <p:sp>
        <p:nvSpPr>
          <p:cNvPr id="2" name="Title 1">
            <a:extLst>
              <a:ext uri="{FF2B5EF4-FFF2-40B4-BE49-F238E27FC236}">
                <a16:creationId xmlns:a16="http://schemas.microsoft.com/office/drawing/2014/main" id="{C9D6738D-2C43-4359-B144-A162050E5DDA}"/>
              </a:ext>
            </a:extLst>
          </p:cNvPr>
          <p:cNvSpPr>
            <a:spLocks noGrp="1"/>
          </p:cNvSpPr>
          <p:nvPr>
            <p:ph type="title"/>
          </p:nvPr>
        </p:nvSpPr>
        <p:spPr/>
        <p:txBody>
          <a:bodyPr anchor="t">
            <a:normAutofit/>
          </a:bodyPr>
          <a:lstStyle/>
          <a:p>
            <a:r>
              <a:rPr lang="en-GB">
                <a:solidFill>
                  <a:schemeClr val="accent5"/>
                </a:solidFill>
              </a:rPr>
              <a:t>Agenda</a:t>
            </a:r>
          </a:p>
        </p:txBody>
      </p:sp>
      <p:sp>
        <p:nvSpPr>
          <p:cNvPr id="9" name="Text Placeholder 8">
            <a:extLst>
              <a:ext uri="{FF2B5EF4-FFF2-40B4-BE49-F238E27FC236}">
                <a16:creationId xmlns:a16="http://schemas.microsoft.com/office/drawing/2014/main" id="{00606EF3-77A3-45FB-965F-504ADF52382E}"/>
              </a:ext>
            </a:extLst>
          </p:cNvPr>
          <p:cNvSpPr>
            <a:spLocks noGrp="1"/>
          </p:cNvSpPr>
          <p:nvPr>
            <p:ph type="body" sz="quarter" idx="15"/>
          </p:nvPr>
        </p:nvSpPr>
        <p:spPr>
          <a:xfrm>
            <a:off x="539751" y="1315110"/>
            <a:ext cx="5018400" cy="4869790"/>
          </a:xfrm>
        </p:spPr>
        <p:txBody>
          <a:bodyPr anchor="ctr"/>
          <a:lstStyle/>
          <a:p>
            <a:pPr marL="1028700" indent="-1028700">
              <a:spcAft>
                <a:spcPts val="1200"/>
              </a:spcAft>
            </a:pPr>
            <a:r>
              <a:rPr lang="en-US" sz="2000">
                <a:solidFill>
                  <a:schemeClr val="bg1">
                    <a:lumMod val="65000"/>
                  </a:schemeClr>
                </a:solidFill>
              </a:rPr>
              <a:t>3:00 pm</a:t>
            </a:r>
            <a:r>
              <a:rPr lang="en-US" sz="2000">
                <a:solidFill>
                  <a:schemeClr val="bg1"/>
                </a:solidFill>
              </a:rPr>
              <a:t>	Background</a:t>
            </a:r>
          </a:p>
          <a:p>
            <a:pPr marL="1028700" indent="-1028700">
              <a:spcAft>
                <a:spcPts val="1200"/>
              </a:spcAft>
            </a:pPr>
            <a:r>
              <a:rPr lang="en-US" sz="2000">
                <a:solidFill>
                  <a:schemeClr val="bg1">
                    <a:lumMod val="65000"/>
                  </a:schemeClr>
                </a:solidFill>
              </a:rPr>
              <a:t>3:10 </a:t>
            </a:r>
            <a:r>
              <a:rPr lang="en-US" sz="2000">
                <a:solidFill>
                  <a:schemeClr val="bg1"/>
                </a:solidFill>
              </a:rPr>
              <a:t>	Refrigerant Code Updates</a:t>
            </a:r>
          </a:p>
          <a:p>
            <a:pPr marL="1028700" indent="-1028700">
              <a:spcAft>
                <a:spcPts val="1200"/>
              </a:spcAft>
            </a:pPr>
            <a:r>
              <a:rPr lang="en-US" sz="2000">
                <a:solidFill>
                  <a:schemeClr val="bg1">
                    <a:lumMod val="65000"/>
                  </a:schemeClr>
                </a:solidFill>
              </a:rPr>
              <a:t>3:15</a:t>
            </a:r>
            <a:r>
              <a:rPr lang="en-US" sz="2000">
                <a:solidFill>
                  <a:schemeClr val="bg1"/>
                </a:solidFill>
              </a:rPr>
              <a:t>	RACC Examples</a:t>
            </a:r>
          </a:p>
          <a:p>
            <a:pPr marL="1028700" indent="-1028700">
              <a:spcAft>
                <a:spcPts val="1200"/>
              </a:spcAft>
            </a:pPr>
            <a:r>
              <a:rPr lang="en-US" sz="2000">
                <a:solidFill>
                  <a:schemeClr val="bg1">
                    <a:lumMod val="65000"/>
                  </a:schemeClr>
                </a:solidFill>
              </a:rPr>
              <a:t>3:35</a:t>
            </a:r>
            <a:r>
              <a:rPr lang="en-US" sz="2000">
                <a:solidFill>
                  <a:schemeClr val="bg1"/>
                </a:solidFill>
              </a:rPr>
              <a:t>	FSC Examples</a:t>
            </a:r>
            <a:endParaRPr lang="en-US" sz="2000">
              <a:solidFill>
                <a:schemeClr val="bg1">
                  <a:lumMod val="85000"/>
                </a:schemeClr>
              </a:solidFill>
            </a:endParaRPr>
          </a:p>
          <a:p>
            <a:pPr marL="1028700" indent="-1028700">
              <a:spcAft>
                <a:spcPts val="1200"/>
              </a:spcAft>
            </a:pPr>
            <a:r>
              <a:rPr lang="en-US" sz="2000">
                <a:solidFill>
                  <a:schemeClr val="bg1">
                    <a:lumMod val="65000"/>
                  </a:schemeClr>
                </a:solidFill>
              </a:rPr>
              <a:t>3:55</a:t>
            </a:r>
            <a:r>
              <a:rPr lang="en-US" sz="2000">
                <a:solidFill>
                  <a:schemeClr val="bg1"/>
                </a:solidFill>
              </a:rPr>
              <a:t>	Technical Guidance Document</a:t>
            </a:r>
          </a:p>
          <a:p>
            <a:pPr marL="1028700" indent="-1028700">
              <a:spcAft>
                <a:spcPts val="1200"/>
              </a:spcAft>
            </a:pPr>
            <a:r>
              <a:rPr lang="en-US" sz="2000">
                <a:solidFill>
                  <a:schemeClr val="bg1">
                    <a:lumMod val="65000"/>
                  </a:schemeClr>
                </a:solidFill>
              </a:rPr>
              <a:t>4:05</a:t>
            </a:r>
            <a:r>
              <a:rPr lang="en-US" sz="2000">
                <a:solidFill>
                  <a:schemeClr val="bg1"/>
                </a:solidFill>
              </a:rPr>
              <a:t>	RACC-FSC Workbook</a:t>
            </a:r>
          </a:p>
          <a:p>
            <a:pPr marL="1028700" indent="-1028700">
              <a:spcAft>
                <a:spcPts val="1200"/>
              </a:spcAft>
            </a:pPr>
            <a:r>
              <a:rPr lang="en-US" sz="2000">
                <a:solidFill>
                  <a:schemeClr val="bg1">
                    <a:lumMod val="65000"/>
                  </a:schemeClr>
                </a:solidFill>
              </a:rPr>
              <a:t>4:15</a:t>
            </a:r>
            <a:r>
              <a:rPr lang="en-US" sz="2000">
                <a:solidFill>
                  <a:schemeClr val="bg1"/>
                </a:solidFill>
              </a:rPr>
              <a:t>	Next Steps</a:t>
            </a:r>
          </a:p>
          <a:p>
            <a:pPr marL="1028700" indent="-1028700">
              <a:spcAft>
                <a:spcPts val="1200"/>
              </a:spcAft>
            </a:pPr>
            <a:r>
              <a:rPr lang="en-US" sz="2000">
                <a:solidFill>
                  <a:schemeClr val="bg1">
                    <a:lumMod val="65000"/>
                  </a:schemeClr>
                </a:solidFill>
              </a:rPr>
              <a:t>4:20</a:t>
            </a:r>
            <a:r>
              <a:rPr lang="en-US" sz="2000">
                <a:solidFill>
                  <a:schemeClr val="bg1"/>
                </a:solidFill>
              </a:rPr>
              <a:t>	Questions</a:t>
            </a:r>
          </a:p>
          <a:p>
            <a:pPr marL="1028700" indent="-1028700">
              <a:spcAft>
                <a:spcPts val="1200"/>
              </a:spcAft>
            </a:pPr>
            <a:endParaRPr lang="en-US" sz="2000">
              <a:solidFill>
                <a:schemeClr val="bg1"/>
              </a:solidFill>
            </a:endParaRPr>
          </a:p>
          <a:p>
            <a:pPr marL="511175" indent="-511175">
              <a:lnSpc>
                <a:spcPct val="100000"/>
              </a:lnSpc>
              <a:spcAft>
                <a:spcPts val="300"/>
              </a:spcAft>
              <a:buFont typeface="Arial" panose="020B0604020202020204" pitchFamily="34" charset="0"/>
              <a:buChar char="•"/>
            </a:pPr>
            <a:r>
              <a:rPr lang="en-US" sz="1400">
                <a:solidFill>
                  <a:schemeClr val="bg1"/>
                </a:solidFill>
              </a:rPr>
              <a:t>Please post questions in Q&amp;A</a:t>
            </a:r>
          </a:p>
          <a:p>
            <a:pPr marL="511175" indent="-511175">
              <a:lnSpc>
                <a:spcPct val="100000"/>
              </a:lnSpc>
              <a:spcAft>
                <a:spcPts val="300"/>
              </a:spcAft>
              <a:buFont typeface="Arial" panose="020B0604020202020204" pitchFamily="34" charset="0"/>
              <a:buChar char="•"/>
            </a:pPr>
            <a:r>
              <a:rPr lang="en-US" sz="1400">
                <a:solidFill>
                  <a:schemeClr val="bg1"/>
                </a:solidFill>
              </a:rPr>
              <a:t>Responses will be provided between agenda items </a:t>
            </a:r>
            <a:endParaRPr lang="en-US" sz="1200">
              <a:solidFill>
                <a:schemeClr val="bg1"/>
              </a:solidFill>
            </a:endParaRPr>
          </a:p>
        </p:txBody>
      </p:sp>
      <p:sp>
        <p:nvSpPr>
          <p:cNvPr id="5" name="Slide Number Placeholder 4">
            <a:extLst>
              <a:ext uri="{FF2B5EF4-FFF2-40B4-BE49-F238E27FC236}">
                <a16:creationId xmlns:a16="http://schemas.microsoft.com/office/drawing/2014/main" id="{58D45FD0-05B5-4F60-BFAE-F51C98A0DE32}"/>
              </a:ext>
            </a:extLst>
          </p:cNvPr>
          <p:cNvSpPr>
            <a:spLocks noGrp="1"/>
          </p:cNvSpPr>
          <p:nvPr>
            <p:ph type="sldNum" sz="quarter" idx="12"/>
          </p:nvPr>
        </p:nvSpPr>
        <p:spPr/>
        <p:txBody>
          <a:bodyPr anchor="t">
            <a:normAutofit/>
          </a:bodyPr>
          <a:lstStyle/>
          <a:p>
            <a:pPr>
              <a:spcAft>
                <a:spcPts val="600"/>
              </a:spcAft>
            </a:pPr>
            <a:fld id="{5BA07366-CB75-4AA8-9E5B-928B849F427C}" type="slidenum">
              <a:rPr lang="en-US" smtClean="0"/>
              <a:pPr>
                <a:spcAft>
                  <a:spcPts val="600"/>
                </a:spcAft>
              </a:pPr>
              <a:t>3</a:t>
            </a:fld>
            <a:endParaRPr lang="en-US"/>
          </a:p>
        </p:txBody>
      </p:sp>
      <p:sp>
        <p:nvSpPr>
          <p:cNvPr id="3" name="Rectangle 2">
            <a:extLst>
              <a:ext uri="{FF2B5EF4-FFF2-40B4-BE49-F238E27FC236}">
                <a16:creationId xmlns:a16="http://schemas.microsoft.com/office/drawing/2014/main" id="{C5302B4F-2AE0-FC2B-D00D-640617E781BD}"/>
              </a:ext>
            </a:extLst>
          </p:cNvPr>
          <p:cNvSpPr/>
          <p:nvPr/>
        </p:nvSpPr>
        <p:spPr>
          <a:xfrm>
            <a:off x="6095051" y="4394446"/>
            <a:ext cx="6096949" cy="2463553"/>
          </a:xfrm>
          <a:prstGeom prst="rect">
            <a:avLst/>
          </a:prstGeom>
          <a:gradFill>
            <a:gsLst>
              <a:gs pos="0">
                <a:schemeClr val="accent5">
                  <a:lumMod val="20000"/>
                  <a:lumOff val="80000"/>
                  <a:alpha val="0"/>
                </a:schemeClr>
              </a:gs>
              <a:gs pos="48000">
                <a:schemeClr val="accent6">
                  <a:alpha val="30000"/>
                </a:schemeClr>
              </a:gs>
              <a:gs pos="100000">
                <a:schemeClr val="accent6">
                  <a:alpha val="50000"/>
                </a:schemeClr>
              </a:gs>
              <a:gs pos="100000">
                <a:schemeClr val="accent1">
                  <a:lumMod val="30000"/>
                  <a:lumOff val="70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21" name="Text Placeholder 3">
            <a:extLst>
              <a:ext uri="{FF2B5EF4-FFF2-40B4-BE49-F238E27FC236}">
                <a16:creationId xmlns:a16="http://schemas.microsoft.com/office/drawing/2014/main" id="{389704E7-1EB4-4120-B9BF-07907847E052}"/>
              </a:ext>
            </a:extLst>
          </p:cNvPr>
          <p:cNvSpPr>
            <a:spLocks noGrp="1"/>
          </p:cNvSpPr>
          <p:nvPr>
            <p:ph type="body" sz="quarter" idx="14"/>
          </p:nvPr>
        </p:nvSpPr>
        <p:spPr>
          <a:xfrm>
            <a:off x="6415314" y="5021944"/>
            <a:ext cx="5236937" cy="1569656"/>
          </a:xfrm>
        </p:spPr>
        <p:txBody>
          <a:bodyPr/>
          <a:lstStyle/>
          <a:p>
            <a:pPr marL="0" indent="0">
              <a:spcBef>
                <a:spcPts val="0"/>
              </a:spcBef>
              <a:spcAft>
                <a:spcPts val="300"/>
              </a:spcAft>
              <a:buNone/>
            </a:pPr>
            <a:r>
              <a:rPr lang="en-US" b="1"/>
              <a:t>Global warming emissions from</a:t>
            </a:r>
            <a:r>
              <a:rPr lang="en-US"/>
              <a:t>:</a:t>
            </a:r>
          </a:p>
          <a:p>
            <a:pPr>
              <a:spcBef>
                <a:spcPts val="0"/>
              </a:spcBef>
              <a:spcAft>
                <a:spcPts val="300"/>
              </a:spcAft>
            </a:pPr>
            <a:r>
              <a:rPr lang="en-US"/>
              <a:t>Refrigerant Leakage</a:t>
            </a:r>
          </a:p>
          <a:p>
            <a:pPr>
              <a:spcBef>
                <a:spcPts val="0"/>
              </a:spcBef>
              <a:spcAft>
                <a:spcPts val="300"/>
              </a:spcAft>
            </a:pPr>
            <a:r>
              <a:rPr lang="en-US"/>
              <a:t>Electric Generation/Usage</a:t>
            </a:r>
          </a:p>
          <a:p>
            <a:pPr>
              <a:spcBef>
                <a:spcPts val="0"/>
              </a:spcBef>
              <a:spcAft>
                <a:spcPts val="300"/>
              </a:spcAft>
            </a:pPr>
            <a:r>
              <a:rPr lang="en-US"/>
              <a:t>Natural Gas Distribution/Usage</a:t>
            </a:r>
          </a:p>
        </p:txBody>
      </p:sp>
    </p:spTree>
    <p:extLst>
      <p:ext uri="{BB962C8B-B14F-4D97-AF65-F5344CB8AC3E}">
        <p14:creationId xmlns:p14="http://schemas.microsoft.com/office/powerpoint/2010/main" val="228330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5000D3-ECA8-77F0-69EE-8669954AE8B1}"/>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7653" b="7653"/>
          <a:stretch/>
        </p:blipFill>
        <p:spPr>
          <a:xfrm>
            <a:off x="20" y="10"/>
            <a:ext cx="12191980" cy="6857990"/>
          </a:xfrm>
          <a:solidFill>
            <a:schemeClr val="accent2"/>
          </a:solidFill>
        </p:spPr>
      </p:pic>
      <p:sp>
        <p:nvSpPr>
          <p:cNvPr id="3" name="Rectangle 2">
            <a:extLst>
              <a:ext uri="{FF2B5EF4-FFF2-40B4-BE49-F238E27FC236}">
                <a16:creationId xmlns:a16="http://schemas.microsoft.com/office/drawing/2014/main" id="{1F694873-1905-E4BD-90B4-553F27B93E45}"/>
              </a:ext>
            </a:extLst>
          </p:cNvPr>
          <p:cNvSpPr/>
          <p:nvPr/>
        </p:nvSpPr>
        <p:spPr>
          <a:xfrm>
            <a:off x="0" y="1"/>
            <a:ext cx="12969551" cy="6857998"/>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5" name="Slide Number Placeholder 4" hidden="1">
            <a:extLst>
              <a:ext uri="{FF2B5EF4-FFF2-40B4-BE49-F238E27FC236}">
                <a16:creationId xmlns:a16="http://schemas.microsoft.com/office/drawing/2014/main" id="{6D3A84CC-4A3F-81ED-2C2B-1756AC30240F}"/>
              </a:ext>
            </a:extLst>
          </p:cNvPr>
          <p:cNvSpPr>
            <a:spLocks noGrp="1"/>
          </p:cNvSpPr>
          <p:nvPr>
            <p:ph type="sldNum" sz="quarter" idx="4294967295"/>
          </p:nvPr>
        </p:nvSpPr>
        <p:spPr>
          <a:xfrm>
            <a:off x="540000" y="6440400"/>
            <a:ext cx="266400" cy="151200"/>
          </a:xfrm>
        </p:spPr>
        <p:txBody>
          <a:bodyPr/>
          <a:lstStyle/>
          <a:p>
            <a:pPr>
              <a:spcAft>
                <a:spcPts val="600"/>
              </a:spcAft>
            </a:pPr>
            <a:fld id="{5BA07366-CB75-4AA8-9E5B-928B849F427C}" type="slidenum">
              <a:rPr lang="en-US" smtClean="0"/>
              <a:pPr>
                <a:spcAft>
                  <a:spcPts val="600"/>
                </a:spcAft>
              </a:pPr>
              <a:t>30</a:t>
            </a:fld>
            <a:endParaRPr lang="en-US"/>
          </a:p>
        </p:txBody>
      </p:sp>
      <p:sp>
        <p:nvSpPr>
          <p:cNvPr id="8" name="Title 2">
            <a:extLst>
              <a:ext uri="{FF2B5EF4-FFF2-40B4-BE49-F238E27FC236}">
                <a16:creationId xmlns:a16="http://schemas.microsoft.com/office/drawing/2014/main" id="{4095960B-1AE9-8863-B245-750D1F028381}"/>
              </a:ext>
            </a:extLst>
          </p:cNvPr>
          <p:cNvSpPr txBox="1">
            <a:spLocks/>
          </p:cNvSpPr>
          <p:nvPr/>
        </p:nvSpPr>
        <p:spPr>
          <a:xfrm>
            <a:off x="1024445" y="954520"/>
            <a:ext cx="8388100" cy="365073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10000" b="0">
                <a:solidFill>
                  <a:schemeClr val="accent5"/>
                </a:solidFill>
              </a:rPr>
              <a:t>Technical Guidance Document</a:t>
            </a:r>
          </a:p>
        </p:txBody>
      </p:sp>
      <p:sp>
        <p:nvSpPr>
          <p:cNvPr id="9" name="Title 2">
            <a:extLst>
              <a:ext uri="{FF2B5EF4-FFF2-40B4-BE49-F238E27FC236}">
                <a16:creationId xmlns:a16="http://schemas.microsoft.com/office/drawing/2014/main" id="{01EB77D0-D219-C844-47B0-1BEA255656EB}"/>
              </a:ext>
            </a:extLst>
          </p:cNvPr>
          <p:cNvSpPr txBox="1">
            <a:spLocks/>
          </p:cNvSpPr>
          <p:nvPr/>
        </p:nvSpPr>
        <p:spPr>
          <a:xfrm>
            <a:off x="1024445" y="4088052"/>
            <a:ext cx="8388100" cy="1298228"/>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0" kern="1200">
                <a:solidFill>
                  <a:schemeClr val="bg1"/>
                </a:solidFill>
                <a:latin typeface="+mj-lt"/>
                <a:ea typeface="+mj-ea"/>
                <a:cs typeface="+mj-cs"/>
              </a:defRPr>
            </a:lvl1pPr>
          </a:lstStyle>
          <a:p>
            <a:r>
              <a:rPr lang="en-GB" sz="2800"/>
              <a:t>Refrigerant ACC and Fuel-Substitution Calculator Technical Guidance</a:t>
            </a:r>
            <a:endParaRPr lang="en-GB"/>
          </a:p>
        </p:txBody>
      </p:sp>
    </p:spTree>
    <p:extLst>
      <p:ext uri="{BB962C8B-B14F-4D97-AF65-F5344CB8AC3E}">
        <p14:creationId xmlns:p14="http://schemas.microsoft.com/office/powerpoint/2010/main" val="36688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2441B3-52F3-C0BF-84CB-F915671761B2}"/>
              </a:ext>
            </a:extLst>
          </p:cNvPr>
          <p:cNvPicPr>
            <a:picLocks noChangeAspect="1"/>
          </p:cNvPicPr>
          <p:nvPr/>
        </p:nvPicPr>
        <p:blipFill>
          <a:blip r:embed="rId3"/>
          <a:stretch>
            <a:fillRect/>
          </a:stretch>
        </p:blipFill>
        <p:spPr>
          <a:xfrm>
            <a:off x="1819275" y="6548436"/>
            <a:ext cx="8553450" cy="309563"/>
          </a:xfrm>
          <a:prstGeom prst="rect">
            <a:avLst/>
          </a:prstGeom>
        </p:spPr>
      </p:pic>
      <p:sp>
        <p:nvSpPr>
          <p:cNvPr id="9" name="Title 8">
            <a:extLst>
              <a:ext uri="{FF2B5EF4-FFF2-40B4-BE49-F238E27FC236}">
                <a16:creationId xmlns:a16="http://schemas.microsoft.com/office/drawing/2014/main" id="{34972FD3-09F6-D749-4D2D-1FEA6B994BB6}"/>
              </a:ext>
            </a:extLst>
          </p:cNvPr>
          <p:cNvSpPr>
            <a:spLocks noGrp="1"/>
          </p:cNvSpPr>
          <p:nvPr>
            <p:ph type="title"/>
          </p:nvPr>
        </p:nvSpPr>
        <p:spPr>
          <a:xfrm>
            <a:off x="6384457" y="434745"/>
            <a:ext cx="5018400" cy="936000"/>
          </a:xfrm>
        </p:spPr>
        <p:txBody>
          <a:bodyPr/>
          <a:lstStyle/>
          <a:p>
            <a:r>
              <a:rPr lang="en-GB">
                <a:solidFill>
                  <a:schemeClr val="tx1"/>
                </a:solidFill>
              </a:rPr>
              <a:t>Guidance Document overview</a:t>
            </a:r>
          </a:p>
        </p:txBody>
      </p:sp>
      <p:pic>
        <p:nvPicPr>
          <p:cNvPr id="22" name="Picture Placeholder 21" descr="A screenshot of a book&#10;&#10;Description automatically generated">
            <a:extLst>
              <a:ext uri="{FF2B5EF4-FFF2-40B4-BE49-F238E27FC236}">
                <a16:creationId xmlns:a16="http://schemas.microsoft.com/office/drawing/2014/main" id="{BCB55FF5-D62A-887E-F32B-F69664BEF409}"/>
              </a:ext>
            </a:extLst>
          </p:cNvPr>
          <p:cNvPicPr>
            <a:picLocks noGrp="1" noChangeAspect="1"/>
          </p:cNvPicPr>
          <p:nvPr>
            <p:ph type="pic" sz="quarter" idx="13"/>
          </p:nvPr>
        </p:nvPicPr>
        <p:blipFill rotWithShape="1">
          <a:blip r:embed="rId4" cstate="print">
            <a:alphaModFix/>
            <a:extLst>
              <a:ext uri="{28A0092B-C50C-407E-A947-70E740481C1C}">
                <a14:useLocalDpi xmlns:a14="http://schemas.microsoft.com/office/drawing/2010/main" val="0"/>
              </a:ext>
            </a:extLst>
          </a:blip>
          <a:srcRect l="359" r="365"/>
          <a:stretch/>
        </p:blipFill>
        <p:spPr>
          <a:xfrm>
            <a:off x="394773" y="1"/>
            <a:ext cx="5265143" cy="6858000"/>
          </a:xfrm>
        </p:spPr>
      </p:pic>
      <p:sp>
        <p:nvSpPr>
          <p:cNvPr id="14" name="Text Placeholder 4">
            <a:extLst>
              <a:ext uri="{FF2B5EF4-FFF2-40B4-BE49-F238E27FC236}">
                <a16:creationId xmlns:a16="http://schemas.microsoft.com/office/drawing/2014/main" id="{9B81E9E3-0B1E-2C79-0A9B-2021E85FC146}"/>
              </a:ext>
            </a:extLst>
          </p:cNvPr>
          <p:cNvSpPr>
            <a:spLocks noGrp="1"/>
          </p:cNvSpPr>
          <p:nvPr>
            <p:ph type="body" sz="quarter" idx="14"/>
          </p:nvPr>
        </p:nvSpPr>
        <p:spPr>
          <a:xfrm>
            <a:off x="6384457" y="1638739"/>
            <a:ext cx="5265143" cy="4587890"/>
          </a:xfrm>
        </p:spPr>
        <p:txBody>
          <a:bodyPr/>
          <a:lstStyle/>
          <a:p>
            <a:r>
              <a:rPr lang="en-US" sz="1800">
                <a:solidFill>
                  <a:schemeClr val="tx1"/>
                </a:solidFill>
              </a:rPr>
              <a:t>Document posted to PDA on 2/28/2024 with RACC-FSC Workbook</a:t>
            </a:r>
          </a:p>
          <a:p>
            <a:r>
              <a:rPr lang="en-US" sz="1800">
                <a:solidFill>
                  <a:schemeClr val="tx1"/>
                </a:solidFill>
              </a:rPr>
              <a:t>Document Includes:</a:t>
            </a:r>
          </a:p>
          <a:p>
            <a:pPr lvl="1"/>
            <a:r>
              <a:rPr lang="en-US">
                <a:solidFill>
                  <a:schemeClr val="tx1"/>
                </a:solidFill>
              </a:rPr>
              <a:t>Detailed review of RACC-FSC workbook</a:t>
            </a:r>
          </a:p>
          <a:p>
            <a:pPr lvl="1"/>
            <a:r>
              <a:rPr lang="en-US">
                <a:solidFill>
                  <a:schemeClr val="tx1"/>
                </a:solidFill>
              </a:rPr>
              <a:t>Baseline Guidance</a:t>
            </a:r>
          </a:p>
          <a:p>
            <a:pPr lvl="2"/>
            <a:r>
              <a:rPr lang="en-US" sz="1800">
                <a:solidFill>
                  <a:schemeClr val="tx1"/>
                </a:solidFill>
              </a:rPr>
              <a:t>Appropriate baselines</a:t>
            </a:r>
          </a:p>
          <a:p>
            <a:pPr lvl="2"/>
            <a:r>
              <a:rPr lang="en-US" sz="1800">
                <a:solidFill>
                  <a:schemeClr val="tx1"/>
                </a:solidFill>
              </a:rPr>
              <a:t>EUL/RUL considerations</a:t>
            </a:r>
          </a:p>
          <a:p>
            <a:pPr lvl="2"/>
            <a:r>
              <a:rPr lang="en-US" sz="1800">
                <a:solidFill>
                  <a:schemeClr val="tx1"/>
                </a:solidFill>
              </a:rPr>
              <a:t>Refrigerant charge</a:t>
            </a:r>
          </a:p>
          <a:p>
            <a:pPr lvl="2"/>
            <a:r>
              <a:rPr lang="en-US" sz="1800">
                <a:solidFill>
                  <a:schemeClr val="tx1"/>
                </a:solidFill>
              </a:rPr>
              <a:t>Current refrigerant emissions policies</a:t>
            </a:r>
          </a:p>
          <a:p>
            <a:pPr lvl="1"/>
            <a:r>
              <a:rPr lang="en-US">
                <a:solidFill>
                  <a:schemeClr val="tx1"/>
                </a:solidFill>
              </a:rPr>
              <a:t>Measure Example Walkthroughs</a:t>
            </a:r>
          </a:p>
          <a:p>
            <a:pPr lvl="2"/>
            <a:r>
              <a:rPr lang="en-US" sz="1800">
                <a:solidFill>
                  <a:schemeClr val="tx1"/>
                </a:solidFill>
              </a:rPr>
              <a:t>Stationary Refrigeration</a:t>
            </a:r>
          </a:p>
          <a:p>
            <a:pPr lvl="2"/>
            <a:r>
              <a:rPr lang="en-US" sz="1800">
                <a:solidFill>
                  <a:schemeClr val="tx1"/>
                </a:solidFill>
              </a:rPr>
              <a:t>Stationary Air-Conditioning</a:t>
            </a:r>
          </a:p>
          <a:p>
            <a:pPr lvl="2"/>
            <a:r>
              <a:rPr lang="en-US" sz="1800">
                <a:solidFill>
                  <a:schemeClr val="tx1"/>
                </a:solidFill>
              </a:rPr>
              <a:t>Appliance</a:t>
            </a:r>
            <a:endParaRPr lang="en-US">
              <a:solidFill>
                <a:schemeClr val="tx1"/>
              </a:solidFill>
            </a:endParaRPr>
          </a:p>
          <a:p>
            <a:endParaRPr lang="en-US">
              <a:solidFill>
                <a:schemeClr val="tx1"/>
              </a:solidFill>
            </a:endParaRPr>
          </a:p>
          <a:p>
            <a:endParaRPr lang="en-US">
              <a:solidFill>
                <a:schemeClr val="tx1"/>
              </a:solidFill>
            </a:endParaRPr>
          </a:p>
        </p:txBody>
      </p:sp>
      <p:sp>
        <p:nvSpPr>
          <p:cNvPr id="5" name="Slide Number Placeholder 4">
            <a:extLst>
              <a:ext uri="{FF2B5EF4-FFF2-40B4-BE49-F238E27FC236}">
                <a16:creationId xmlns:a16="http://schemas.microsoft.com/office/drawing/2014/main" id="{E665B5E8-5540-310C-F1D9-D3998DCD2F84}"/>
              </a:ext>
            </a:extLst>
          </p:cNvPr>
          <p:cNvSpPr>
            <a:spLocks noGrp="1"/>
          </p:cNvSpPr>
          <p:nvPr>
            <p:ph type="sldNum" sz="quarter" idx="12"/>
          </p:nvPr>
        </p:nvSpPr>
        <p:spPr/>
        <p:txBody>
          <a:bodyPr anchor="t">
            <a:normAutofit/>
          </a:bodyPr>
          <a:lstStyle/>
          <a:p>
            <a:pPr>
              <a:spcAft>
                <a:spcPts val="600"/>
              </a:spcAft>
            </a:pPr>
            <a:fld id="{5BA07366-CB75-4AA8-9E5B-928B849F427C}" type="slidenum">
              <a:rPr lang="en-US" smtClean="0"/>
              <a:pPr>
                <a:spcAft>
                  <a:spcPts val="600"/>
                </a:spcAft>
              </a:pPr>
              <a:t>31</a:t>
            </a:fld>
            <a:endParaRPr lang="en-US"/>
          </a:p>
        </p:txBody>
      </p:sp>
    </p:spTree>
    <p:extLst>
      <p:ext uri="{BB962C8B-B14F-4D97-AF65-F5344CB8AC3E}">
        <p14:creationId xmlns:p14="http://schemas.microsoft.com/office/powerpoint/2010/main" val="222983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539749" y="539750"/>
            <a:ext cx="8226879" cy="936000"/>
          </a:xfrm>
        </p:spPr>
        <p:txBody>
          <a:bodyPr/>
          <a:lstStyle/>
          <a:p>
            <a:r>
              <a:rPr lang="en-GB">
                <a:solidFill>
                  <a:schemeClr val="tx1"/>
                </a:solidFill>
              </a:rPr>
              <a:t>Navigating the Guidance Document</a:t>
            </a:r>
          </a:p>
        </p:txBody>
      </p:sp>
      <p:sp>
        <p:nvSpPr>
          <p:cNvPr id="4" name="Content Placeholder 3">
            <a:extLst>
              <a:ext uri="{FF2B5EF4-FFF2-40B4-BE49-F238E27FC236}">
                <a16:creationId xmlns:a16="http://schemas.microsoft.com/office/drawing/2014/main" id="{43D77571-F809-C1C9-A97A-9650A2EC2158}"/>
              </a:ext>
            </a:extLst>
          </p:cNvPr>
          <p:cNvSpPr>
            <a:spLocks noGrp="1"/>
          </p:cNvSpPr>
          <p:nvPr>
            <p:ph sz="half" idx="2"/>
          </p:nvPr>
        </p:nvSpPr>
        <p:spPr>
          <a:xfrm>
            <a:off x="539749" y="1270793"/>
            <a:ext cx="7917332" cy="2158207"/>
          </a:xfrm>
        </p:spPr>
        <p:txBody>
          <a:bodyPr/>
          <a:lstStyle/>
          <a:p>
            <a:r>
              <a:rPr lang="en-US" sz="1800">
                <a:solidFill>
                  <a:schemeClr val="tx1"/>
                </a:solidFill>
              </a:rPr>
              <a:t>PDF document produced using InDesign</a:t>
            </a:r>
          </a:p>
          <a:p>
            <a:r>
              <a:rPr lang="en-US" sz="1800">
                <a:solidFill>
                  <a:schemeClr val="tx1"/>
                </a:solidFill>
              </a:rPr>
              <a:t>Easy navigation through the document</a:t>
            </a:r>
          </a:p>
          <a:p>
            <a:pPr lvl="1"/>
            <a:r>
              <a:rPr lang="en-US">
                <a:solidFill>
                  <a:schemeClr val="tx1"/>
                </a:solidFill>
              </a:rPr>
              <a:t>Section tabs allow quick-access to each section</a:t>
            </a:r>
          </a:p>
          <a:p>
            <a:pPr lvl="1"/>
            <a:r>
              <a:rPr lang="en-US">
                <a:solidFill>
                  <a:schemeClr val="tx1"/>
                </a:solidFill>
              </a:rPr>
              <a:t>Return to cover page</a:t>
            </a:r>
          </a:p>
          <a:p>
            <a:pPr lvl="1"/>
            <a:r>
              <a:rPr lang="en-US">
                <a:solidFill>
                  <a:schemeClr val="tx1"/>
                </a:solidFill>
              </a:rPr>
              <a:t>Previous/Next page</a:t>
            </a:r>
          </a:p>
          <a:p>
            <a:pPr lvl="1"/>
            <a:r>
              <a:rPr lang="en-US">
                <a:solidFill>
                  <a:schemeClr val="tx1"/>
                </a:solidFill>
              </a:rPr>
              <a:t>Click to open dialogue boxes for additional notes/guidance</a:t>
            </a:r>
          </a:p>
          <a:p>
            <a:endParaRPr lang="en-GB"/>
          </a:p>
        </p:txBody>
      </p:sp>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p:txBody>
          <a:bodyPr/>
          <a:lstStyle/>
          <a:p>
            <a:fld id="{5BA07366-CB75-4AA8-9E5B-928B849F427C}" type="slidenum">
              <a:rPr lang="en-US" smtClean="0"/>
              <a:t>32</a:t>
            </a:fld>
            <a:endParaRPr lang="en-US"/>
          </a:p>
        </p:txBody>
      </p:sp>
      <p:sp>
        <p:nvSpPr>
          <p:cNvPr id="21" name="Rectangle 20">
            <a:extLst>
              <a:ext uri="{FF2B5EF4-FFF2-40B4-BE49-F238E27FC236}">
                <a16:creationId xmlns:a16="http://schemas.microsoft.com/office/drawing/2014/main" id="{96FC8050-94BF-526D-9893-D26D4B56D221}"/>
              </a:ext>
            </a:extLst>
          </p:cNvPr>
          <p:cNvSpPr/>
          <p:nvPr/>
        </p:nvSpPr>
        <p:spPr>
          <a:xfrm>
            <a:off x="0" y="5631543"/>
            <a:ext cx="12192000" cy="122645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grpSp>
        <p:nvGrpSpPr>
          <p:cNvPr id="16" name="Group 15">
            <a:extLst>
              <a:ext uri="{FF2B5EF4-FFF2-40B4-BE49-F238E27FC236}">
                <a16:creationId xmlns:a16="http://schemas.microsoft.com/office/drawing/2014/main" id="{E6B696F8-37E2-5138-31CF-0788CE7CF7E4}"/>
              </a:ext>
            </a:extLst>
          </p:cNvPr>
          <p:cNvGrpSpPr/>
          <p:nvPr/>
        </p:nvGrpSpPr>
        <p:grpSpPr>
          <a:xfrm>
            <a:off x="955051" y="3589588"/>
            <a:ext cx="10125952" cy="2864020"/>
            <a:chOff x="616226" y="4256828"/>
            <a:chExt cx="6429375" cy="1676833"/>
          </a:xfrm>
        </p:grpSpPr>
        <p:sp>
          <p:nvSpPr>
            <p:cNvPr id="14" name="Rectangle 13">
              <a:extLst>
                <a:ext uri="{FF2B5EF4-FFF2-40B4-BE49-F238E27FC236}">
                  <a16:creationId xmlns:a16="http://schemas.microsoft.com/office/drawing/2014/main" id="{627035D6-3E83-1008-F929-26EC595D6FC7}"/>
                </a:ext>
              </a:extLst>
            </p:cNvPr>
            <p:cNvSpPr/>
            <p:nvPr/>
          </p:nvSpPr>
          <p:spPr>
            <a:xfrm>
              <a:off x="616226" y="4256828"/>
              <a:ext cx="6429375" cy="167683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grpSp>
          <p:nvGrpSpPr>
            <p:cNvPr id="15" name="Group 14">
              <a:extLst>
                <a:ext uri="{FF2B5EF4-FFF2-40B4-BE49-F238E27FC236}">
                  <a16:creationId xmlns:a16="http://schemas.microsoft.com/office/drawing/2014/main" id="{6336CCC9-7E03-F1B3-B449-0126E92581E2}"/>
                </a:ext>
              </a:extLst>
            </p:cNvPr>
            <p:cNvGrpSpPr/>
            <p:nvPr/>
          </p:nvGrpSpPr>
          <p:grpSpPr>
            <a:xfrm>
              <a:off x="1103237" y="4682234"/>
              <a:ext cx="5340183" cy="998503"/>
              <a:chOff x="1103237" y="4682234"/>
              <a:chExt cx="5340183" cy="998503"/>
            </a:xfrm>
          </p:grpSpPr>
          <p:pic>
            <p:nvPicPr>
              <p:cNvPr id="6" name="Picture 5" descr="A green and white sign&#10;&#10;Description automatically generated">
                <a:extLst>
                  <a:ext uri="{FF2B5EF4-FFF2-40B4-BE49-F238E27FC236}">
                    <a16:creationId xmlns:a16="http://schemas.microsoft.com/office/drawing/2014/main" id="{B12CC47C-254E-F79D-177D-1C42631D1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237" y="4682234"/>
                <a:ext cx="338548" cy="998503"/>
              </a:xfrm>
              <a:prstGeom prst="rect">
                <a:avLst/>
              </a:prstGeom>
            </p:spPr>
          </p:pic>
          <p:pic>
            <p:nvPicPr>
              <p:cNvPr id="7" name="Picture 6" descr="A house with a white background&#10;&#10;Description automatically generated">
                <a:extLst>
                  <a:ext uri="{FF2B5EF4-FFF2-40B4-BE49-F238E27FC236}">
                    <a16:creationId xmlns:a16="http://schemas.microsoft.com/office/drawing/2014/main" id="{5C01D97D-7EAD-2A80-1923-9303585436E7}"/>
                  </a:ext>
                </a:extLst>
              </p:cNvPr>
              <p:cNvPicPr>
                <a:picLocks noChangeAspect="1"/>
              </p:cNvPicPr>
              <p:nvPr/>
            </p:nvPicPr>
            <p:blipFill rotWithShape="1">
              <a:blip r:embed="rId4">
                <a:extLst>
                  <a:ext uri="{28A0092B-C50C-407E-A947-70E740481C1C}">
                    <a14:useLocalDpi xmlns:a14="http://schemas.microsoft.com/office/drawing/2010/main" val="0"/>
                  </a:ext>
                </a:extLst>
              </a:blip>
              <a:srcRect l="14740" t="11356" r="11242" b="8534"/>
              <a:stretch/>
            </p:blipFill>
            <p:spPr>
              <a:xfrm>
                <a:off x="2416662" y="4853376"/>
                <a:ext cx="676828" cy="656218"/>
              </a:xfrm>
              <a:prstGeom prst="rect">
                <a:avLst/>
              </a:prstGeom>
            </p:spPr>
          </p:pic>
          <p:pic>
            <p:nvPicPr>
              <p:cNvPr id="8" name="Picture 7" descr="A close-up of a symbol&#10;&#10;Description automatically generated">
                <a:extLst>
                  <a:ext uri="{FF2B5EF4-FFF2-40B4-BE49-F238E27FC236}">
                    <a16:creationId xmlns:a16="http://schemas.microsoft.com/office/drawing/2014/main" id="{75E6C670-ABA3-3643-7B62-E06D0B5A6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8367" y="4890972"/>
                <a:ext cx="628650" cy="581025"/>
              </a:xfrm>
              <a:prstGeom prst="rect">
                <a:avLst/>
              </a:prstGeom>
            </p:spPr>
          </p:pic>
          <p:pic>
            <p:nvPicPr>
              <p:cNvPr id="9" name="Picture 8" descr="A hand with a finger pointing&#10;&#10;Description automatically generated">
                <a:extLst>
                  <a:ext uri="{FF2B5EF4-FFF2-40B4-BE49-F238E27FC236}">
                    <a16:creationId xmlns:a16="http://schemas.microsoft.com/office/drawing/2014/main" id="{1BBD45EA-E952-F18A-23DA-C9215AF4C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1895" y="4733809"/>
                <a:ext cx="771525" cy="895350"/>
              </a:xfrm>
              <a:prstGeom prst="rect">
                <a:avLst/>
              </a:prstGeom>
            </p:spPr>
          </p:pic>
        </p:grpSp>
        <p:pic>
          <p:nvPicPr>
            <p:cNvPr id="13" name="Picture 12">
              <a:extLst>
                <a:ext uri="{FF2B5EF4-FFF2-40B4-BE49-F238E27FC236}">
                  <a16:creationId xmlns:a16="http://schemas.microsoft.com/office/drawing/2014/main" id="{AEFDA2F9-6750-2DAA-5937-9FD14E742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226" y="4256828"/>
              <a:ext cx="6429375" cy="228600"/>
            </a:xfrm>
            <a:prstGeom prst="rect">
              <a:avLst/>
            </a:prstGeom>
          </p:spPr>
        </p:pic>
      </p:grpSp>
      <p:pic>
        <p:nvPicPr>
          <p:cNvPr id="3" name="Picture 2">
            <a:extLst>
              <a:ext uri="{FF2B5EF4-FFF2-40B4-BE49-F238E27FC236}">
                <a16:creationId xmlns:a16="http://schemas.microsoft.com/office/drawing/2014/main" id="{DDA4F884-6765-894F-1C04-E9297B4C4BB4}"/>
              </a:ext>
            </a:extLst>
          </p:cNvPr>
          <p:cNvPicPr>
            <a:picLocks noChangeAspect="1"/>
          </p:cNvPicPr>
          <p:nvPr/>
        </p:nvPicPr>
        <p:blipFill>
          <a:blip r:embed="rId8"/>
          <a:stretch>
            <a:fillRect/>
          </a:stretch>
        </p:blipFill>
        <p:spPr>
          <a:xfrm>
            <a:off x="1819275" y="6548436"/>
            <a:ext cx="8553450" cy="309563"/>
          </a:xfrm>
          <a:prstGeom prst="rect">
            <a:avLst/>
          </a:prstGeom>
        </p:spPr>
      </p:pic>
    </p:spTree>
    <p:extLst>
      <p:ext uri="{BB962C8B-B14F-4D97-AF65-F5344CB8AC3E}">
        <p14:creationId xmlns:p14="http://schemas.microsoft.com/office/powerpoint/2010/main" val="11071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539750" y="539750"/>
            <a:ext cx="11110914" cy="936000"/>
          </a:xfrm>
        </p:spPr>
        <p:txBody>
          <a:bodyPr anchor="t">
            <a:normAutofit/>
          </a:bodyPr>
          <a:lstStyle/>
          <a:p>
            <a:r>
              <a:rPr lang="en-GB">
                <a:solidFill>
                  <a:schemeClr val="tx1"/>
                </a:solidFill>
              </a:rPr>
              <a:t>Example Walkthrough Index</a:t>
            </a:r>
          </a:p>
        </p:txBody>
      </p:sp>
      <p:pic>
        <p:nvPicPr>
          <p:cNvPr id="7" name="Content Placeholder 6">
            <a:extLst>
              <a:ext uri="{FF2B5EF4-FFF2-40B4-BE49-F238E27FC236}">
                <a16:creationId xmlns:a16="http://schemas.microsoft.com/office/drawing/2014/main" id="{CBC58393-8E2B-814B-B2E0-AC7ED5D06F97}"/>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253" b="253"/>
          <a:stretch/>
        </p:blipFill>
        <p:spPr>
          <a:xfrm>
            <a:off x="539750" y="1475750"/>
            <a:ext cx="6807308" cy="4151327"/>
          </a:xfrm>
          <a:noFill/>
          <a:ln>
            <a:noFill/>
          </a:ln>
        </p:spPr>
      </p:pic>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US" smtClean="0"/>
              <a:pPr>
                <a:spcAft>
                  <a:spcPts val="600"/>
                </a:spcAft>
              </a:pPr>
              <a:t>33</a:t>
            </a:fld>
            <a:endParaRPr lang="en-US"/>
          </a:p>
        </p:txBody>
      </p:sp>
      <p:sp>
        <p:nvSpPr>
          <p:cNvPr id="6" name="Rectangle 5">
            <a:extLst>
              <a:ext uri="{FF2B5EF4-FFF2-40B4-BE49-F238E27FC236}">
                <a16:creationId xmlns:a16="http://schemas.microsoft.com/office/drawing/2014/main" id="{13BA9296-C150-1037-0E65-6131B3C1B44B}"/>
              </a:ext>
            </a:extLst>
          </p:cNvPr>
          <p:cNvSpPr/>
          <p:nvPr/>
        </p:nvSpPr>
        <p:spPr>
          <a:xfrm>
            <a:off x="7347058" y="1718484"/>
            <a:ext cx="4206240" cy="3867912"/>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a:p>
        </p:txBody>
      </p:sp>
      <p:sp>
        <p:nvSpPr>
          <p:cNvPr id="20" name="Content Placeholder 3">
            <a:extLst>
              <a:ext uri="{FF2B5EF4-FFF2-40B4-BE49-F238E27FC236}">
                <a16:creationId xmlns:a16="http://schemas.microsoft.com/office/drawing/2014/main" id="{A998FAE9-525F-6902-520A-14479E7F0308}"/>
              </a:ext>
            </a:extLst>
          </p:cNvPr>
          <p:cNvSpPr>
            <a:spLocks noGrp="1"/>
          </p:cNvSpPr>
          <p:nvPr>
            <p:ph sz="half" idx="2"/>
          </p:nvPr>
        </p:nvSpPr>
        <p:spPr>
          <a:xfrm>
            <a:off x="7458076" y="1861343"/>
            <a:ext cx="4192588" cy="3645154"/>
          </a:xfrm>
        </p:spPr>
        <p:txBody>
          <a:bodyPr/>
          <a:lstStyle/>
          <a:p>
            <a:r>
              <a:rPr lang="en-US">
                <a:solidFill>
                  <a:schemeClr val="accent5"/>
                </a:solidFill>
              </a:rPr>
              <a:t>Found in the Introduction Section</a:t>
            </a:r>
          </a:p>
          <a:p>
            <a:r>
              <a:rPr lang="en-US">
                <a:solidFill>
                  <a:schemeClr val="accent5"/>
                </a:solidFill>
              </a:rPr>
              <a:t>Provides quick overview of measure examples</a:t>
            </a:r>
          </a:p>
          <a:p>
            <a:pPr lvl="1"/>
            <a:r>
              <a:rPr lang="en-US" sz="2000">
                <a:solidFill>
                  <a:schemeClr val="accent5"/>
                </a:solidFill>
              </a:rPr>
              <a:t>Description</a:t>
            </a:r>
          </a:p>
          <a:p>
            <a:pPr lvl="1"/>
            <a:r>
              <a:rPr lang="en-US" sz="2000">
                <a:solidFill>
                  <a:schemeClr val="accent5"/>
                </a:solidFill>
              </a:rPr>
              <a:t>Measure Application Type</a:t>
            </a:r>
          </a:p>
          <a:p>
            <a:pPr lvl="1"/>
            <a:r>
              <a:rPr lang="en-US" sz="2000">
                <a:solidFill>
                  <a:schemeClr val="accent5"/>
                </a:solidFill>
              </a:rPr>
              <a:t>Refrigerant types</a:t>
            </a:r>
          </a:p>
          <a:p>
            <a:pPr lvl="1"/>
            <a:r>
              <a:rPr lang="en-US" sz="2000">
                <a:solidFill>
                  <a:schemeClr val="accent5"/>
                </a:solidFill>
              </a:rPr>
              <a:t>Fuel substitution flag</a:t>
            </a:r>
          </a:p>
          <a:p>
            <a:pPr lvl="1"/>
            <a:r>
              <a:rPr lang="en-US" sz="2000">
                <a:solidFill>
                  <a:schemeClr val="accent5"/>
                </a:solidFill>
              </a:rPr>
              <a:t>Link to measure example document</a:t>
            </a:r>
          </a:p>
        </p:txBody>
      </p:sp>
      <p:pic>
        <p:nvPicPr>
          <p:cNvPr id="9" name="Picture 8">
            <a:extLst>
              <a:ext uri="{FF2B5EF4-FFF2-40B4-BE49-F238E27FC236}">
                <a16:creationId xmlns:a16="http://schemas.microsoft.com/office/drawing/2014/main" id="{993725E2-DEBB-E10A-5BF7-7B28216B3FA4}"/>
              </a:ext>
            </a:extLst>
          </p:cNvPr>
          <p:cNvPicPr>
            <a:picLocks noChangeAspect="1"/>
          </p:cNvPicPr>
          <p:nvPr/>
        </p:nvPicPr>
        <p:blipFill>
          <a:blip r:embed="rId4"/>
          <a:stretch>
            <a:fillRect/>
          </a:stretch>
        </p:blipFill>
        <p:spPr>
          <a:xfrm>
            <a:off x="1819275" y="6548436"/>
            <a:ext cx="8553450" cy="309563"/>
          </a:xfrm>
          <a:prstGeom prst="rect">
            <a:avLst/>
          </a:prstGeom>
        </p:spPr>
      </p:pic>
    </p:spTree>
    <p:extLst>
      <p:ext uri="{BB962C8B-B14F-4D97-AF65-F5344CB8AC3E}">
        <p14:creationId xmlns:p14="http://schemas.microsoft.com/office/powerpoint/2010/main" val="215787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6096000" y="539750"/>
            <a:ext cx="5553600" cy="544918"/>
          </a:xfrm>
        </p:spPr>
        <p:txBody>
          <a:bodyPr anchor="t">
            <a:normAutofit/>
          </a:bodyPr>
          <a:lstStyle/>
          <a:p>
            <a:r>
              <a:rPr lang="en-GB" sz="3200">
                <a:solidFill>
                  <a:schemeClr val="tx1"/>
                </a:solidFill>
              </a:rPr>
              <a:t>RACC-FSC Overview Section</a:t>
            </a:r>
          </a:p>
        </p:txBody>
      </p:sp>
      <p:sp>
        <p:nvSpPr>
          <p:cNvPr id="35" name="Text Placeholder 4">
            <a:extLst>
              <a:ext uri="{FF2B5EF4-FFF2-40B4-BE49-F238E27FC236}">
                <a16:creationId xmlns:a16="http://schemas.microsoft.com/office/drawing/2014/main" id="{18FD391C-72C1-02F8-E6A7-1929B52BCD83}"/>
              </a:ext>
            </a:extLst>
          </p:cNvPr>
          <p:cNvSpPr>
            <a:spLocks noGrp="1"/>
          </p:cNvSpPr>
          <p:nvPr>
            <p:ph type="body" sz="quarter" idx="23"/>
          </p:nvPr>
        </p:nvSpPr>
        <p:spPr>
          <a:xfrm>
            <a:off x="6096000" y="1324303"/>
            <a:ext cx="5553600" cy="4717774"/>
          </a:xfrm>
        </p:spPr>
        <p:txBody>
          <a:bodyPr/>
          <a:lstStyle/>
          <a:p>
            <a:r>
              <a:rPr lang="en-US" sz="1800">
                <a:solidFill>
                  <a:schemeClr val="tx1"/>
                </a:solidFill>
              </a:rPr>
              <a:t>Provides overview of each worksheet</a:t>
            </a:r>
          </a:p>
          <a:p>
            <a:pPr lvl="1"/>
            <a:r>
              <a:rPr lang="en-US">
                <a:solidFill>
                  <a:schemeClr val="tx1"/>
                </a:solidFill>
              </a:rPr>
              <a:t>Describes each column and </a:t>
            </a:r>
          </a:p>
          <a:p>
            <a:pPr lvl="1"/>
            <a:r>
              <a:rPr lang="en-US">
                <a:solidFill>
                  <a:schemeClr val="tx1"/>
                </a:solidFill>
              </a:rPr>
              <a:t>Worksheet methodology</a:t>
            </a:r>
          </a:p>
          <a:p>
            <a:r>
              <a:rPr lang="en-US" sz="1800">
                <a:solidFill>
                  <a:schemeClr val="tx1"/>
                </a:solidFill>
              </a:rPr>
              <a:t>Defines color coding for worksheets and columns</a:t>
            </a:r>
          </a:p>
        </p:txBody>
      </p:sp>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US" smtClean="0"/>
              <a:pPr>
                <a:spcAft>
                  <a:spcPts val="600"/>
                </a:spcAft>
              </a:pPr>
              <a:t>34</a:t>
            </a:fld>
            <a:endParaRPr lang="en-US"/>
          </a:p>
        </p:txBody>
      </p:sp>
      <p:pic>
        <p:nvPicPr>
          <p:cNvPr id="4" name="Picture 3" descr="A chart with text on it&#10;&#10;Description automatically generated">
            <a:extLst>
              <a:ext uri="{FF2B5EF4-FFF2-40B4-BE49-F238E27FC236}">
                <a16:creationId xmlns:a16="http://schemas.microsoft.com/office/drawing/2014/main" id="{5F2C7EC5-4B67-12D4-B5F4-7DBA8BEA2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20" y="3101012"/>
            <a:ext cx="2254238" cy="1301493"/>
          </a:xfrm>
          <a:prstGeom prst="rect">
            <a:avLst/>
          </a:prstGeom>
        </p:spPr>
      </p:pic>
      <p:pic>
        <p:nvPicPr>
          <p:cNvPr id="6" name="Picture 5" descr="A chart with text and numbers&#10;&#10;Description automatically generated with medium confidence">
            <a:extLst>
              <a:ext uri="{FF2B5EF4-FFF2-40B4-BE49-F238E27FC236}">
                <a16:creationId xmlns:a16="http://schemas.microsoft.com/office/drawing/2014/main" id="{E6913FDA-FFCD-C51C-BDD6-E15BB7930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1540" y="3101012"/>
            <a:ext cx="3088060" cy="3200400"/>
          </a:xfrm>
          <a:prstGeom prst="rect">
            <a:avLst/>
          </a:prstGeom>
        </p:spPr>
      </p:pic>
      <p:pic>
        <p:nvPicPr>
          <p:cNvPr id="7" name="Picture 6">
            <a:extLst>
              <a:ext uri="{FF2B5EF4-FFF2-40B4-BE49-F238E27FC236}">
                <a16:creationId xmlns:a16="http://schemas.microsoft.com/office/drawing/2014/main" id="{C6026A0E-F36F-08C9-C085-B3416911FB47}"/>
              </a:ext>
            </a:extLst>
          </p:cNvPr>
          <p:cNvPicPr>
            <a:picLocks noChangeAspect="1"/>
          </p:cNvPicPr>
          <p:nvPr/>
        </p:nvPicPr>
        <p:blipFill>
          <a:blip r:embed="rId5"/>
          <a:stretch>
            <a:fillRect/>
          </a:stretch>
        </p:blipFill>
        <p:spPr>
          <a:xfrm>
            <a:off x="1819275" y="6548436"/>
            <a:ext cx="8553450" cy="309563"/>
          </a:xfrm>
          <a:prstGeom prst="rect">
            <a:avLst/>
          </a:prstGeom>
        </p:spPr>
      </p:pic>
      <p:pic>
        <p:nvPicPr>
          <p:cNvPr id="25" name="Picture 24" descr="A person operating a machine&#10;&#10;Description automatically generated">
            <a:extLst>
              <a:ext uri="{FF2B5EF4-FFF2-40B4-BE49-F238E27FC236}">
                <a16:creationId xmlns:a16="http://schemas.microsoft.com/office/drawing/2014/main" id="{397AB721-F47F-118D-06F5-C9B3A69B5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38" y="0"/>
            <a:ext cx="5300586" cy="6861600"/>
          </a:xfrm>
          <a:prstGeom prst="rect">
            <a:avLst/>
          </a:prstGeom>
          <a:noFill/>
        </p:spPr>
      </p:pic>
    </p:spTree>
    <p:extLst>
      <p:ext uri="{BB962C8B-B14F-4D97-AF65-F5344CB8AC3E}">
        <p14:creationId xmlns:p14="http://schemas.microsoft.com/office/powerpoint/2010/main" val="21426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6096000" y="539750"/>
            <a:ext cx="5553600" cy="936000"/>
          </a:xfrm>
        </p:spPr>
        <p:txBody>
          <a:bodyPr anchor="t">
            <a:normAutofit/>
          </a:bodyPr>
          <a:lstStyle/>
          <a:p>
            <a:r>
              <a:rPr lang="en-GB">
                <a:solidFill>
                  <a:schemeClr val="tx1"/>
                </a:solidFill>
              </a:rPr>
              <a:t>Baseline Guidance Section</a:t>
            </a:r>
          </a:p>
        </p:txBody>
      </p:sp>
      <p:sp>
        <p:nvSpPr>
          <p:cNvPr id="33" name="Text Placeholder 4">
            <a:extLst>
              <a:ext uri="{FF2B5EF4-FFF2-40B4-BE49-F238E27FC236}">
                <a16:creationId xmlns:a16="http://schemas.microsoft.com/office/drawing/2014/main" id="{D454777E-4E15-1F41-7D65-3EAAFA74F8F6}"/>
              </a:ext>
            </a:extLst>
          </p:cNvPr>
          <p:cNvSpPr>
            <a:spLocks noGrp="1"/>
          </p:cNvSpPr>
          <p:nvPr>
            <p:ph type="body" sz="quarter" idx="23"/>
          </p:nvPr>
        </p:nvSpPr>
        <p:spPr>
          <a:xfrm>
            <a:off x="6096000" y="1735085"/>
            <a:ext cx="5553600" cy="4306992"/>
          </a:xfrm>
        </p:spPr>
        <p:txBody>
          <a:bodyPr/>
          <a:lstStyle/>
          <a:p>
            <a:r>
              <a:rPr lang="en-US">
                <a:solidFill>
                  <a:schemeClr val="tx1"/>
                </a:solidFill>
              </a:rPr>
              <a:t>Appropriate baselines</a:t>
            </a:r>
          </a:p>
          <a:p>
            <a:r>
              <a:rPr lang="en-US">
                <a:solidFill>
                  <a:schemeClr val="tx1"/>
                </a:solidFill>
              </a:rPr>
              <a:t>Refrigerant retrofit measures</a:t>
            </a:r>
          </a:p>
          <a:p>
            <a:r>
              <a:rPr lang="en-US">
                <a:solidFill>
                  <a:schemeClr val="tx1"/>
                </a:solidFill>
              </a:rPr>
              <a:t>EUL/RUL considerations</a:t>
            </a:r>
          </a:p>
          <a:p>
            <a:r>
              <a:rPr lang="en-US">
                <a:solidFill>
                  <a:schemeClr val="tx1"/>
                </a:solidFill>
              </a:rPr>
              <a:t>Leakage rates</a:t>
            </a:r>
          </a:p>
          <a:p>
            <a:r>
              <a:rPr lang="en-US">
                <a:solidFill>
                  <a:schemeClr val="tx1"/>
                </a:solidFill>
              </a:rPr>
              <a:t>Refrigerant charges</a:t>
            </a:r>
          </a:p>
          <a:p>
            <a:r>
              <a:rPr lang="en-US">
                <a:solidFill>
                  <a:schemeClr val="tx1"/>
                </a:solidFill>
              </a:rPr>
              <a:t>Hybrid system measures</a:t>
            </a:r>
          </a:p>
          <a:p>
            <a:r>
              <a:rPr lang="en-US">
                <a:solidFill>
                  <a:schemeClr val="tx1"/>
                </a:solidFill>
              </a:rPr>
              <a:t>Refrigerant emission policies (CARB/EPA)</a:t>
            </a:r>
          </a:p>
          <a:p>
            <a:endParaRPr lang="en-US">
              <a:solidFill>
                <a:schemeClr val="tx1"/>
              </a:solidFill>
            </a:endParaRPr>
          </a:p>
        </p:txBody>
      </p:sp>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US" smtClean="0"/>
              <a:pPr>
                <a:spcAft>
                  <a:spcPts val="600"/>
                </a:spcAft>
              </a:pPr>
              <a:t>35</a:t>
            </a:fld>
            <a:endParaRPr lang="en-US"/>
          </a:p>
        </p:txBody>
      </p:sp>
      <p:pic>
        <p:nvPicPr>
          <p:cNvPr id="4" name="Picture 3">
            <a:extLst>
              <a:ext uri="{FF2B5EF4-FFF2-40B4-BE49-F238E27FC236}">
                <a16:creationId xmlns:a16="http://schemas.microsoft.com/office/drawing/2014/main" id="{17D0E613-6E3D-47E0-82CE-04BEADE3ED75}"/>
              </a:ext>
            </a:extLst>
          </p:cNvPr>
          <p:cNvPicPr>
            <a:picLocks noChangeAspect="1"/>
          </p:cNvPicPr>
          <p:nvPr/>
        </p:nvPicPr>
        <p:blipFill>
          <a:blip r:embed="rId3"/>
          <a:stretch>
            <a:fillRect/>
          </a:stretch>
        </p:blipFill>
        <p:spPr>
          <a:xfrm>
            <a:off x="1819275" y="6548436"/>
            <a:ext cx="8553450" cy="309563"/>
          </a:xfrm>
          <a:prstGeom prst="rect">
            <a:avLst/>
          </a:prstGeom>
        </p:spPr>
      </p:pic>
      <p:pic>
        <p:nvPicPr>
          <p:cNvPr id="11" name="Picture 10" descr="A close-up of a refrigerated measure&#10;&#10;Description automatically generated">
            <a:extLst>
              <a:ext uri="{FF2B5EF4-FFF2-40B4-BE49-F238E27FC236}">
                <a16:creationId xmlns:a16="http://schemas.microsoft.com/office/drawing/2014/main" id="{084B4404-2BEB-88E9-8BC7-09A9BFF36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84" y="0"/>
            <a:ext cx="5283432" cy="6861600"/>
          </a:xfrm>
          <a:prstGeom prst="rect">
            <a:avLst/>
          </a:prstGeom>
          <a:noFill/>
        </p:spPr>
      </p:pic>
    </p:spTree>
    <p:extLst>
      <p:ext uri="{BB962C8B-B14F-4D97-AF65-F5344CB8AC3E}">
        <p14:creationId xmlns:p14="http://schemas.microsoft.com/office/powerpoint/2010/main" val="99132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6096000" y="539750"/>
            <a:ext cx="5553600" cy="936000"/>
          </a:xfrm>
        </p:spPr>
        <p:txBody>
          <a:bodyPr anchor="t">
            <a:normAutofit/>
          </a:bodyPr>
          <a:lstStyle/>
          <a:p>
            <a:r>
              <a:rPr lang="en-GB">
                <a:solidFill>
                  <a:schemeClr val="tx1"/>
                </a:solidFill>
              </a:rPr>
              <a:t>Example Walkthroughs </a:t>
            </a:r>
            <a:br>
              <a:rPr lang="en-GB">
                <a:solidFill>
                  <a:schemeClr val="tx1"/>
                </a:solidFill>
              </a:rPr>
            </a:br>
            <a:r>
              <a:rPr lang="en-GB" sz="2800" i="1">
                <a:solidFill>
                  <a:srgbClr val="15C2BB"/>
                </a:solidFill>
              </a:rPr>
              <a:t>Refrigeration Measures</a:t>
            </a:r>
          </a:p>
        </p:txBody>
      </p:sp>
      <p:sp>
        <p:nvSpPr>
          <p:cNvPr id="14" name="Text Placeholder 4">
            <a:extLst>
              <a:ext uri="{FF2B5EF4-FFF2-40B4-BE49-F238E27FC236}">
                <a16:creationId xmlns:a16="http://schemas.microsoft.com/office/drawing/2014/main" id="{336A56C7-BA5E-0C3A-78F2-5D7C7B81BD2B}"/>
              </a:ext>
            </a:extLst>
          </p:cNvPr>
          <p:cNvSpPr>
            <a:spLocks noGrp="1"/>
          </p:cNvSpPr>
          <p:nvPr>
            <p:ph type="body" sz="quarter" idx="23"/>
          </p:nvPr>
        </p:nvSpPr>
        <p:spPr>
          <a:xfrm>
            <a:off x="6096000" y="1735085"/>
            <a:ext cx="5553600" cy="4306992"/>
          </a:xfrm>
        </p:spPr>
        <p:txBody>
          <a:bodyPr/>
          <a:lstStyle/>
          <a:p>
            <a:pPr marL="0" indent="0">
              <a:buNone/>
            </a:pPr>
            <a:r>
              <a:rPr lang="en-US" b="1">
                <a:solidFill>
                  <a:schemeClr val="tx1"/>
                </a:solidFill>
              </a:rPr>
              <a:t>Sample of measure example type:</a:t>
            </a:r>
          </a:p>
          <a:p>
            <a:r>
              <a:rPr lang="en-US">
                <a:solidFill>
                  <a:schemeClr val="tx1"/>
                </a:solidFill>
              </a:rPr>
              <a:t>Natural refrigerant retail refrigeration</a:t>
            </a:r>
          </a:p>
          <a:p>
            <a:r>
              <a:rPr lang="en-US">
                <a:solidFill>
                  <a:schemeClr val="tx1"/>
                </a:solidFill>
              </a:rPr>
              <a:t>Hybrid (natural / HFC) retail refrigeration</a:t>
            </a:r>
          </a:p>
          <a:p>
            <a:r>
              <a:rPr lang="en-US">
                <a:solidFill>
                  <a:schemeClr val="tx1"/>
                </a:solidFill>
              </a:rPr>
              <a:t>Commercial ice machines</a:t>
            </a:r>
          </a:p>
          <a:p>
            <a:r>
              <a:rPr lang="en-US">
                <a:solidFill>
                  <a:schemeClr val="tx1"/>
                </a:solidFill>
              </a:rPr>
              <a:t>Stand-alone units</a:t>
            </a:r>
          </a:p>
          <a:p>
            <a:r>
              <a:rPr lang="en-US">
                <a:solidFill>
                  <a:schemeClr val="tx1"/>
                </a:solidFill>
              </a:rPr>
              <a:t>Refrigerated food processing and dispensing</a:t>
            </a:r>
          </a:p>
          <a:p>
            <a:r>
              <a:rPr lang="en-US">
                <a:solidFill>
                  <a:schemeClr val="tx1"/>
                </a:solidFill>
              </a:rPr>
              <a:t>Cold storage warehouse</a:t>
            </a:r>
          </a:p>
          <a:p>
            <a:endParaRPr lang="en-US"/>
          </a:p>
        </p:txBody>
      </p:sp>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US" smtClean="0"/>
              <a:pPr>
                <a:spcAft>
                  <a:spcPts val="600"/>
                </a:spcAft>
              </a:pPr>
              <a:t>36</a:t>
            </a:fld>
            <a:endParaRPr lang="en-US"/>
          </a:p>
        </p:txBody>
      </p:sp>
      <p:pic>
        <p:nvPicPr>
          <p:cNvPr id="4" name="Picture 3">
            <a:extLst>
              <a:ext uri="{FF2B5EF4-FFF2-40B4-BE49-F238E27FC236}">
                <a16:creationId xmlns:a16="http://schemas.microsoft.com/office/drawing/2014/main" id="{9EC8CAFC-251E-A47B-969D-B0F0F3747E6B}"/>
              </a:ext>
            </a:extLst>
          </p:cNvPr>
          <p:cNvPicPr>
            <a:picLocks noChangeAspect="1"/>
          </p:cNvPicPr>
          <p:nvPr/>
        </p:nvPicPr>
        <p:blipFill>
          <a:blip r:embed="rId3"/>
          <a:stretch>
            <a:fillRect/>
          </a:stretch>
        </p:blipFill>
        <p:spPr>
          <a:xfrm>
            <a:off x="1819275" y="6548436"/>
            <a:ext cx="8553450" cy="309563"/>
          </a:xfrm>
          <a:prstGeom prst="rect">
            <a:avLst/>
          </a:prstGeom>
        </p:spPr>
      </p:pic>
      <p:pic>
        <p:nvPicPr>
          <p:cNvPr id="7" name="Content Placeholder 6" descr="A close-up of a document&#10;&#10;Description automatically generated">
            <a:extLst>
              <a:ext uri="{FF2B5EF4-FFF2-40B4-BE49-F238E27FC236}">
                <a16:creationId xmlns:a16="http://schemas.microsoft.com/office/drawing/2014/main" id="{E95A3E0A-7E6C-F1C8-A176-B4359BDA482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397707" y="0"/>
            <a:ext cx="5300586" cy="6861600"/>
          </a:xfrm>
          <a:noFill/>
        </p:spPr>
      </p:pic>
    </p:spTree>
    <p:extLst>
      <p:ext uri="{BB962C8B-B14F-4D97-AF65-F5344CB8AC3E}">
        <p14:creationId xmlns:p14="http://schemas.microsoft.com/office/powerpoint/2010/main" val="30722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A151E-E085-F0C8-B2B5-FCD68EB957CB}"/>
              </a:ext>
            </a:extLst>
          </p:cNvPr>
          <p:cNvPicPr>
            <a:picLocks noChangeAspect="1"/>
          </p:cNvPicPr>
          <p:nvPr/>
        </p:nvPicPr>
        <p:blipFill>
          <a:blip r:embed="rId3"/>
          <a:stretch>
            <a:fillRect/>
          </a:stretch>
        </p:blipFill>
        <p:spPr>
          <a:xfrm>
            <a:off x="1819275" y="6548436"/>
            <a:ext cx="8553450" cy="309563"/>
          </a:xfrm>
          <a:prstGeom prst="rect">
            <a:avLst/>
          </a:prstGeom>
        </p:spPr>
      </p:pic>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6096000" y="539750"/>
            <a:ext cx="5553600" cy="936000"/>
          </a:xfrm>
        </p:spPr>
        <p:txBody>
          <a:bodyPr anchor="t">
            <a:normAutofit/>
          </a:bodyPr>
          <a:lstStyle/>
          <a:p>
            <a:r>
              <a:rPr lang="en-GB">
                <a:solidFill>
                  <a:schemeClr val="tx1"/>
                </a:solidFill>
              </a:rPr>
              <a:t>Example Walkthroughs </a:t>
            </a:r>
            <a:br>
              <a:rPr lang="en-GB">
                <a:solidFill>
                  <a:schemeClr val="tx1"/>
                </a:solidFill>
              </a:rPr>
            </a:br>
            <a:r>
              <a:rPr lang="en-GB" sz="2800" i="1">
                <a:solidFill>
                  <a:srgbClr val="B56700"/>
                </a:solidFill>
              </a:rPr>
              <a:t>HVAC Measures</a:t>
            </a:r>
          </a:p>
        </p:txBody>
      </p:sp>
      <p:sp>
        <p:nvSpPr>
          <p:cNvPr id="14" name="Text Placeholder 4">
            <a:extLst>
              <a:ext uri="{FF2B5EF4-FFF2-40B4-BE49-F238E27FC236}">
                <a16:creationId xmlns:a16="http://schemas.microsoft.com/office/drawing/2014/main" id="{D93D0860-107E-3261-DE16-97CE516F50A4}"/>
              </a:ext>
            </a:extLst>
          </p:cNvPr>
          <p:cNvSpPr>
            <a:spLocks noGrp="1"/>
          </p:cNvSpPr>
          <p:nvPr>
            <p:ph type="body" sz="quarter" idx="23"/>
          </p:nvPr>
        </p:nvSpPr>
        <p:spPr>
          <a:xfrm>
            <a:off x="6096000" y="1735085"/>
            <a:ext cx="5553600" cy="4306992"/>
          </a:xfrm>
        </p:spPr>
        <p:txBody>
          <a:bodyPr/>
          <a:lstStyle/>
          <a:p>
            <a:pPr marL="0" indent="0">
              <a:buNone/>
            </a:pPr>
            <a:r>
              <a:rPr lang="en-US" b="1">
                <a:solidFill>
                  <a:schemeClr val="tx1"/>
                </a:solidFill>
              </a:rPr>
              <a:t>Sample of measure example type:</a:t>
            </a:r>
          </a:p>
          <a:p>
            <a:r>
              <a:rPr lang="en-US">
                <a:solidFill>
                  <a:schemeClr val="tx1"/>
                </a:solidFill>
              </a:rPr>
              <a:t>Residential central heat pump, replacing gas furnace with/without AC (Fuel Sub)</a:t>
            </a:r>
          </a:p>
          <a:p>
            <a:r>
              <a:rPr lang="en-US">
                <a:solidFill>
                  <a:schemeClr val="tx1"/>
                </a:solidFill>
              </a:rPr>
              <a:t>Residential ductless heat pump, replacing gas furnace with/without AC (Fuel Sub)</a:t>
            </a:r>
          </a:p>
          <a:p>
            <a:r>
              <a:rPr lang="en-US">
                <a:solidFill>
                  <a:schemeClr val="tx1"/>
                </a:solidFill>
              </a:rPr>
              <a:t>HVAC Chiller</a:t>
            </a:r>
          </a:p>
          <a:p>
            <a:r>
              <a:rPr lang="en-US">
                <a:solidFill>
                  <a:schemeClr val="tx1"/>
                </a:solidFill>
              </a:rPr>
              <a:t>Commercial unitary RTU</a:t>
            </a:r>
          </a:p>
          <a:p>
            <a:endParaRPr lang="en-US"/>
          </a:p>
        </p:txBody>
      </p:sp>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US" smtClean="0"/>
              <a:pPr>
                <a:spcAft>
                  <a:spcPts val="600"/>
                </a:spcAft>
              </a:pPr>
              <a:t>37</a:t>
            </a:fld>
            <a:endParaRPr lang="en-US"/>
          </a:p>
        </p:txBody>
      </p:sp>
      <p:pic>
        <p:nvPicPr>
          <p:cNvPr id="3" name="Picture 2">
            <a:extLst>
              <a:ext uri="{FF2B5EF4-FFF2-40B4-BE49-F238E27FC236}">
                <a16:creationId xmlns:a16="http://schemas.microsoft.com/office/drawing/2014/main" id="{E0A2FE5F-D6B2-6C55-CB25-A2011F3B4124}"/>
              </a:ext>
            </a:extLst>
          </p:cNvPr>
          <p:cNvPicPr>
            <a:picLocks noChangeAspect="1"/>
          </p:cNvPicPr>
          <p:nvPr/>
        </p:nvPicPr>
        <p:blipFill>
          <a:blip r:embed="rId4"/>
          <a:stretch>
            <a:fillRect/>
          </a:stretch>
        </p:blipFill>
        <p:spPr>
          <a:xfrm>
            <a:off x="1818482" y="6548437"/>
            <a:ext cx="8553450" cy="309563"/>
          </a:xfrm>
          <a:prstGeom prst="rect">
            <a:avLst/>
          </a:prstGeom>
        </p:spPr>
      </p:pic>
      <p:pic>
        <p:nvPicPr>
          <p:cNvPr id="7" name="Content Placeholder 6" descr="A close-up of a document&#10;&#10;Description automatically generated">
            <a:extLst>
              <a:ext uri="{FF2B5EF4-FFF2-40B4-BE49-F238E27FC236}">
                <a16:creationId xmlns:a16="http://schemas.microsoft.com/office/drawing/2014/main" id="{D5B2862F-5FE5-0453-10D3-5D95E1BB811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p:blipFill>
        <p:spPr>
          <a:xfrm>
            <a:off x="397707" y="0"/>
            <a:ext cx="5300586" cy="6861600"/>
          </a:xfrm>
          <a:noFill/>
        </p:spPr>
      </p:pic>
    </p:spTree>
    <p:extLst>
      <p:ext uri="{BB962C8B-B14F-4D97-AF65-F5344CB8AC3E}">
        <p14:creationId xmlns:p14="http://schemas.microsoft.com/office/powerpoint/2010/main" val="353466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524EE4-D94D-A62B-1EF5-610480A8D82D}"/>
              </a:ext>
            </a:extLst>
          </p:cNvPr>
          <p:cNvPicPr>
            <a:picLocks noChangeAspect="1"/>
          </p:cNvPicPr>
          <p:nvPr/>
        </p:nvPicPr>
        <p:blipFill>
          <a:blip r:embed="rId3">
            <a:alphaModFix/>
          </a:blip>
          <a:stretch>
            <a:fillRect/>
          </a:stretch>
        </p:blipFill>
        <p:spPr>
          <a:xfrm>
            <a:off x="1819275" y="6548436"/>
            <a:ext cx="8553450" cy="309563"/>
          </a:xfrm>
          <a:prstGeom prst="rect">
            <a:avLst/>
          </a:prstGeom>
        </p:spPr>
      </p:pic>
      <p:pic>
        <p:nvPicPr>
          <p:cNvPr id="7" name="Content Placeholder 6" descr="A screenshot of a appliance measures&#10;&#10;Description automatically generated">
            <a:extLst>
              <a:ext uri="{FF2B5EF4-FFF2-40B4-BE49-F238E27FC236}">
                <a16:creationId xmlns:a16="http://schemas.microsoft.com/office/drawing/2014/main" id="{752FA1B0-47B8-AE09-1815-B66E6BC1A86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p:blipFill>
        <p:spPr>
          <a:xfrm>
            <a:off x="397707" y="0"/>
            <a:ext cx="5300586" cy="6861600"/>
          </a:xfrm>
          <a:noFill/>
        </p:spPr>
      </p:pic>
      <p:sp>
        <p:nvSpPr>
          <p:cNvPr id="2" name="Title 1">
            <a:extLst>
              <a:ext uri="{FF2B5EF4-FFF2-40B4-BE49-F238E27FC236}">
                <a16:creationId xmlns:a16="http://schemas.microsoft.com/office/drawing/2014/main" id="{965E3C2B-9696-9B87-8D54-4B6C7DE1D517}"/>
              </a:ext>
            </a:extLst>
          </p:cNvPr>
          <p:cNvSpPr>
            <a:spLocks noGrp="1"/>
          </p:cNvSpPr>
          <p:nvPr>
            <p:ph type="title"/>
          </p:nvPr>
        </p:nvSpPr>
        <p:spPr>
          <a:xfrm>
            <a:off x="6096000" y="539750"/>
            <a:ext cx="5553600" cy="936000"/>
          </a:xfrm>
        </p:spPr>
        <p:txBody>
          <a:bodyPr anchor="t">
            <a:normAutofit/>
          </a:bodyPr>
          <a:lstStyle/>
          <a:p>
            <a:r>
              <a:rPr lang="en-GB">
                <a:solidFill>
                  <a:schemeClr val="tx1"/>
                </a:solidFill>
              </a:rPr>
              <a:t>Example Walkthroughs </a:t>
            </a:r>
            <a:br>
              <a:rPr lang="en-GB">
                <a:solidFill>
                  <a:schemeClr val="tx1"/>
                </a:solidFill>
              </a:rPr>
            </a:br>
            <a:r>
              <a:rPr lang="en-GB" sz="2800" i="1">
                <a:solidFill>
                  <a:srgbClr val="2B6173"/>
                </a:solidFill>
              </a:rPr>
              <a:t>Appliance Measures</a:t>
            </a:r>
            <a:endParaRPr lang="en-GB" i="1">
              <a:solidFill>
                <a:srgbClr val="2B6173"/>
              </a:solidFill>
            </a:endParaRPr>
          </a:p>
        </p:txBody>
      </p:sp>
      <p:sp>
        <p:nvSpPr>
          <p:cNvPr id="14" name="Text Placeholder 4">
            <a:extLst>
              <a:ext uri="{FF2B5EF4-FFF2-40B4-BE49-F238E27FC236}">
                <a16:creationId xmlns:a16="http://schemas.microsoft.com/office/drawing/2014/main" id="{37A35157-986F-26F0-2870-5F9906A6DF68}"/>
              </a:ext>
            </a:extLst>
          </p:cNvPr>
          <p:cNvSpPr>
            <a:spLocks noGrp="1"/>
          </p:cNvSpPr>
          <p:nvPr>
            <p:ph type="body" sz="quarter" idx="23"/>
          </p:nvPr>
        </p:nvSpPr>
        <p:spPr>
          <a:xfrm>
            <a:off x="6096000" y="1735085"/>
            <a:ext cx="5553600" cy="4306992"/>
          </a:xfrm>
        </p:spPr>
        <p:txBody>
          <a:bodyPr/>
          <a:lstStyle/>
          <a:p>
            <a:pPr marL="0" indent="0">
              <a:buNone/>
            </a:pPr>
            <a:r>
              <a:rPr lang="en-US" b="1">
                <a:solidFill>
                  <a:schemeClr val="tx1"/>
                </a:solidFill>
              </a:rPr>
              <a:t>Measure examples included:</a:t>
            </a:r>
          </a:p>
          <a:p>
            <a:r>
              <a:rPr lang="en-US">
                <a:solidFill>
                  <a:schemeClr val="tx1"/>
                </a:solidFill>
              </a:rPr>
              <a:t>HP water heater</a:t>
            </a:r>
          </a:p>
          <a:p>
            <a:r>
              <a:rPr lang="en-US">
                <a:solidFill>
                  <a:schemeClr val="tx1"/>
                </a:solidFill>
              </a:rPr>
              <a:t>HP clothes dryer</a:t>
            </a:r>
          </a:p>
          <a:p>
            <a:r>
              <a:rPr lang="en-US">
                <a:solidFill>
                  <a:schemeClr val="tx1"/>
                </a:solidFill>
              </a:rPr>
              <a:t>Residential refrigerator/freezer</a:t>
            </a:r>
          </a:p>
        </p:txBody>
      </p:sp>
      <p:sp>
        <p:nvSpPr>
          <p:cNvPr id="5" name="Slide Number Placeholder 4">
            <a:extLst>
              <a:ext uri="{FF2B5EF4-FFF2-40B4-BE49-F238E27FC236}">
                <a16:creationId xmlns:a16="http://schemas.microsoft.com/office/drawing/2014/main" id="{6D3A84CC-4A3F-81ED-2C2B-1756AC30240F}"/>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US" smtClean="0"/>
              <a:pPr>
                <a:spcAft>
                  <a:spcPts val="600"/>
                </a:spcAft>
              </a:pPr>
              <a:t>38</a:t>
            </a:fld>
            <a:endParaRPr lang="en-US"/>
          </a:p>
        </p:txBody>
      </p:sp>
    </p:spTree>
    <p:extLst>
      <p:ext uri="{BB962C8B-B14F-4D97-AF65-F5344CB8AC3E}">
        <p14:creationId xmlns:p14="http://schemas.microsoft.com/office/powerpoint/2010/main" val="100675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5000D3-ECA8-77F0-69EE-8669954AE8B1}"/>
              </a:ext>
            </a:extLst>
          </p:cNvPr>
          <p:cNvPicPr>
            <a:picLocks noGrp="1" noChangeAspect="1"/>
          </p:cNvPicPr>
          <p:nvPr>
            <p:ph type="pic" sz="quarter" idx="15"/>
          </p:nvPr>
        </p:nvPicPr>
        <p:blipFill rotWithShape="1">
          <a:blip r:embed="rId3">
            <a:alphaModFix amt="40000"/>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rcRect r="28888"/>
          <a:stretch/>
        </p:blipFill>
        <p:spPr>
          <a:xfrm>
            <a:off x="20" y="10"/>
            <a:ext cx="12191980" cy="6857990"/>
          </a:xfrm>
          <a:solidFill>
            <a:schemeClr val="bg1"/>
          </a:solidFill>
        </p:spPr>
      </p:pic>
      <p:sp>
        <p:nvSpPr>
          <p:cNvPr id="5" name="Slide Number Placeholder 4" hidden="1">
            <a:extLst>
              <a:ext uri="{FF2B5EF4-FFF2-40B4-BE49-F238E27FC236}">
                <a16:creationId xmlns:a16="http://schemas.microsoft.com/office/drawing/2014/main" id="{6D3A84CC-4A3F-81ED-2C2B-1756AC30240F}"/>
              </a:ext>
            </a:extLst>
          </p:cNvPr>
          <p:cNvSpPr>
            <a:spLocks noGrp="1"/>
          </p:cNvSpPr>
          <p:nvPr>
            <p:ph type="sldNum" sz="quarter" idx="4294967295"/>
          </p:nvPr>
        </p:nvSpPr>
        <p:spPr>
          <a:xfrm>
            <a:off x="540000" y="6440400"/>
            <a:ext cx="266400" cy="151200"/>
          </a:xfrm>
        </p:spPr>
        <p:txBody>
          <a:bodyPr/>
          <a:lstStyle/>
          <a:p>
            <a:pPr>
              <a:spcAft>
                <a:spcPts val="600"/>
              </a:spcAft>
            </a:pPr>
            <a:fld id="{5BA07366-CB75-4AA8-9E5B-928B849F427C}" type="slidenum">
              <a:rPr lang="en-US" smtClean="0"/>
              <a:pPr>
                <a:spcAft>
                  <a:spcPts val="600"/>
                </a:spcAft>
              </a:pPr>
              <a:t>39</a:t>
            </a:fld>
            <a:endParaRPr lang="en-US"/>
          </a:p>
        </p:txBody>
      </p:sp>
      <p:sp>
        <p:nvSpPr>
          <p:cNvPr id="3" name="Rectangle 2">
            <a:extLst>
              <a:ext uri="{FF2B5EF4-FFF2-40B4-BE49-F238E27FC236}">
                <a16:creationId xmlns:a16="http://schemas.microsoft.com/office/drawing/2014/main" id="{787B2F57-CC9D-A327-F0B7-7403283AD4F4}"/>
              </a:ext>
            </a:extLst>
          </p:cNvPr>
          <p:cNvSpPr/>
          <p:nvPr/>
        </p:nvSpPr>
        <p:spPr>
          <a:xfrm>
            <a:off x="0" y="2"/>
            <a:ext cx="12969551" cy="6857998"/>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8" name="Title 2">
            <a:extLst>
              <a:ext uri="{FF2B5EF4-FFF2-40B4-BE49-F238E27FC236}">
                <a16:creationId xmlns:a16="http://schemas.microsoft.com/office/drawing/2014/main" id="{4095960B-1AE9-8863-B245-750D1F028381}"/>
              </a:ext>
            </a:extLst>
          </p:cNvPr>
          <p:cNvSpPr txBox="1">
            <a:spLocks/>
          </p:cNvSpPr>
          <p:nvPr/>
        </p:nvSpPr>
        <p:spPr>
          <a:xfrm>
            <a:off x="1024445" y="954520"/>
            <a:ext cx="8388100" cy="365073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10000" b="0">
                <a:solidFill>
                  <a:schemeClr val="accent5"/>
                </a:solidFill>
              </a:rPr>
              <a:t>RACC-FSC Workbook Overview</a:t>
            </a:r>
          </a:p>
        </p:txBody>
      </p:sp>
      <p:sp>
        <p:nvSpPr>
          <p:cNvPr id="9" name="Title 2">
            <a:extLst>
              <a:ext uri="{FF2B5EF4-FFF2-40B4-BE49-F238E27FC236}">
                <a16:creationId xmlns:a16="http://schemas.microsoft.com/office/drawing/2014/main" id="{01EB77D0-D219-C844-47B0-1BEA255656EB}"/>
              </a:ext>
            </a:extLst>
          </p:cNvPr>
          <p:cNvSpPr txBox="1">
            <a:spLocks/>
          </p:cNvSpPr>
          <p:nvPr/>
        </p:nvSpPr>
        <p:spPr>
          <a:xfrm>
            <a:off x="1024445" y="4088052"/>
            <a:ext cx="8388100" cy="1298228"/>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0" kern="1200">
                <a:solidFill>
                  <a:schemeClr val="bg1"/>
                </a:solidFill>
                <a:latin typeface="+mj-lt"/>
                <a:ea typeface="+mj-ea"/>
                <a:cs typeface="+mj-cs"/>
              </a:defRPr>
            </a:lvl1pPr>
          </a:lstStyle>
          <a:p>
            <a:r>
              <a:rPr lang="en-GB" sz="2800"/>
              <a:t>Overview of Workbook</a:t>
            </a:r>
          </a:p>
          <a:p>
            <a:r>
              <a:rPr lang="en-GB" sz="2800"/>
              <a:t>Residential Central Heat Pump Measure Example</a:t>
            </a:r>
            <a:endParaRPr lang="en-GB"/>
          </a:p>
        </p:txBody>
      </p:sp>
    </p:spTree>
    <p:extLst>
      <p:ext uri="{BB962C8B-B14F-4D97-AF65-F5344CB8AC3E}">
        <p14:creationId xmlns:p14="http://schemas.microsoft.com/office/powerpoint/2010/main" val="387547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Lines on wood">
            <a:extLst>
              <a:ext uri="{FF2B5EF4-FFF2-40B4-BE49-F238E27FC236}">
                <a16:creationId xmlns:a16="http://schemas.microsoft.com/office/drawing/2014/main" id="{2BFC7A14-DA1D-4AE2-892C-E1D670BFEC7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1369" b="14258"/>
          <a:stretch/>
        </p:blipFill>
        <p:spPr>
          <a:xfrm>
            <a:off x="-73" y="1"/>
            <a:ext cx="12192073" cy="6858000"/>
          </a:xfrm>
        </p:spPr>
      </p:pic>
      <p:sp>
        <p:nvSpPr>
          <p:cNvPr id="2" name="Rectangle 1">
            <a:extLst>
              <a:ext uri="{FF2B5EF4-FFF2-40B4-BE49-F238E27FC236}">
                <a16:creationId xmlns:a16="http://schemas.microsoft.com/office/drawing/2014/main" id="{B8AC3C26-F97C-2989-2CB7-AD40DD113BB6}"/>
              </a:ext>
            </a:extLst>
          </p:cNvPr>
          <p:cNvSpPr/>
          <p:nvPr/>
        </p:nvSpPr>
        <p:spPr>
          <a:xfrm>
            <a:off x="-73" y="0"/>
            <a:ext cx="12192073" cy="6858000"/>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4" name="Slide Number Placeholder 3">
            <a:extLst>
              <a:ext uri="{FF2B5EF4-FFF2-40B4-BE49-F238E27FC236}">
                <a16:creationId xmlns:a16="http://schemas.microsoft.com/office/drawing/2014/main" id="{506ECCBB-7153-46E2-949B-98CE8927498C}"/>
              </a:ext>
            </a:extLst>
          </p:cNvPr>
          <p:cNvSpPr>
            <a:spLocks noGrp="1"/>
          </p:cNvSpPr>
          <p:nvPr>
            <p:ph type="sldNum" sz="quarter" idx="12"/>
          </p:nvPr>
        </p:nvSpPr>
        <p:spPr/>
        <p:txBody>
          <a:bodyPr/>
          <a:lstStyle/>
          <a:p>
            <a:fld id="{5BA07366-CB75-4AA8-9E5B-928B849F427C}" type="slidenum">
              <a:rPr lang="en-GB" smtClean="0"/>
              <a:t>4</a:t>
            </a:fld>
            <a:endParaRPr lang="en-GB"/>
          </a:p>
        </p:txBody>
      </p:sp>
      <p:sp>
        <p:nvSpPr>
          <p:cNvPr id="3" name="Title 2">
            <a:extLst>
              <a:ext uri="{FF2B5EF4-FFF2-40B4-BE49-F238E27FC236}">
                <a16:creationId xmlns:a16="http://schemas.microsoft.com/office/drawing/2014/main" id="{917D3C4A-9DC4-4B27-9590-8D817D472F86}"/>
              </a:ext>
            </a:extLst>
          </p:cNvPr>
          <p:cNvSpPr>
            <a:spLocks noGrp="1"/>
          </p:cNvSpPr>
          <p:nvPr>
            <p:ph type="title"/>
          </p:nvPr>
        </p:nvSpPr>
        <p:spPr>
          <a:xfrm>
            <a:off x="974711" y="2779885"/>
            <a:ext cx="8388100" cy="1298228"/>
          </a:xfrm>
        </p:spPr>
        <p:txBody>
          <a:bodyPr/>
          <a:lstStyle/>
          <a:p>
            <a:r>
              <a:rPr lang="en-GB" sz="10000" b="0">
                <a:solidFill>
                  <a:schemeClr val="accent5"/>
                </a:solidFill>
              </a:rPr>
              <a:t>Background</a:t>
            </a:r>
          </a:p>
        </p:txBody>
      </p:sp>
    </p:spTree>
    <p:extLst>
      <p:ext uri="{BB962C8B-B14F-4D97-AF65-F5344CB8AC3E}">
        <p14:creationId xmlns:p14="http://schemas.microsoft.com/office/powerpoint/2010/main" val="87778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nchor="t">
            <a:normAutofit/>
          </a:bodyPr>
          <a:lstStyle/>
          <a:p>
            <a:r>
              <a:rPr lang="en-GB" err="1">
                <a:solidFill>
                  <a:schemeClr val="tx1"/>
                </a:solidFill>
              </a:rPr>
              <a:t>RACC-FSC</a:t>
            </a:r>
            <a:r>
              <a:rPr lang="en-GB">
                <a:solidFill>
                  <a:schemeClr val="tx1"/>
                </a:solidFill>
              </a:rPr>
              <a:t> Worksheets – </a:t>
            </a:r>
            <a:r>
              <a:rPr lang="en-GB" err="1">
                <a:solidFill>
                  <a:schemeClr val="tx1"/>
                </a:solidFill>
              </a:rPr>
              <a:t>0_Refrig</a:t>
            </a:r>
            <a:r>
              <a:rPr lang="en-GB">
                <a:solidFill>
                  <a:schemeClr val="tx1"/>
                </a:solidFill>
              </a:rPr>
              <a:t> Research</a:t>
            </a:r>
          </a:p>
        </p:txBody>
      </p:sp>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nchor="t">
            <a:normAutofit/>
          </a:bodyPr>
          <a:lstStyle/>
          <a:p>
            <a:pPr>
              <a:spcAft>
                <a:spcPts val="600"/>
              </a:spcAft>
            </a:pPr>
            <a:fld id="{5BA07366-CB75-4AA8-9E5B-928B849F427C}" type="slidenum">
              <a:rPr lang="en-US" smtClean="0"/>
              <a:pPr>
                <a:spcAft>
                  <a:spcPts val="600"/>
                </a:spcAft>
              </a:pPr>
              <a:t>40</a:t>
            </a:fld>
            <a:endParaRPr lang="en-US"/>
          </a:p>
        </p:txBody>
      </p:sp>
      <p:pic>
        <p:nvPicPr>
          <p:cNvPr id="22" name="Picture 21">
            <a:extLst>
              <a:ext uri="{FF2B5EF4-FFF2-40B4-BE49-F238E27FC236}">
                <a16:creationId xmlns:a16="http://schemas.microsoft.com/office/drawing/2014/main" id="{2534BB08-C509-9F12-13C1-00604B7D0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71" y="5997851"/>
            <a:ext cx="11253683" cy="322640"/>
          </a:xfrm>
          <a:prstGeom prst="rect">
            <a:avLst/>
          </a:prstGeom>
        </p:spPr>
      </p:pic>
      <p:sp>
        <p:nvSpPr>
          <p:cNvPr id="3" name="Text Placeholder 4">
            <a:extLst>
              <a:ext uri="{FF2B5EF4-FFF2-40B4-BE49-F238E27FC236}">
                <a16:creationId xmlns:a16="http://schemas.microsoft.com/office/drawing/2014/main" id="{5E43E8E4-7231-5DE3-1AA3-D0949ABAB08E}"/>
              </a:ext>
            </a:extLst>
          </p:cNvPr>
          <p:cNvSpPr txBox="1">
            <a:spLocks/>
          </p:cNvSpPr>
          <p:nvPr/>
        </p:nvSpPr>
        <p:spPr>
          <a:xfrm>
            <a:off x="163230" y="1964092"/>
            <a:ext cx="11807073" cy="1205179"/>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buNone/>
            </a:pPr>
            <a:r>
              <a:rPr lang="en-US" u="sng">
                <a:solidFill>
                  <a:schemeClr val="tx1"/>
                </a:solidFill>
              </a:rPr>
              <a:t>Residential Central Heat Pump Example:</a:t>
            </a:r>
          </a:p>
          <a:p>
            <a:r>
              <a:rPr lang="en-US"/>
              <a:t>Used existing research into charge levels</a:t>
            </a:r>
          </a:p>
          <a:p>
            <a:pPr lvl="1"/>
            <a:r>
              <a:rPr lang="en-US"/>
              <a:t>3.5 lbs./cap-Tons (HP)</a:t>
            </a:r>
          </a:p>
          <a:p>
            <a:pPr lvl="1"/>
            <a:r>
              <a:rPr lang="en-US"/>
              <a:t>3.2 lbs./Cap-Tons (AC)</a:t>
            </a:r>
          </a:p>
        </p:txBody>
      </p:sp>
      <p:sp>
        <p:nvSpPr>
          <p:cNvPr id="4" name="Rectangle 3">
            <a:extLst>
              <a:ext uri="{FF2B5EF4-FFF2-40B4-BE49-F238E27FC236}">
                <a16:creationId xmlns:a16="http://schemas.microsoft.com/office/drawing/2014/main" id="{A198DE35-3869-41F0-8315-B9C12CBB6215}"/>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0 </a:t>
            </a:r>
            <a:r>
              <a:rPr lang="en-US" sz="2000" b="1" err="1">
                <a:solidFill>
                  <a:srgbClr val="FFF377"/>
                </a:solidFill>
              </a:rPr>
              <a:t>Refrig</a:t>
            </a:r>
            <a:r>
              <a:rPr lang="en-US" sz="2000" b="1">
                <a:solidFill>
                  <a:srgbClr val="FFF377"/>
                </a:solidFill>
              </a:rPr>
              <a:t> Research</a:t>
            </a:r>
            <a:r>
              <a:rPr lang="en-US" sz="2000">
                <a:solidFill>
                  <a:srgbClr val="FFF377"/>
                </a:solidFill>
              </a:rPr>
              <a:t> </a:t>
            </a:r>
            <a:r>
              <a:rPr lang="en-US" sz="2000"/>
              <a:t>worksheet: </a:t>
            </a:r>
          </a:p>
          <a:p>
            <a:pPr algn="ctr">
              <a:lnSpc>
                <a:spcPct val="100000"/>
              </a:lnSpc>
              <a:spcBef>
                <a:spcPts val="600"/>
              </a:spcBef>
            </a:pPr>
            <a:r>
              <a:rPr lang="en-US" sz="2000"/>
              <a:t>Document and substantiate refrigerant charge per normal unit</a:t>
            </a:r>
          </a:p>
        </p:txBody>
      </p:sp>
      <p:pic>
        <p:nvPicPr>
          <p:cNvPr id="10" name="Picture 9" descr="A close up of a yellow and black text&#10;&#10;Description automatically generated">
            <a:extLst>
              <a:ext uri="{FF2B5EF4-FFF2-40B4-BE49-F238E27FC236}">
                <a16:creationId xmlns:a16="http://schemas.microsoft.com/office/drawing/2014/main" id="{53DF4EE1-9774-FC02-91FE-F6FC69F84B7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63230" y="3464970"/>
            <a:ext cx="11905488" cy="2459736"/>
          </a:xfrm>
          <a:prstGeom prst="rect">
            <a:avLst/>
          </a:prstGeom>
          <a:ln w="15875">
            <a:solidFill>
              <a:schemeClr val="accent3"/>
            </a:solidFill>
          </a:ln>
        </p:spPr>
      </p:pic>
      <p:pic>
        <p:nvPicPr>
          <p:cNvPr id="6" name="Picture 5">
            <a:extLst>
              <a:ext uri="{FF2B5EF4-FFF2-40B4-BE49-F238E27FC236}">
                <a16:creationId xmlns:a16="http://schemas.microsoft.com/office/drawing/2014/main" id="{D70B161E-40DC-4E35-10E6-BD7EBB6C2C47}"/>
              </a:ext>
            </a:extLst>
          </p:cNvPr>
          <p:cNvPicPr>
            <a:picLocks noChangeAspect="1"/>
          </p:cNvPicPr>
          <p:nvPr/>
        </p:nvPicPr>
        <p:blipFill>
          <a:blip r:embed="rId5"/>
          <a:stretch>
            <a:fillRect/>
          </a:stretch>
        </p:blipFill>
        <p:spPr>
          <a:xfrm>
            <a:off x="1818482" y="6548437"/>
            <a:ext cx="8553450" cy="309563"/>
          </a:xfrm>
          <a:prstGeom prst="rect">
            <a:avLst/>
          </a:prstGeom>
        </p:spPr>
      </p:pic>
    </p:spTree>
    <p:extLst>
      <p:ext uri="{BB962C8B-B14F-4D97-AF65-F5344CB8AC3E}">
        <p14:creationId xmlns:p14="http://schemas.microsoft.com/office/powerpoint/2010/main" val="193349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nchor="t">
            <a:normAutofit/>
          </a:bodyPr>
          <a:lstStyle/>
          <a:p>
            <a:r>
              <a:rPr lang="en-GB">
                <a:solidFill>
                  <a:schemeClr val="tx1"/>
                </a:solidFill>
              </a:rPr>
              <a:t>RACC-FSC Worksheets – 1_Device builder</a:t>
            </a:r>
          </a:p>
        </p:txBody>
      </p:sp>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nchor="t">
            <a:normAutofit/>
          </a:bodyPr>
          <a:lstStyle/>
          <a:p>
            <a:pPr>
              <a:spcAft>
                <a:spcPts val="600"/>
              </a:spcAft>
            </a:pPr>
            <a:fld id="{5BA07366-CB75-4AA8-9E5B-928B849F427C}" type="slidenum">
              <a:rPr lang="en-US" smtClean="0"/>
              <a:pPr>
                <a:spcAft>
                  <a:spcPts val="600"/>
                </a:spcAft>
              </a:pPr>
              <a:t>41</a:t>
            </a:fld>
            <a:endParaRPr lang="en-US"/>
          </a:p>
        </p:txBody>
      </p:sp>
      <p:sp>
        <p:nvSpPr>
          <p:cNvPr id="3" name="Text Placeholder 4">
            <a:extLst>
              <a:ext uri="{FF2B5EF4-FFF2-40B4-BE49-F238E27FC236}">
                <a16:creationId xmlns:a16="http://schemas.microsoft.com/office/drawing/2014/main" id="{5E43E8E4-7231-5DE3-1AA3-D0949ABAB08E}"/>
              </a:ext>
            </a:extLst>
          </p:cNvPr>
          <p:cNvSpPr txBox="1">
            <a:spLocks/>
          </p:cNvSpPr>
          <p:nvPr/>
        </p:nvSpPr>
        <p:spPr>
          <a:xfrm>
            <a:off x="163230" y="1964092"/>
            <a:ext cx="11807073" cy="2220459"/>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r>
              <a:rPr lang="en-US">
                <a:solidFill>
                  <a:schemeClr val="tx1"/>
                </a:solidFill>
              </a:rPr>
              <a:t>Device properties: Tech type, Normal units, CARB device type/leakage rates, refrigerant charge</a:t>
            </a:r>
          </a:p>
          <a:p>
            <a:pPr marL="0" indent="0">
              <a:buNone/>
            </a:pPr>
            <a:endParaRPr lang="en-US" u="sng">
              <a:solidFill>
                <a:schemeClr val="tx1"/>
              </a:solidFill>
            </a:endParaRPr>
          </a:p>
          <a:p>
            <a:pPr marL="0" indent="0">
              <a:buNone/>
            </a:pPr>
            <a:r>
              <a:rPr lang="en-US" u="sng">
                <a:solidFill>
                  <a:schemeClr val="tx1"/>
                </a:solidFill>
              </a:rPr>
              <a:t>Residential Central Heat Pump Example:</a:t>
            </a:r>
          </a:p>
          <a:p>
            <a:r>
              <a:rPr lang="en-US"/>
              <a:t>Devices for this measure already in 1 Device Builder</a:t>
            </a:r>
          </a:p>
        </p:txBody>
      </p:sp>
      <p:pic>
        <p:nvPicPr>
          <p:cNvPr id="7" name="Content Placeholder 12">
            <a:extLst>
              <a:ext uri="{FF2B5EF4-FFF2-40B4-BE49-F238E27FC236}">
                <a16:creationId xmlns:a16="http://schemas.microsoft.com/office/drawing/2014/main" id="{D2C0B352-622E-9F9E-D2FA-7E3964316FB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6596" y="5928715"/>
            <a:ext cx="11256264" cy="399705"/>
          </a:xfrm>
        </p:spPr>
      </p:pic>
      <p:pic>
        <p:nvPicPr>
          <p:cNvPr id="8" name="Content Placeholder 5" descr="A blue and yellow box with black text&#10;&#10;Description automatically generated">
            <a:extLst>
              <a:ext uri="{FF2B5EF4-FFF2-40B4-BE49-F238E27FC236}">
                <a16:creationId xmlns:a16="http://schemas.microsoft.com/office/drawing/2014/main" id="{842E5D9E-8341-3568-E83E-0054520E42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73" y="4184551"/>
            <a:ext cx="11807074" cy="1621263"/>
          </a:xfrm>
          <a:prstGeom prst="rect">
            <a:avLst/>
          </a:prstGeom>
          <a:ln w="15875">
            <a:solidFill>
              <a:schemeClr val="accent3"/>
            </a:solidFill>
          </a:ln>
        </p:spPr>
      </p:pic>
      <p:sp>
        <p:nvSpPr>
          <p:cNvPr id="10" name="Rectangle 9">
            <a:extLst>
              <a:ext uri="{FF2B5EF4-FFF2-40B4-BE49-F238E27FC236}">
                <a16:creationId xmlns:a16="http://schemas.microsoft.com/office/drawing/2014/main" id="{9A76A59D-34F0-B3EC-C8BB-CCBE13DC0CE5}"/>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1 Device Builder</a:t>
            </a:r>
            <a:r>
              <a:rPr lang="en-US" sz="2000">
                <a:solidFill>
                  <a:srgbClr val="FFF377"/>
                </a:solidFill>
              </a:rPr>
              <a:t> </a:t>
            </a:r>
            <a:r>
              <a:rPr lang="en-US" sz="2000"/>
              <a:t>worksheet: </a:t>
            </a:r>
          </a:p>
          <a:p>
            <a:pPr algn="ctr">
              <a:lnSpc>
                <a:spcPct val="100000"/>
              </a:lnSpc>
              <a:spcBef>
                <a:spcPts val="600"/>
              </a:spcBef>
            </a:pPr>
            <a:r>
              <a:rPr lang="en-US" sz="2000"/>
              <a:t>Define devices to be used in </a:t>
            </a:r>
            <a:r>
              <a:rPr lang="en-US" sz="2000" b="1">
                <a:solidFill>
                  <a:srgbClr val="FFF377"/>
                </a:solidFill>
              </a:rPr>
              <a:t>2 RACC</a:t>
            </a:r>
            <a:r>
              <a:rPr lang="en-US" sz="2000"/>
              <a:t>, </a:t>
            </a:r>
            <a:r>
              <a:rPr lang="en-US" sz="2000" b="1">
                <a:solidFill>
                  <a:srgbClr val="FFF377"/>
                </a:solidFill>
              </a:rPr>
              <a:t>3 FSC </a:t>
            </a:r>
            <a:r>
              <a:rPr lang="en-US" sz="2000"/>
              <a:t>worksheet calculations</a:t>
            </a:r>
          </a:p>
        </p:txBody>
      </p:sp>
      <p:pic>
        <p:nvPicPr>
          <p:cNvPr id="4" name="Picture 3">
            <a:extLst>
              <a:ext uri="{FF2B5EF4-FFF2-40B4-BE49-F238E27FC236}">
                <a16:creationId xmlns:a16="http://schemas.microsoft.com/office/drawing/2014/main" id="{56492309-19F8-499D-F313-DDB5B220D3C9}"/>
              </a:ext>
            </a:extLst>
          </p:cNvPr>
          <p:cNvPicPr>
            <a:picLocks noChangeAspect="1"/>
          </p:cNvPicPr>
          <p:nvPr/>
        </p:nvPicPr>
        <p:blipFill>
          <a:blip r:embed="rId5"/>
          <a:stretch>
            <a:fillRect/>
          </a:stretch>
        </p:blipFill>
        <p:spPr>
          <a:xfrm>
            <a:off x="1818482" y="6548437"/>
            <a:ext cx="8553450" cy="309563"/>
          </a:xfrm>
          <a:prstGeom prst="rect">
            <a:avLst/>
          </a:prstGeom>
        </p:spPr>
      </p:pic>
    </p:spTree>
    <p:extLst>
      <p:ext uri="{BB962C8B-B14F-4D97-AF65-F5344CB8AC3E}">
        <p14:creationId xmlns:p14="http://schemas.microsoft.com/office/powerpoint/2010/main" val="254217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lstStyle/>
          <a:p>
            <a:r>
              <a:rPr lang="en-GB">
                <a:solidFill>
                  <a:schemeClr val="tx1"/>
                </a:solidFill>
              </a:rPr>
              <a:t>RACC-FSC Worksheets – 2_RACC</a:t>
            </a:r>
          </a:p>
        </p:txBody>
      </p:sp>
      <p:pic>
        <p:nvPicPr>
          <p:cNvPr id="7" name="Content Placeholder 6">
            <a:extLst>
              <a:ext uri="{FF2B5EF4-FFF2-40B4-BE49-F238E27FC236}">
                <a16:creationId xmlns:a16="http://schemas.microsoft.com/office/drawing/2014/main" id="{52EA0E28-59EE-DA50-52AD-AFBB35DAF62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6974" y="5979966"/>
            <a:ext cx="11256264" cy="348531"/>
          </a:xfrm>
        </p:spPr>
      </p:pic>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lstStyle/>
          <a:p>
            <a:fld id="{5BA07366-CB75-4AA8-9E5B-928B849F427C}" type="slidenum">
              <a:rPr lang="en-US" smtClean="0"/>
              <a:t>42</a:t>
            </a:fld>
            <a:endParaRPr lang="en-US"/>
          </a:p>
        </p:txBody>
      </p:sp>
      <p:sp>
        <p:nvSpPr>
          <p:cNvPr id="3" name="Text Placeholder 4">
            <a:extLst>
              <a:ext uri="{FF2B5EF4-FFF2-40B4-BE49-F238E27FC236}">
                <a16:creationId xmlns:a16="http://schemas.microsoft.com/office/drawing/2014/main" id="{4D518D8B-9B2E-AF41-3803-D5A969964F87}"/>
              </a:ext>
            </a:extLst>
          </p:cNvPr>
          <p:cNvSpPr txBox="1">
            <a:spLocks/>
          </p:cNvSpPr>
          <p:nvPr/>
        </p:nvSpPr>
        <p:spPr>
          <a:xfrm>
            <a:off x="163230" y="2035311"/>
            <a:ext cx="11807073" cy="3658479"/>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buNone/>
            </a:pPr>
            <a:r>
              <a:rPr lang="en-US" u="sng">
                <a:solidFill>
                  <a:schemeClr val="tx1"/>
                </a:solidFill>
              </a:rPr>
              <a:t>Residential Central Heat Pump Example:</a:t>
            </a:r>
          </a:p>
          <a:p>
            <a:r>
              <a:rPr lang="en-US">
                <a:solidFill>
                  <a:schemeClr val="tx1"/>
                </a:solidFill>
              </a:rPr>
              <a:t>General parameters</a:t>
            </a:r>
          </a:p>
          <a:p>
            <a:r>
              <a:rPr lang="en-US">
                <a:solidFill>
                  <a:schemeClr val="tx1"/>
                </a:solidFill>
              </a:rPr>
              <a:t>Specify device types (</a:t>
            </a:r>
            <a:r>
              <a:rPr lang="en-US" err="1">
                <a:solidFill>
                  <a:schemeClr val="tx1"/>
                </a:solidFill>
              </a:rPr>
              <a:t>Msr</a:t>
            </a:r>
            <a:r>
              <a:rPr lang="en-US">
                <a:solidFill>
                  <a:schemeClr val="tx1"/>
                </a:solidFill>
              </a:rPr>
              <a:t>, Std, Pre/Ext)</a:t>
            </a:r>
          </a:p>
          <a:p>
            <a:r>
              <a:rPr lang="en-US">
                <a:solidFill>
                  <a:schemeClr val="bg1">
                    <a:lumMod val="75000"/>
                  </a:schemeClr>
                </a:solidFill>
              </a:rPr>
              <a:t>Select refrigerant types</a:t>
            </a:r>
          </a:p>
          <a:p>
            <a:r>
              <a:rPr lang="en-US">
                <a:solidFill>
                  <a:schemeClr val="bg1">
                    <a:lumMod val="75000"/>
                  </a:schemeClr>
                </a:solidFill>
              </a:rPr>
              <a:t>Refrigerant charge</a:t>
            </a:r>
          </a:p>
          <a:p>
            <a:endParaRPr lang="en-US">
              <a:solidFill>
                <a:schemeClr val="tx1"/>
              </a:solidFill>
            </a:endParaRPr>
          </a:p>
        </p:txBody>
      </p:sp>
      <p:sp>
        <p:nvSpPr>
          <p:cNvPr id="4" name="Rectangle 3">
            <a:extLst>
              <a:ext uri="{FF2B5EF4-FFF2-40B4-BE49-F238E27FC236}">
                <a16:creationId xmlns:a16="http://schemas.microsoft.com/office/drawing/2014/main" id="{40A4D1B7-F653-69BF-843F-2FA3D5CE7A50}"/>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2 RACC</a:t>
            </a:r>
            <a:r>
              <a:rPr lang="en-US" sz="2000">
                <a:solidFill>
                  <a:srgbClr val="FFF377"/>
                </a:solidFill>
              </a:rPr>
              <a:t> </a:t>
            </a:r>
            <a:r>
              <a:rPr lang="en-US" sz="2000"/>
              <a:t>worksheet: </a:t>
            </a:r>
          </a:p>
          <a:p>
            <a:pPr algn="ctr">
              <a:lnSpc>
                <a:spcPct val="100000"/>
              </a:lnSpc>
              <a:spcBef>
                <a:spcPts val="600"/>
              </a:spcBef>
            </a:pPr>
            <a:r>
              <a:rPr lang="en-US" sz="2000"/>
              <a:t>Calculate refrigerant emissions and avoided cost impacts</a:t>
            </a:r>
          </a:p>
        </p:txBody>
      </p:sp>
      <p:pic>
        <p:nvPicPr>
          <p:cNvPr id="6" name="Picture 5" descr="A chart with text on it&#10;&#10;Description automatically generated with medium confidence">
            <a:extLst>
              <a:ext uri="{FF2B5EF4-FFF2-40B4-BE49-F238E27FC236}">
                <a16:creationId xmlns:a16="http://schemas.microsoft.com/office/drawing/2014/main" id="{4ED2E628-1982-731F-0B40-A2A88DB9DD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4759"/>
          <a:stretch/>
        </p:blipFill>
        <p:spPr>
          <a:xfrm>
            <a:off x="5099862" y="2035750"/>
            <a:ext cx="6964436" cy="1828800"/>
          </a:xfrm>
          <a:prstGeom prst="rect">
            <a:avLst/>
          </a:prstGeom>
          <a:ln w="15875">
            <a:solidFill>
              <a:schemeClr val="accent3"/>
            </a:solidFill>
          </a:ln>
        </p:spPr>
      </p:pic>
      <p:pic>
        <p:nvPicPr>
          <p:cNvPr id="8" name="Picture 7" descr="A screenshot of a computer&#10;&#10;Description automatically generated">
            <a:extLst>
              <a:ext uri="{FF2B5EF4-FFF2-40B4-BE49-F238E27FC236}">
                <a16:creationId xmlns:a16="http://schemas.microsoft.com/office/drawing/2014/main" id="{5BD91E2D-2909-FF46-3668-AC9C8DA3B1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9306"/>
          <a:stretch/>
        </p:blipFill>
        <p:spPr>
          <a:xfrm>
            <a:off x="4983628" y="4001108"/>
            <a:ext cx="7080670" cy="1828800"/>
          </a:xfrm>
          <a:prstGeom prst="rect">
            <a:avLst/>
          </a:prstGeom>
          <a:ln w="15875">
            <a:solidFill>
              <a:schemeClr val="accent3"/>
            </a:solidFill>
          </a:ln>
        </p:spPr>
      </p:pic>
      <p:pic>
        <p:nvPicPr>
          <p:cNvPr id="9" name="Picture 8" descr="A chart with text on it&#10;&#10;Description automatically generated">
            <a:extLst>
              <a:ext uri="{FF2B5EF4-FFF2-40B4-BE49-F238E27FC236}">
                <a16:creationId xmlns:a16="http://schemas.microsoft.com/office/drawing/2014/main" id="{45CFBF07-5BF2-8412-7121-9B18BA8D50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23" y="4432387"/>
            <a:ext cx="2418091" cy="1396094"/>
          </a:xfrm>
          <a:prstGeom prst="rect">
            <a:avLst/>
          </a:prstGeom>
        </p:spPr>
      </p:pic>
      <p:pic>
        <p:nvPicPr>
          <p:cNvPr id="10" name="Picture 9">
            <a:extLst>
              <a:ext uri="{FF2B5EF4-FFF2-40B4-BE49-F238E27FC236}">
                <a16:creationId xmlns:a16="http://schemas.microsoft.com/office/drawing/2014/main" id="{086F5087-D9DD-741D-4892-CDA37DA8905E}"/>
              </a:ext>
            </a:extLst>
          </p:cNvPr>
          <p:cNvPicPr>
            <a:picLocks noChangeAspect="1"/>
          </p:cNvPicPr>
          <p:nvPr/>
        </p:nvPicPr>
        <p:blipFill>
          <a:blip r:embed="rId7"/>
          <a:stretch>
            <a:fillRect/>
          </a:stretch>
        </p:blipFill>
        <p:spPr>
          <a:xfrm>
            <a:off x="1818482" y="6548437"/>
            <a:ext cx="8553450" cy="309563"/>
          </a:xfrm>
          <a:prstGeom prst="rect">
            <a:avLst/>
          </a:prstGeom>
        </p:spPr>
      </p:pic>
    </p:spTree>
    <p:extLst>
      <p:ext uri="{BB962C8B-B14F-4D97-AF65-F5344CB8AC3E}">
        <p14:creationId xmlns:p14="http://schemas.microsoft.com/office/powerpoint/2010/main" val="65737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lstStyle/>
          <a:p>
            <a:r>
              <a:rPr lang="en-GB">
                <a:solidFill>
                  <a:schemeClr val="tx1"/>
                </a:solidFill>
              </a:rPr>
              <a:t>RACC-FSC Worksheets – 2_RACC (continued)</a:t>
            </a:r>
          </a:p>
        </p:txBody>
      </p:sp>
      <p:pic>
        <p:nvPicPr>
          <p:cNvPr id="7" name="Content Placeholder 6">
            <a:extLst>
              <a:ext uri="{FF2B5EF4-FFF2-40B4-BE49-F238E27FC236}">
                <a16:creationId xmlns:a16="http://schemas.microsoft.com/office/drawing/2014/main" id="{52EA0E28-59EE-DA50-52AD-AFBB35DAF62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6974" y="5979966"/>
            <a:ext cx="11256264" cy="348531"/>
          </a:xfrm>
        </p:spPr>
      </p:pic>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lstStyle/>
          <a:p>
            <a:fld id="{5BA07366-CB75-4AA8-9E5B-928B849F427C}" type="slidenum">
              <a:rPr lang="en-US" smtClean="0"/>
              <a:t>43</a:t>
            </a:fld>
            <a:endParaRPr lang="en-US"/>
          </a:p>
        </p:txBody>
      </p:sp>
      <p:sp>
        <p:nvSpPr>
          <p:cNvPr id="3" name="Text Placeholder 4">
            <a:extLst>
              <a:ext uri="{FF2B5EF4-FFF2-40B4-BE49-F238E27FC236}">
                <a16:creationId xmlns:a16="http://schemas.microsoft.com/office/drawing/2014/main" id="{4D518D8B-9B2E-AF41-3803-D5A969964F87}"/>
              </a:ext>
            </a:extLst>
          </p:cNvPr>
          <p:cNvSpPr txBox="1">
            <a:spLocks/>
          </p:cNvSpPr>
          <p:nvPr/>
        </p:nvSpPr>
        <p:spPr>
          <a:xfrm>
            <a:off x="163230" y="2035311"/>
            <a:ext cx="11807073" cy="3658479"/>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buNone/>
            </a:pPr>
            <a:r>
              <a:rPr lang="en-US" u="sng">
                <a:solidFill>
                  <a:schemeClr val="tx1"/>
                </a:solidFill>
              </a:rPr>
              <a:t>Residential Central Heat Pump Example:</a:t>
            </a:r>
          </a:p>
          <a:p>
            <a:r>
              <a:rPr lang="en-US">
                <a:solidFill>
                  <a:schemeClr val="bg1">
                    <a:lumMod val="75000"/>
                  </a:schemeClr>
                </a:solidFill>
              </a:rPr>
              <a:t>General parameters</a:t>
            </a:r>
          </a:p>
          <a:p>
            <a:r>
              <a:rPr lang="en-US">
                <a:solidFill>
                  <a:schemeClr val="bg1">
                    <a:lumMod val="75000"/>
                  </a:schemeClr>
                </a:solidFill>
              </a:rPr>
              <a:t>Specify device types (</a:t>
            </a:r>
            <a:r>
              <a:rPr lang="en-US" err="1">
                <a:solidFill>
                  <a:schemeClr val="bg1">
                    <a:lumMod val="75000"/>
                  </a:schemeClr>
                </a:solidFill>
              </a:rPr>
              <a:t>Msr</a:t>
            </a:r>
            <a:r>
              <a:rPr lang="en-US">
                <a:solidFill>
                  <a:schemeClr val="bg1">
                    <a:lumMod val="75000"/>
                  </a:schemeClr>
                </a:solidFill>
              </a:rPr>
              <a:t>, Std, Pre/Ext)</a:t>
            </a:r>
          </a:p>
          <a:p>
            <a:r>
              <a:rPr lang="en-US">
                <a:solidFill>
                  <a:schemeClr val="tx1"/>
                </a:solidFill>
              </a:rPr>
              <a:t>Select refrigerant types</a:t>
            </a:r>
          </a:p>
          <a:p>
            <a:r>
              <a:rPr lang="en-US">
                <a:solidFill>
                  <a:schemeClr val="tx1"/>
                </a:solidFill>
              </a:rPr>
              <a:t>Refrigerant charge &amp; leakage rates</a:t>
            </a:r>
          </a:p>
        </p:txBody>
      </p:sp>
      <p:sp>
        <p:nvSpPr>
          <p:cNvPr id="4" name="Rectangle 3">
            <a:extLst>
              <a:ext uri="{FF2B5EF4-FFF2-40B4-BE49-F238E27FC236}">
                <a16:creationId xmlns:a16="http://schemas.microsoft.com/office/drawing/2014/main" id="{40A4D1B7-F653-69BF-843F-2FA3D5CE7A50}"/>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2 RACC</a:t>
            </a:r>
            <a:r>
              <a:rPr lang="en-US" sz="2000">
                <a:solidFill>
                  <a:srgbClr val="FFF377"/>
                </a:solidFill>
              </a:rPr>
              <a:t> </a:t>
            </a:r>
            <a:r>
              <a:rPr lang="en-US" sz="2000"/>
              <a:t>worksheet: </a:t>
            </a:r>
          </a:p>
          <a:p>
            <a:pPr algn="ctr">
              <a:lnSpc>
                <a:spcPct val="100000"/>
              </a:lnSpc>
              <a:spcBef>
                <a:spcPts val="600"/>
              </a:spcBef>
            </a:pPr>
            <a:r>
              <a:rPr lang="en-US" sz="2000"/>
              <a:t>Calculate refrigerant emissions and avoided cost impacts</a:t>
            </a:r>
          </a:p>
        </p:txBody>
      </p:sp>
      <p:pic>
        <p:nvPicPr>
          <p:cNvPr id="9" name="Picture 8" descr="A chart with text on it&#10;&#10;Description automatically generated">
            <a:extLst>
              <a:ext uri="{FF2B5EF4-FFF2-40B4-BE49-F238E27FC236}">
                <a16:creationId xmlns:a16="http://schemas.microsoft.com/office/drawing/2014/main" id="{45CFBF07-5BF2-8412-7121-9B18BA8D5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23" y="4432387"/>
            <a:ext cx="2418091" cy="1396094"/>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A8A29E94-95EB-B462-F6BB-9CE9067DCA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422" b="31480"/>
          <a:stretch/>
        </p:blipFill>
        <p:spPr>
          <a:xfrm>
            <a:off x="5596523" y="2109764"/>
            <a:ext cx="6467775" cy="1828800"/>
          </a:xfrm>
          <a:prstGeom prst="rect">
            <a:avLst/>
          </a:prstGeom>
          <a:ln w="15875">
            <a:solidFill>
              <a:schemeClr val="accent3"/>
            </a:solidFill>
          </a:ln>
        </p:spPr>
      </p:pic>
      <p:pic>
        <p:nvPicPr>
          <p:cNvPr id="13" name="Picture 12" descr="A screenshot of a computer&#10;&#10;Description automatically generated">
            <a:extLst>
              <a:ext uri="{FF2B5EF4-FFF2-40B4-BE49-F238E27FC236}">
                <a16:creationId xmlns:a16="http://schemas.microsoft.com/office/drawing/2014/main" id="{F4EACA8F-B7B2-67CC-2C12-C631EC5D44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 r="48035" b="32445"/>
          <a:stretch/>
        </p:blipFill>
        <p:spPr>
          <a:xfrm>
            <a:off x="5838825" y="3999681"/>
            <a:ext cx="6017777" cy="1828800"/>
          </a:xfrm>
          <a:prstGeom prst="rect">
            <a:avLst/>
          </a:prstGeom>
          <a:ln w="15875">
            <a:solidFill>
              <a:schemeClr val="accent3"/>
            </a:solidFill>
          </a:ln>
        </p:spPr>
      </p:pic>
      <p:pic>
        <p:nvPicPr>
          <p:cNvPr id="6" name="Picture 5">
            <a:extLst>
              <a:ext uri="{FF2B5EF4-FFF2-40B4-BE49-F238E27FC236}">
                <a16:creationId xmlns:a16="http://schemas.microsoft.com/office/drawing/2014/main" id="{35FAB928-51CF-9546-5261-A724E1B46817}"/>
              </a:ext>
            </a:extLst>
          </p:cNvPr>
          <p:cNvPicPr>
            <a:picLocks noChangeAspect="1"/>
          </p:cNvPicPr>
          <p:nvPr/>
        </p:nvPicPr>
        <p:blipFill>
          <a:blip r:embed="rId8"/>
          <a:stretch>
            <a:fillRect/>
          </a:stretch>
        </p:blipFill>
        <p:spPr>
          <a:xfrm>
            <a:off x="1818482" y="6548437"/>
            <a:ext cx="8553450" cy="309563"/>
          </a:xfrm>
          <a:prstGeom prst="rect">
            <a:avLst/>
          </a:prstGeom>
        </p:spPr>
      </p:pic>
    </p:spTree>
    <p:extLst>
      <p:ext uri="{BB962C8B-B14F-4D97-AF65-F5344CB8AC3E}">
        <p14:creationId xmlns:p14="http://schemas.microsoft.com/office/powerpoint/2010/main" val="50743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lstStyle/>
          <a:p>
            <a:r>
              <a:rPr lang="en-GB">
                <a:solidFill>
                  <a:schemeClr val="tx1"/>
                </a:solidFill>
              </a:rPr>
              <a:t>RACC-FSC Worksheets – 3_FSC (continued)</a:t>
            </a:r>
          </a:p>
        </p:txBody>
      </p:sp>
      <p:pic>
        <p:nvPicPr>
          <p:cNvPr id="7" name="Content Placeholder 6">
            <a:extLst>
              <a:ext uri="{FF2B5EF4-FFF2-40B4-BE49-F238E27FC236}">
                <a16:creationId xmlns:a16="http://schemas.microsoft.com/office/drawing/2014/main" id="{62F0DDA0-F342-80DC-6953-2CD63ADF46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3823" y="5953721"/>
            <a:ext cx="11256264" cy="361439"/>
          </a:xfrm>
        </p:spPr>
      </p:pic>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lstStyle/>
          <a:p>
            <a:fld id="{5BA07366-CB75-4AA8-9E5B-928B849F427C}" type="slidenum">
              <a:rPr lang="en-US" smtClean="0"/>
              <a:t>44</a:t>
            </a:fld>
            <a:endParaRPr lang="en-US"/>
          </a:p>
        </p:txBody>
      </p:sp>
      <p:sp>
        <p:nvSpPr>
          <p:cNvPr id="3" name="Text Placeholder 4">
            <a:extLst>
              <a:ext uri="{FF2B5EF4-FFF2-40B4-BE49-F238E27FC236}">
                <a16:creationId xmlns:a16="http://schemas.microsoft.com/office/drawing/2014/main" id="{82C90378-680A-D426-4969-770F28B879AA}"/>
              </a:ext>
            </a:extLst>
          </p:cNvPr>
          <p:cNvSpPr txBox="1">
            <a:spLocks/>
          </p:cNvSpPr>
          <p:nvPr/>
        </p:nvSpPr>
        <p:spPr>
          <a:xfrm>
            <a:off x="163230" y="2048647"/>
            <a:ext cx="11807073" cy="3346703"/>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buNone/>
            </a:pPr>
            <a:r>
              <a:rPr lang="en-US" u="sng">
                <a:solidFill>
                  <a:schemeClr val="tx1"/>
                </a:solidFill>
              </a:rPr>
              <a:t>Residential Central Heat Pump Example:</a:t>
            </a:r>
          </a:p>
          <a:p>
            <a:r>
              <a:rPr lang="en-US"/>
              <a:t>Measure offering classifications &amp; assign RACC calculation</a:t>
            </a:r>
          </a:p>
          <a:p>
            <a:r>
              <a:rPr lang="en-US">
                <a:solidFill>
                  <a:schemeClr val="bg1">
                    <a:lumMod val="75000"/>
                  </a:schemeClr>
                </a:solidFill>
              </a:rPr>
              <a:t>Imputed cooling (optional)</a:t>
            </a:r>
          </a:p>
          <a:p>
            <a:r>
              <a:rPr lang="en-US">
                <a:solidFill>
                  <a:schemeClr val="bg1">
                    <a:lumMod val="75000"/>
                  </a:schemeClr>
                </a:solidFill>
              </a:rPr>
              <a:t>Annual energy usage</a:t>
            </a:r>
          </a:p>
        </p:txBody>
      </p:sp>
      <p:sp>
        <p:nvSpPr>
          <p:cNvPr id="6" name="Rectangle 5">
            <a:extLst>
              <a:ext uri="{FF2B5EF4-FFF2-40B4-BE49-F238E27FC236}">
                <a16:creationId xmlns:a16="http://schemas.microsoft.com/office/drawing/2014/main" id="{13EC793D-EF2D-E8B2-9D11-75794FC9595C}"/>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3 FSC</a:t>
            </a:r>
            <a:r>
              <a:rPr lang="en-US" sz="2000">
                <a:solidFill>
                  <a:srgbClr val="FFF377"/>
                </a:solidFill>
              </a:rPr>
              <a:t> </a:t>
            </a:r>
            <a:r>
              <a:rPr lang="en-US" sz="2000"/>
              <a:t>worksheet: </a:t>
            </a:r>
          </a:p>
          <a:p>
            <a:pPr algn="ctr">
              <a:lnSpc>
                <a:spcPct val="100000"/>
              </a:lnSpc>
              <a:spcBef>
                <a:spcPts val="600"/>
              </a:spcBef>
            </a:pPr>
            <a:r>
              <a:rPr lang="en-US" sz="2000"/>
              <a:t>Assess whether measure permutations pass the fuel substitution tests</a:t>
            </a:r>
          </a:p>
        </p:txBody>
      </p:sp>
      <p:pic>
        <p:nvPicPr>
          <p:cNvPr id="12" name="Picture 11" descr="A chart with text on it&#10;&#10;Description automatically generated">
            <a:extLst>
              <a:ext uri="{FF2B5EF4-FFF2-40B4-BE49-F238E27FC236}">
                <a16:creationId xmlns:a16="http://schemas.microsoft.com/office/drawing/2014/main" id="{5B966ABA-6779-D954-089A-8E9BF5D6F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23" y="4432387"/>
            <a:ext cx="2418091" cy="1396094"/>
          </a:xfrm>
          <a:prstGeom prst="rect">
            <a:avLst/>
          </a:prstGeom>
        </p:spPr>
      </p:pic>
      <p:pic>
        <p:nvPicPr>
          <p:cNvPr id="4" name="Picture 3">
            <a:extLst>
              <a:ext uri="{FF2B5EF4-FFF2-40B4-BE49-F238E27FC236}">
                <a16:creationId xmlns:a16="http://schemas.microsoft.com/office/drawing/2014/main" id="{5AB27295-2E4F-B362-107E-8BD36B251C38}"/>
              </a:ext>
            </a:extLst>
          </p:cNvPr>
          <p:cNvPicPr>
            <a:picLocks noChangeAspect="1"/>
          </p:cNvPicPr>
          <p:nvPr/>
        </p:nvPicPr>
        <p:blipFill>
          <a:blip r:embed="rId5"/>
          <a:stretch>
            <a:fillRect/>
          </a:stretch>
        </p:blipFill>
        <p:spPr>
          <a:xfrm>
            <a:off x="1818482" y="6548437"/>
            <a:ext cx="8553450" cy="309563"/>
          </a:xfrm>
          <a:prstGeom prst="rect">
            <a:avLst/>
          </a:prstGeom>
        </p:spPr>
      </p:pic>
      <p:pic>
        <p:nvPicPr>
          <p:cNvPr id="17" name="Picture 16">
            <a:extLst>
              <a:ext uri="{FF2B5EF4-FFF2-40B4-BE49-F238E27FC236}">
                <a16:creationId xmlns:a16="http://schemas.microsoft.com/office/drawing/2014/main" id="{AD0D8373-781D-BD45-B95D-B54A334E56FE}"/>
              </a:ext>
            </a:extLst>
          </p:cNvPr>
          <p:cNvPicPr>
            <a:picLocks noChangeAspect="1"/>
          </p:cNvPicPr>
          <p:nvPr/>
        </p:nvPicPr>
        <p:blipFill>
          <a:blip r:embed="rId6"/>
          <a:stretch>
            <a:fillRect/>
          </a:stretch>
        </p:blipFill>
        <p:spPr>
          <a:xfrm>
            <a:off x="4175443" y="3008924"/>
            <a:ext cx="7818120" cy="1617182"/>
          </a:xfrm>
          <a:prstGeom prst="rect">
            <a:avLst/>
          </a:prstGeom>
          <a:solidFill>
            <a:schemeClr val="bg1"/>
          </a:solidFill>
          <a:ln w="12700">
            <a:solidFill>
              <a:schemeClr val="accent3"/>
            </a:solidFill>
          </a:ln>
        </p:spPr>
      </p:pic>
    </p:spTree>
    <p:extLst>
      <p:ext uri="{BB962C8B-B14F-4D97-AF65-F5344CB8AC3E}">
        <p14:creationId xmlns:p14="http://schemas.microsoft.com/office/powerpoint/2010/main" val="78818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lstStyle/>
          <a:p>
            <a:r>
              <a:rPr lang="en-GB">
                <a:solidFill>
                  <a:schemeClr val="tx1"/>
                </a:solidFill>
              </a:rPr>
              <a:t>RACC-FSC Worksheets – 3_FSC (continued)</a:t>
            </a:r>
          </a:p>
        </p:txBody>
      </p:sp>
      <p:pic>
        <p:nvPicPr>
          <p:cNvPr id="7" name="Content Placeholder 6">
            <a:extLst>
              <a:ext uri="{FF2B5EF4-FFF2-40B4-BE49-F238E27FC236}">
                <a16:creationId xmlns:a16="http://schemas.microsoft.com/office/drawing/2014/main" id="{62F0DDA0-F342-80DC-6953-2CD63ADF46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3823" y="5953721"/>
            <a:ext cx="11256264" cy="361439"/>
          </a:xfrm>
        </p:spPr>
      </p:pic>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lstStyle/>
          <a:p>
            <a:fld id="{5BA07366-CB75-4AA8-9E5B-928B849F427C}" type="slidenum">
              <a:rPr lang="en-US" smtClean="0"/>
              <a:t>45</a:t>
            </a:fld>
            <a:endParaRPr lang="en-US"/>
          </a:p>
        </p:txBody>
      </p:sp>
      <p:sp>
        <p:nvSpPr>
          <p:cNvPr id="3" name="Text Placeholder 4">
            <a:extLst>
              <a:ext uri="{FF2B5EF4-FFF2-40B4-BE49-F238E27FC236}">
                <a16:creationId xmlns:a16="http://schemas.microsoft.com/office/drawing/2014/main" id="{82C90378-680A-D426-4969-770F28B879AA}"/>
              </a:ext>
            </a:extLst>
          </p:cNvPr>
          <p:cNvSpPr txBox="1">
            <a:spLocks/>
          </p:cNvSpPr>
          <p:nvPr/>
        </p:nvSpPr>
        <p:spPr>
          <a:xfrm>
            <a:off x="163230" y="2048647"/>
            <a:ext cx="11807073" cy="3346703"/>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buNone/>
            </a:pPr>
            <a:r>
              <a:rPr lang="en-US" u="sng">
                <a:solidFill>
                  <a:schemeClr val="tx1"/>
                </a:solidFill>
              </a:rPr>
              <a:t>Residential Central Heat Pump Example:</a:t>
            </a:r>
          </a:p>
          <a:p>
            <a:r>
              <a:rPr lang="en-US">
                <a:solidFill>
                  <a:schemeClr val="bg1">
                    <a:lumMod val="75000"/>
                  </a:schemeClr>
                </a:solidFill>
              </a:rPr>
              <a:t>Measure offering classifications &amp; assign RACC calculation</a:t>
            </a:r>
          </a:p>
          <a:p>
            <a:r>
              <a:rPr lang="en-US"/>
              <a:t>Imputed cooling (optional)</a:t>
            </a:r>
          </a:p>
          <a:p>
            <a:r>
              <a:rPr lang="en-US">
                <a:solidFill>
                  <a:schemeClr val="bg1">
                    <a:lumMod val="75000"/>
                  </a:schemeClr>
                </a:solidFill>
              </a:rPr>
              <a:t>Annual energy usage</a:t>
            </a:r>
          </a:p>
        </p:txBody>
      </p:sp>
      <p:sp>
        <p:nvSpPr>
          <p:cNvPr id="6" name="Rectangle 5">
            <a:extLst>
              <a:ext uri="{FF2B5EF4-FFF2-40B4-BE49-F238E27FC236}">
                <a16:creationId xmlns:a16="http://schemas.microsoft.com/office/drawing/2014/main" id="{13EC793D-EF2D-E8B2-9D11-75794FC9595C}"/>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3 </a:t>
            </a:r>
            <a:r>
              <a:rPr lang="en-US" sz="2000" b="1" err="1">
                <a:solidFill>
                  <a:srgbClr val="FFF377"/>
                </a:solidFill>
              </a:rPr>
              <a:t>FSC</a:t>
            </a:r>
            <a:r>
              <a:rPr lang="en-US" sz="2000">
                <a:solidFill>
                  <a:srgbClr val="FFF377"/>
                </a:solidFill>
              </a:rPr>
              <a:t> </a:t>
            </a:r>
            <a:r>
              <a:rPr lang="en-US" sz="2000"/>
              <a:t>worksheet: </a:t>
            </a:r>
          </a:p>
          <a:p>
            <a:pPr algn="ctr">
              <a:lnSpc>
                <a:spcPct val="100000"/>
              </a:lnSpc>
              <a:spcBef>
                <a:spcPts val="600"/>
              </a:spcBef>
            </a:pPr>
            <a:r>
              <a:rPr lang="en-US" sz="2000"/>
              <a:t>Assess whether measure permutations pass the fuel substitution tests</a:t>
            </a:r>
          </a:p>
        </p:txBody>
      </p:sp>
      <p:pic>
        <p:nvPicPr>
          <p:cNvPr id="12" name="Picture 11" descr="A chart with text on it&#10;&#10;Description automatically generated">
            <a:extLst>
              <a:ext uri="{FF2B5EF4-FFF2-40B4-BE49-F238E27FC236}">
                <a16:creationId xmlns:a16="http://schemas.microsoft.com/office/drawing/2014/main" id="{5B966ABA-6779-D954-089A-8E9BF5D6F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23" y="4432387"/>
            <a:ext cx="2418091" cy="1396094"/>
          </a:xfrm>
          <a:prstGeom prst="rect">
            <a:avLst/>
          </a:prstGeom>
        </p:spPr>
      </p:pic>
      <p:pic>
        <p:nvPicPr>
          <p:cNvPr id="16" name="Picture 15">
            <a:extLst>
              <a:ext uri="{FF2B5EF4-FFF2-40B4-BE49-F238E27FC236}">
                <a16:creationId xmlns:a16="http://schemas.microsoft.com/office/drawing/2014/main" id="{68273D2E-9249-C281-8779-E87A4EAD4B85}"/>
              </a:ext>
            </a:extLst>
          </p:cNvPr>
          <p:cNvPicPr>
            <a:picLocks noChangeAspect="1"/>
          </p:cNvPicPr>
          <p:nvPr/>
        </p:nvPicPr>
        <p:blipFill>
          <a:blip r:embed="rId5"/>
          <a:stretch>
            <a:fillRect/>
          </a:stretch>
        </p:blipFill>
        <p:spPr>
          <a:xfrm>
            <a:off x="1818482" y="6548437"/>
            <a:ext cx="8553450" cy="309563"/>
          </a:xfrm>
          <a:prstGeom prst="rect">
            <a:avLst/>
          </a:prstGeom>
        </p:spPr>
      </p:pic>
      <p:pic>
        <p:nvPicPr>
          <p:cNvPr id="19" name="Picture 18">
            <a:extLst>
              <a:ext uri="{FF2B5EF4-FFF2-40B4-BE49-F238E27FC236}">
                <a16:creationId xmlns:a16="http://schemas.microsoft.com/office/drawing/2014/main" id="{E5DF8376-7D76-5821-4D65-5481CAC8982C}"/>
              </a:ext>
            </a:extLst>
          </p:cNvPr>
          <p:cNvPicPr>
            <a:picLocks noChangeAspect="1"/>
          </p:cNvPicPr>
          <p:nvPr/>
        </p:nvPicPr>
        <p:blipFill>
          <a:blip r:embed="rId6"/>
          <a:stretch>
            <a:fillRect/>
          </a:stretch>
        </p:blipFill>
        <p:spPr>
          <a:xfrm>
            <a:off x="6254221" y="3108579"/>
            <a:ext cx="5404104" cy="2265696"/>
          </a:xfrm>
          <a:prstGeom prst="rect">
            <a:avLst/>
          </a:prstGeom>
          <a:solidFill>
            <a:schemeClr val="bg1"/>
          </a:solidFill>
          <a:ln w="12700">
            <a:solidFill>
              <a:schemeClr val="accent3"/>
            </a:solidFill>
          </a:ln>
        </p:spPr>
      </p:pic>
      <p:pic>
        <p:nvPicPr>
          <p:cNvPr id="20" name="Picture 19">
            <a:extLst>
              <a:ext uri="{FF2B5EF4-FFF2-40B4-BE49-F238E27FC236}">
                <a16:creationId xmlns:a16="http://schemas.microsoft.com/office/drawing/2014/main" id="{A3D9ED62-EC88-390B-7460-885D81D6C93A}"/>
              </a:ext>
            </a:extLst>
          </p:cNvPr>
          <p:cNvPicPr>
            <a:picLocks noChangeAspect="1"/>
          </p:cNvPicPr>
          <p:nvPr/>
        </p:nvPicPr>
        <p:blipFill rotWithShape="1">
          <a:blip r:embed="rId7"/>
          <a:srcRect r="96000"/>
          <a:stretch/>
        </p:blipFill>
        <p:spPr>
          <a:xfrm>
            <a:off x="5874769" y="3593023"/>
            <a:ext cx="344465" cy="1781251"/>
          </a:xfrm>
          <a:prstGeom prst="rect">
            <a:avLst/>
          </a:prstGeom>
          <a:solidFill>
            <a:schemeClr val="bg1"/>
          </a:solidFill>
          <a:ln w="12700">
            <a:solidFill>
              <a:schemeClr val="accent3"/>
            </a:solidFill>
          </a:ln>
        </p:spPr>
      </p:pic>
      <p:sp>
        <p:nvSpPr>
          <p:cNvPr id="15" name="Flowchart: Off-page Connector 14">
            <a:extLst>
              <a:ext uri="{FF2B5EF4-FFF2-40B4-BE49-F238E27FC236}">
                <a16:creationId xmlns:a16="http://schemas.microsoft.com/office/drawing/2014/main" id="{1EA0BFF0-D1AC-3C4D-BB91-1FC54BDCD074}"/>
              </a:ext>
            </a:extLst>
          </p:cNvPr>
          <p:cNvSpPr/>
          <p:nvPr/>
        </p:nvSpPr>
        <p:spPr>
          <a:xfrm rot="16200000">
            <a:off x="4386048" y="3714335"/>
            <a:ext cx="215444" cy="2948689"/>
          </a:xfrm>
          <a:prstGeom prst="flowChartOffpageConnector">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lnSpc>
                <a:spcPct val="100000"/>
              </a:lnSpc>
              <a:spcBef>
                <a:spcPts val="600"/>
              </a:spcBef>
            </a:pPr>
            <a:r>
              <a:rPr lang="en-GB" sz="1400"/>
              <a:t>Gas furn. w/ imputed cooling</a:t>
            </a:r>
          </a:p>
        </p:txBody>
      </p:sp>
      <p:sp>
        <p:nvSpPr>
          <p:cNvPr id="21" name="Rectangle 20">
            <a:extLst>
              <a:ext uri="{FF2B5EF4-FFF2-40B4-BE49-F238E27FC236}">
                <a16:creationId xmlns:a16="http://schemas.microsoft.com/office/drawing/2014/main" id="{F42199EA-64B4-CF62-2D8D-F298C805A485}"/>
              </a:ext>
            </a:extLst>
          </p:cNvPr>
          <p:cNvSpPr/>
          <p:nvPr/>
        </p:nvSpPr>
        <p:spPr>
          <a:xfrm>
            <a:off x="5874769" y="4609061"/>
            <a:ext cx="344465" cy="394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13" name="Flowchart: Off-page Connector 12">
            <a:extLst>
              <a:ext uri="{FF2B5EF4-FFF2-40B4-BE49-F238E27FC236}">
                <a16:creationId xmlns:a16="http://schemas.microsoft.com/office/drawing/2014/main" id="{B261C0E6-A9DC-724C-EFBA-E91C73E4286E}"/>
              </a:ext>
            </a:extLst>
          </p:cNvPr>
          <p:cNvSpPr/>
          <p:nvPr/>
        </p:nvSpPr>
        <p:spPr>
          <a:xfrm rot="16200000">
            <a:off x="4875562" y="3891368"/>
            <a:ext cx="215443" cy="1943103"/>
          </a:xfrm>
          <a:prstGeom prst="flowChartOffpageConnector">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lnSpc>
                <a:spcPct val="100000"/>
              </a:lnSpc>
              <a:spcBef>
                <a:spcPts val="600"/>
              </a:spcBef>
            </a:pPr>
            <a:r>
              <a:rPr lang="en-GB" sz="1400"/>
              <a:t>Gas furnace &amp; AC</a:t>
            </a:r>
          </a:p>
        </p:txBody>
      </p:sp>
    </p:spTree>
    <p:extLst>
      <p:ext uri="{BB962C8B-B14F-4D97-AF65-F5344CB8AC3E}">
        <p14:creationId xmlns:p14="http://schemas.microsoft.com/office/powerpoint/2010/main" val="174501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A66D7-EFAE-C36C-9DD2-3647FE8EB44F}"/>
              </a:ext>
            </a:extLst>
          </p:cNvPr>
          <p:cNvSpPr>
            <a:spLocks noGrp="1"/>
          </p:cNvSpPr>
          <p:nvPr>
            <p:ph type="title"/>
          </p:nvPr>
        </p:nvSpPr>
        <p:spPr/>
        <p:txBody>
          <a:bodyPr/>
          <a:lstStyle/>
          <a:p>
            <a:r>
              <a:rPr lang="en-GB" err="1">
                <a:solidFill>
                  <a:schemeClr val="tx1"/>
                </a:solidFill>
              </a:rPr>
              <a:t>RACC-FSC</a:t>
            </a:r>
            <a:r>
              <a:rPr lang="en-GB">
                <a:solidFill>
                  <a:schemeClr val="tx1"/>
                </a:solidFill>
              </a:rPr>
              <a:t> Worksheets – </a:t>
            </a:r>
            <a:r>
              <a:rPr lang="en-GB" err="1">
                <a:solidFill>
                  <a:schemeClr val="tx1"/>
                </a:solidFill>
              </a:rPr>
              <a:t>3_FSC</a:t>
            </a:r>
            <a:endParaRPr lang="en-GB">
              <a:solidFill>
                <a:schemeClr val="tx1"/>
              </a:solidFill>
            </a:endParaRPr>
          </a:p>
        </p:txBody>
      </p:sp>
      <p:pic>
        <p:nvPicPr>
          <p:cNvPr id="7" name="Content Placeholder 6">
            <a:extLst>
              <a:ext uri="{FF2B5EF4-FFF2-40B4-BE49-F238E27FC236}">
                <a16:creationId xmlns:a16="http://schemas.microsoft.com/office/drawing/2014/main" id="{62F0DDA0-F342-80DC-6953-2CD63ADF46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3823" y="5953721"/>
            <a:ext cx="11256264" cy="361439"/>
          </a:xfrm>
        </p:spPr>
      </p:pic>
      <p:sp>
        <p:nvSpPr>
          <p:cNvPr id="5" name="Slide Number Placeholder 4">
            <a:extLst>
              <a:ext uri="{FF2B5EF4-FFF2-40B4-BE49-F238E27FC236}">
                <a16:creationId xmlns:a16="http://schemas.microsoft.com/office/drawing/2014/main" id="{27583256-C1A6-8254-AFBA-5BC57341928E}"/>
              </a:ext>
            </a:extLst>
          </p:cNvPr>
          <p:cNvSpPr>
            <a:spLocks noGrp="1"/>
          </p:cNvSpPr>
          <p:nvPr>
            <p:ph type="sldNum" sz="quarter" idx="12"/>
          </p:nvPr>
        </p:nvSpPr>
        <p:spPr/>
        <p:txBody>
          <a:bodyPr/>
          <a:lstStyle/>
          <a:p>
            <a:fld id="{5BA07366-CB75-4AA8-9E5B-928B849F427C}" type="slidenum">
              <a:rPr lang="en-US" smtClean="0"/>
              <a:t>46</a:t>
            </a:fld>
            <a:endParaRPr lang="en-US"/>
          </a:p>
        </p:txBody>
      </p:sp>
      <p:sp>
        <p:nvSpPr>
          <p:cNvPr id="3" name="Text Placeholder 4">
            <a:extLst>
              <a:ext uri="{FF2B5EF4-FFF2-40B4-BE49-F238E27FC236}">
                <a16:creationId xmlns:a16="http://schemas.microsoft.com/office/drawing/2014/main" id="{82C90378-680A-D426-4969-770F28B879AA}"/>
              </a:ext>
            </a:extLst>
          </p:cNvPr>
          <p:cNvSpPr txBox="1">
            <a:spLocks/>
          </p:cNvSpPr>
          <p:nvPr/>
        </p:nvSpPr>
        <p:spPr>
          <a:xfrm>
            <a:off x="163230" y="2048647"/>
            <a:ext cx="11901068" cy="3346703"/>
          </a:xfrm>
          <a:prstGeom prst="rect">
            <a:avLst/>
          </a:prstGeom>
        </p:spPr>
        <p:txBody>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buNone/>
            </a:pPr>
            <a:r>
              <a:rPr lang="en-US" u="sng">
                <a:solidFill>
                  <a:schemeClr val="tx1"/>
                </a:solidFill>
              </a:rPr>
              <a:t>Residential Central Heat Pump Example:</a:t>
            </a:r>
          </a:p>
          <a:p>
            <a:r>
              <a:rPr lang="en-US">
                <a:solidFill>
                  <a:schemeClr val="bg1">
                    <a:lumMod val="75000"/>
                  </a:schemeClr>
                </a:solidFill>
              </a:rPr>
              <a:t>Measure offering classifications &amp; assign RACC calculation</a:t>
            </a:r>
          </a:p>
          <a:p>
            <a:r>
              <a:rPr lang="en-US">
                <a:solidFill>
                  <a:schemeClr val="bg1">
                    <a:lumMod val="75000"/>
                  </a:schemeClr>
                </a:solidFill>
              </a:rPr>
              <a:t>Imputed cooling (optional)</a:t>
            </a:r>
          </a:p>
          <a:p>
            <a:r>
              <a:rPr lang="en-US"/>
              <a:t>Annual energy usage</a:t>
            </a:r>
          </a:p>
        </p:txBody>
      </p:sp>
      <p:sp>
        <p:nvSpPr>
          <p:cNvPr id="6" name="Rectangle 5">
            <a:extLst>
              <a:ext uri="{FF2B5EF4-FFF2-40B4-BE49-F238E27FC236}">
                <a16:creationId xmlns:a16="http://schemas.microsoft.com/office/drawing/2014/main" id="{13EC793D-EF2D-E8B2-9D11-75794FC9595C}"/>
              </a:ext>
            </a:extLst>
          </p:cNvPr>
          <p:cNvSpPr/>
          <p:nvPr/>
        </p:nvSpPr>
        <p:spPr>
          <a:xfrm>
            <a:off x="131771" y="1028092"/>
            <a:ext cx="11932527" cy="89531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r>
              <a:rPr lang="en-US" sz="2000"/>
              <a:t>Purpose of </a:t>
            </a:r>
            <a:r>
              <a:rPr lang="en-US" sz="2000" b="1">
                <a:solidFill>
                  <a:srgbClr val="FFF377"/>
                </a:solidFill>
              </a:rPr>
              <a:t>3 FSC</a:t>
            </a:r>
            <a:r>
              <a:rPr lang="en-US" sz="2000">
                <a:solidFill>
                  <a:srgbClr val="FFF377"/>
                </a:solidFill>
              </a:rPr>
              <a:t> </a:t>
            </a:r>
            <a:r>
              <a:rPr lang="en-US" sz="2000"/>
              <a:t>worksheet: </a:t>
            </a:r>
          </a:p>
          <a:p>
            <a:pPr algn="ctr">
              <a:lnSpc>
                <a:spcPct val="100000"/>
              </a:lnSpc>
              <a:spcBef>
                <a:spcPts val="600"/>
              </a:spcBef>
            </a:pPr>
            <a:r>
              <a:rPr lang="en-US" sz="2000"/>
              <a:t>Assess whether measure permutations pass the fuel substitution tests</a:t>
            </a:r>
          </a:p>
        </p:txBody>
      </p:sp>
      <p:pic>
        <p:nvPicPr>
          <p:cNvPr id="12" name="Picture 11" descr="A chart with text on it&#10;&#10;Description automatically generated">
            <a:extLst>
              <a:ext uri="{FF2B5EF4-FFF2-40B4-BE49-F238E27FC236}">
                <a16:creationId xmlns:a16="http://schemas.microsoft.com/office/drawing/2014/main" id="{5B966ABA-6779-D954-089A-8E9BF5D6F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23" y="4432387"/>
            <a:ext cx="2418091" cy="1396094"/>
          </a:xfrm>
          <a:prstGeom prst="rect">
            <a:avLst/>
          </a:prstGeom>
        </p:spPr>
      </p:pic>
      <p:pic>
        <p:nvPicPr>
          <p:cNvPr id="10" name="Picture 9">
            <a:extLst>
              <a:ext uri="{FF2B5EF4-FFF2-40B4-BE49-F238E27FC236}">
                <a16:creationId xmlns:a16="http://schemas.microsoft.com/office/drawing/2014/main" id="{7EBD7CA9-9239-8125-42FB-0436CD5F03AB}"/>
              </a:ext>
            </a:extLst>
          </p:cNvPr>
          <p:cNvPicPr>
            <a:picLocks noChangeAspect="1"/>
          </p:cNvPicPr>
          <p:nvPr/>
        </p:nvPicPr>
        <p:blipFill>
          <a:blip r:embed="rId5"/>
          <a:stretch>
            <a:fillRect/>
          </a:stretch>
        </p:blipFill>
        <p:spPr>
          <a:xfrm>
            <a:off x="7377813" y="2754235"/>
            <a:ext cx="4370832" cy="2641115"/>
          </a:xfrm>
          <a:prstGeom prst="rect">
            <a:avLst/>
          </a:prstGeom>
          <a:solidFill>
            <a:schemeClr val="bg1"/>
          </a:solidFill>
          <a:ln w="12700">
            <a:solidFill>
              <a:schemeClr val="accent3"/>
            </a:solidFill>
          </a:ln>
        </p:spPr>
      </p:pic>
      <p:sp>
        <p:nvSpPr>
          <p:cNvPr id="22" name="Rectangle 21">
            <a:extLst>
              <a:ext uri="{FF2B5EF4-FFF2-40B4-BE49-F238E27FC236}">
                <a16:creationId xmlns:a16="http://schemas.microsoft.com/office/drawing/2014/main" id="{9FEC280A-3E50-6F5F-EC83-C939EEBA7110}"/>
              </a:ext>
            </a:extLst>
          </p:cNvPr>
          <p:cNvSpPr/>
          <p:nvPr/>
        </p:nvSpPr>
        <p:spPr>
          <a:xfrm>
            <a:off x="8645860" y="4642540"/>
            <a:ext cx="628650" cy="36158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24" name="Rectangle 23">
            <a:extLst>
              <a:ext uri="{FF2B5EF4-FFF2-40B4-BE49-F238E27FC236}">
                <a16:creationId xmlns:a16="http://schemas.microsoft.com/office/drawing/2014/main" id="{37BE4F71-40A5-5C01-A43F-4B9B3C6EF0D9}"/>
              </a:ext>
            </a:extLst>
          </p:cNvPr>
          <p:cNvSpPr/>
          <p:nvPr/>
        </p:nvSpPr>
        <p:spPr>
          <a:xfrm>
            <a:off x="11125490" y="5004120"/>
            <a:ext cx="628650" cy="391230"/>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8" name="Picture 7">
            <a:extLst>
              <a:ext uri="{FF2B5EF4-FFF2-40B4-BE49-F238E27FC236}">
                <a16:creationId xmlns:a16="http://schemas.microsoft.com/office/drawing/2014/main" id="{289287FE-1191-AB67-8AB8-915162D85F35}"/>
              </a:ext>
            </a:extLst>
          </p:cNvPr>
          <p:cNvPicPr>
            <a:picLocks noChangeAspect="1"/>
          </p:cNvPicPr>
          <p:nvPr/>
        </p:nvPicPr>
        <p:blipFill>
          <a:blip r:embed="rId6"/>
          <a:stretch>
            <a:fillRect/>
          </a:stretch>
        </p:blipFill>
        <p:spPr>
          <a:xfrm>
            <a:off x="1818482" y="6548437"/>
            <a:ext cx="8553450" cy="309563"/>
          </a:xfrm>
          <a:prstGeom prst="rect">
            <a:avLst/>
          </a:prstGeom>
        </p:spPr>
      </p:pic>
      <p:sp>
        <p:nvSpPr>
          <p:cNvPr id="11" name="Rectangle 10">
            <a:extLst>
              <a:ext uri="{FF2B5EF4-FFF2-40B4-BE49-F238E27FC236}">
                <a16:creationId xmlns:a16="http://schemas.microsoft.com/office/drawing/2014/main" id="{5B37E483-9960-D5FF-93AF-A14C5FEB1038}"/>
              </a:ext>
            </a:extLst>
          </p:cNvPr>
          <p:cNvSpPr/>
          <p:nvPr/>
        </p:nvSpPr>
        <p:spPr>
          <a:xfrm>
            <a:off x="8645860" y="5041390"/>
            <a:ext cx="628650" cy="361580"/>
          </a:xfrm>
          <a:prstGeom prst="rect">
            <a:avLst/>
          </a:prstGeom>
          <a:noFill/>
          <a:ln w="25400">
            <a:solidFill>
              <a:srgbClr val="F06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pic>
        <p:nvPicPr>
          <p:cNvPr id="13" name="Picture 12">
            <a:extLst>
              <a:ext uri="{FF2B5EF4-FFF2-40B4-BE49-F238E27FC236}">
                <a16:creationId xmlns:a16="http://schemas.microsoft.com/office/drawing/2014/main" id="{1E1D2772-B2B4-32D8-0819-48093121E87F}"/>
              </a:ext>
            </a:extLst>
          </p:cNvPr>
          <p:cNvPicPr>
            <a:picLocks noChangeAspect="1"/>
          </p:cNvPicPr>
          <p:nvPr/>
        </p:nvPicPr>
        <p:blipFill rotWithShape="1">
          <a:blip r:embed="rId7"/>
          <a:srcRect r="96000"/>
          <a:stretch/>
        </p:blipFill>
        <p:spPr>
          <a:xfrm>
            <a:off x="6985716" y="3606479"/>
            <a:ext cx="344465" cy="1781251"/>
          </a:xfrm>
          <a:prstGeom prst="rect">
            <a:avLst/>
          </a:prstGeom>
          <a:solidFill>
            <a:schemeClr val="bg1"/>
          </a:solidFill>
          <a:ln w="12700">
            <a:solidFill>
              <a:schemeClr val="accent3"/>
            </a:solidFill>
          </a:ln>
        </p:spPr>
      </p:pic>
      <p:sp>
        <p:nvSpPr>
          <p:cNvPr id="18" name="Flowchart: Off-page Connector 17">
            <a:extLst>
              <a:ext uri="{FF2B5EF4-FFF2-40B4-BE49-F238E27FC236}">
                <a16:creationId xmlns:a16="http://schemas.microsoft.com/office/drawing/2014/main" id="{C2B1B094-311A-945C-E528-7FE9CC8CEEBA}"/>
              </a:ext>
            </a:extLst>
          </p:cNvPr>
          <p:cNvSpPr/>
          <p:nvPr/>
        </p:nvSpPr>
        <p:spPr>
          <a:xfrm rot="16200000">
            <a:off x="5955641" y="3858117"/>
            <a:ext cx="215443" cy="1943103"/>
          </a:xfrm>
          <a:prstGeom prst="flowChartOffpageConnector">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lnSpc>
                <a:spcPct val="100000"/>
              </a:lnSpc>
              <a:spcBef>
                <a:spcPts val="600"/>
              </a:spcBef>
            </a:pPr>
            <a:r>
              <a:rPr lang="en-GB" sz="1400"/>
              <a:t>Gas furnace &amp; AC</a:t>
            </a:r>
          </a:p>
        </p:txBody>
      </p:sp>
      <p:sp>
        <p:nvSpPr>
          <p:cNvPr id="20" name="Flowchart: Off-page Connector 19">
            <a:extLst>
              <a:ext uri="{FF2B5EF4-FFF2-40B4-BE49-F238E27FC236}">
                <a16:creationId xmlns:a16="http://schemas.microsoft.com/office/drawing/2014/main" id="{804772E3-C0DC-BF1F-8BD0-69B756E58CD3}"/>
              </a:ext>
            </a:extLst>
          </p:cNvPr>
          <p:cNvSpPr/>
          <p:nvPr/>
        </p:nvSpPr>
        <p:spPr>
          <a:xfrm rot="16200000">
            <a:off x="5452848" y="3714335"/>
            <a:ext cx="215444" cy="2948689"/>
          </a:xfrm>
          <a:prstGeom prst="flowChartOffpageConnector">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lnSpc>
                <a:spcPct val="100000"/>
              </a:lnSpc>
              <a:spcBef>
                <a:spcPts val="600"/>
              </a:spcBef>
            </a:pPr>
            <a:r>
              <a:rPr lang="en-GB" sz="1400"/>
              <a:t>Gas furn. w/ imputed cooling</a:t>
            </a:r>
          </a:p>
        </p:txBody>
      </p:sp>
    </p:spTree>
    <p:extLst>
      <p:ext uri="{BB962C8B-B14F-4D97-AF65-F5344CB8AC3E}">
        <p14:creationId xmlns:p14="http://schemas.microsoft.com/office/powerpoint/2010/main" val="50188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5000D3-ECA8-77F0-69EE-8669954AE8B1}"/>
              </a:ext>
            </a:extLst>
          </p:cNvPr>
          <p:cNvPicPr>
            <a:picLocks noGrp="1" noChangeAspect="1"/>
          </p:cNvPicPr>
          <p:nvPr>
            <p:ph type="pic" sz="quarter" idx="15"/>
          </p:nvPr>
        </p:nvPicPr>
        <p:blipFill>
          <a:blip r:embed="rId3">
            <a:alphaModFix amt="40000"/>
            <a:extLst>
              <a:ext uri="{28A0092B-C50C-407E-A947-70E740481C1C}">
                <a14:useLocalDpi xmlns:a14="http://schemas.microsoft.com/office/drawing/2010/main" val="0"/>
              </a:ext>
            </a:extLst>
          </a:blip>
          <a:srcRect/>
          <a:stretch/>
        </p:blipFill>
        <p:spPr>
          <a:xfrm>
            <a:off x="20" y="-27264"/>
            <a:ext cx="12191980" cy="6857990"/>
          </a:xfrm>
          <a:solidFill>
            <a:schemeClr val="bg1">
              <a:alpha val="40000"/>
            </a:schemeClr>
          </a:solidFill>
        </p:spPr>
      </p:pic>
      <p:sp>
        <p:nvSpPr>
          <p:cNvPr id="2" name="Rectangle 1">
            <a:extLst>
              <a:ext uri="{FF2B5EF4-FFF2-40B4-BE49-F238E27FC236}">
                <a16:creationId xmlns:a16="http://schemas.microsoft.com/office/drawing/2014/main" id="{866AE843-F7C8-485F-EB6D-9CD25C08D1D4}"/>
              </a:ext>
            </a:extLst>
          </p:cNvPr>
          <p:cNvSpPr/>
          <p:nvPr/>
        </p:nvSpPr>
        <p:spPr>
          <a:xfrm>
            <a:off x="0" y="-27272"/>
            <a:ext cx="12969551" cy="6857998"/>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a:p>
        </p:txBody>
      </p:sp>
      <p:sp>
        <p:nvSpPr>
          <p:cNvPr id="5" name="Slide Number Placeholder 4" hidden="1">
            <a:extLst>
              <a:ext uri="{FF2B5EF4-FFF2-40B4-BE49-F238E27FC236}">
                <a16:creationId xmlns:a16="http://schemas.microsoft.com/office/drawing/2014/main" id="{6D3A84CC-4A3F-81ED-2C2B-1756AC30240F}"/>
              </a:ext>
            </a:extLst>
          </p:cNvPr>
          <p:cNvSpPr>
            <a:spLocks noGrp="1"/>
          </p:cNvSpPr>
          <p:nvPr>
            <p:ph type="sldNum" sz="quarter" idx="4294967295"/>
          </p:nvPr>
        </p:nvSpPr>
        <p:spPr>
          <a:xfrm>
            <a:off x="540000" y="6440400"/>
            <a:ext cx="266400" cy="151200"/>
          </a:xfrm>
        </p:spPr>
        <p:txBody>
          <a:bodyPr/>
          <a:lstStyle/>
          <a:p>
            <a:pPr>
              <a:spcAft>
                <a:spcPts val="600"/>
              </a:spcAft>
            </a:pPr>
            <a:fld id="{5BA07366-CB75-4AA8-9E5B-928B849F427C}" type="slidenum">
              <a:rPr lang="en-US" smtClean="0"/>
              <a:pPr>
                <a:spcAft>
                  <a:spcPts val="600"/>
                </a:spcAft>
              </a:pPr>
              <a:t>47</a:t>
            </a:fld>
            <a:endParaRPr lang="en-US"/>
          </a:p>
        </p:txBody>
      </p:sp>
      <p:sp>
        <p:nvSpPr>
          <p:cNvPr id="9" name="Title 2">
            <a:extLst>
              <a:ext uri="{FF2B5EF4-FFF2-40B4-BE49-F238E27FC236}">
                <a16:creationId xmlns:a16="http://schemas.microsoft.com/office/drawing/2014/main" id="{01EB77D0-D219-C844-47B0-1BEA255656EB}"/>
              </a:ext>
            </a:extLst>
          </p:cNvPr>
          <p:cNvSpPr txBox="1">
            <a:spLocks/>
          </p:cNvSpPr>
          <p:nvPr/>
        </p:nvSpPr>
        <p:spPr>
          <a:xfrm>
            <a:off x="1024445" y="4495800"/>
            <a:ext cx="8388100" cy="12954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0" kern="1200">
                <a:solidFill>
                  <a:schemeClr val="bg1"/>
                </a:solidFill>
                <a:latin typeface="+mj-lt"/>
                <a:ea typeface="+mj-ea"/>
                <a:cs typeface="+mj-cs"/>
              </a:defRPr>
            </a:lvl1pPr>
          </a:lstStyle>
          <a:p>
            <a:endParaRPr lang="en-GB"/>
          </a:p>
        </p:txBody>
      </p:sp>
      <p:sp>
        <p:nvSpPr>
          <p:cNvPr id="3" name="Title 2">
            <a:extLst>
              <a:ext uri="{FF2B5EF4-FFF2-40B4-BE49-F238E27FC236}">
                <a16:creationId xmlns:a16="http://schemas.microsoft.com/office/drawing/2014/main" id="{D3A20779-6C99-EB61-105B-D7F9462B6417}"/>
              </a:ext>
            </a:extLst>
          </p:cNvPr>
          <p:cNvSpPr txBox="1">
            <a:spLocks/>
          </p:cNvSpPr>
          <p:nvPr/>
        </p:nvSpPr>
        <p:spPr>
          <a:xfrm>
            <a:off x="974711" y="2779885"/>
            <a:ext cx="8388100" cy="1298228"/>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10000" b="0">
                <a:solidFill>
                  <a:schemeClr val="accent5"/>
                </a:solidFill>
              </a:rPr>
              <a:t>Next Steps</a:t>
            </a:r>
          </a:p>
        </p:txBody>
      </p:sp>
    </p:spTree>
    <p:extLst>
      <p:ext uri="{BB962C8B-B14F-4D97-AF65-F5344CB8AC3E}">
        <p14:creationId xmlns:p14="http://schemas.microsoft.com/office/powerpoint/2010/main" val="194686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E17C-881E-127B-7D36-31D6C8D39AC1}"/>
              </a:ext>
            </a:extLst>
          </p:cNvPr>
          <p:cNvSpPr>
            <a:spLocks noGrp="1"/>
          </p:cNvSpPr>
          <p:nvPr>
            <p:ph type="title"/>
          </p:nvPr>
        </p:nvSpPr>
        <p:spPr/>
        <p:txBody>
          <a:bodyPr/>
          <a:lstStyle/>
          <a:p>
            <a:r>
              <a:rPr lang="en-US"/>
              <a:t>RACC-FSC Use Cases</a:t>
            </a:r>
            <a:endParaRPr lang="en-US">
              <a:highlight>
                <a:srgbClr val="FFFF00"/>
              </a:highlight>
            </a:endParaRPr>
          </a:p>
        </p:txBody>
      </p:sp>
      <p:sp>
        <p:nvSpPr>
          <p:cNvPr id="4" name="Slide Number Placeholder 3">
            <a:extLst>
              <a:ext uri="{FF2B5EF4-FFF2-40B4-BE49-F238E27FC236}">
                <a16:creationId xmlns:a16="http://schemas.microsoft.com/office/drawing/2014/main" id="{B2909FF8-9593-E920-794D-6FB923168D24}"/>
              </a:ext>
            </a:extLst>
          </p:cNvPr>
          <p:cNvSpPr>
            <a:spLocks noGrp="1"/>
          </p:cNvSpPr>
          <p:nvPr>
            <p:ph type="sldNum" sz="quarter" idx="12"/>
          </p:nvPr>
        </p:nvSpPr>
        <p:spPr/>
        <p:txBody>
          <a:bodyPr/>
          <a:lstStyle/>
          <a:p>
            <a:fld id="{5BA07366-CB75-4AA8-9E5B-928B849F427C}" type="slidenum">
              <a:rPr lang="en-GB" smtClean="0"/>
              <a:t>48</a:t>
            </a:fld>
            <a:endParaRPr lang="en-GB"/>
          </a:p>
        </p:txBody>
      </p:sp>
      <p:graphicFrame>
        <p:nvGraphicFramePr>
          <p:cNvPr id="5" name="Table 4">
            <a:extLst>
              <a:ext uri="{FF2B5EF4-FFF2-40B4-BE49-F238E27FC236}">
                <a16:creationId xmlns:a16="http://schemas.microsoft.com/office/drawing/2014/main" id="{C1A9B473-E34F-2022-350C-5C660B8657D9}"/>
              </a:ext>
            </a:extLst>
          </p:cNvPr>
          <p:cNvGraphicFramePr>
            <a:graphicFrameLocks noGrp="1"/>
          </p:cNvGraphicFramePr>
          <p:nvPr>
            <p:extLst>
              <p:ext uri="{D42A27DB-BD31-4B8C-83A1-F6EECF244321}">
                <p14:modId xmlns:p14="http://schemas.microsoft.com/office/powerpoint/2010/main" val="132877816"/>
              </p:ext>
            </p:extLst>
          </p:nvPr>
        </p:nvGraphicFramePr>
        <p:xfrm>
          <a:off x="806400" y="1063082"/>
          <a:ext cx="10195664" cy="5110862"/>
        </p:xfrm>
        <a:graphic>
          <a:graphicData uri="http://schemas.openxmlformats.org/drawingml/2006/table">
            <a:tbl>
              <a:tblPr firstRow="1" bandRow="1">
                <a:tableStyleId>{5C22544A-7EE6-4342-B048-85BDC9FD1C3A}</a:tableStyleId>
              </a:tblPr>
              <a:tblGrid>
                <a:gridCol w="7022344">
                  <a:extLst>
                    <a:ext uri="{9D8B030D-6E8A-4147-A177-3AD203B41FA5}">
                      <a16:colId xmlns:a16="http://schemas.microsoft.com/office/drawing/2014/main" val="3393163149"/>
                    </a:ext>
                  </a:extLst>
                </a:gridCol>
                <a:gridCol w="1586660">
                  <a:extLst>
                    <a:ext uri="{9D8B030D-6E8A-4147-A177-3AD203B41FA5}">
                      <a16:colId xmlns:a16="http://schemas.microsoft.com/office/drawing/2014/main" val="1175313472"/>
                    </a:ext>
                  </a:extLst>
                </a:gridCol>
                <a:gridCol w="1586660">
                  <a:extLst>
                    <a:ext uri="{9D8B030D-6E8A-4147-A177-3AD203B41FA5}">
                      <a16:colId xmlns:a16="http://schemas.microsoft.com/office/drawing/2014/main" val="3834459931"/>
                    </a:ext>
                  </a:extLst>
                </a:gridCol>
              </a:tblGrid>
              <a:tr h="380131">
                <a:tc rowSpan="2">
                  <a:txBody>
                    <a:bodyPr/>
                    <a:lstStyle/>
                    <a:p>
                      <a:r>
                        <a:rPr lang="en-US" sz="1400" dirty="0">
                          <a:solidFill>
                            <a:schemeClr val="bg1"/>
                          </a:solidFill>
                        </a:rPr>
                        <a:t>Measure Packages and Custom Applications Uses</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gridSpan="2">
                  <a:txBody>
                    <a:bodyPr/>
                    <a:lstStyle/>
                    <a:p>
                      <a:pPr algn="ctr"/>
                      <a:r>
                        <a:rPr lang="en-US" sz="1400"/>
                        <a:t>Worksheet(s) to Complete</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lang="en-US" sz="180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67124254"/>
                  </a:ext>
                </a:extLst>
              </a:tr>
              <a:tr h="401610">
                <a:tc vMerge="1">
                  <a:txBody>
                    <a:bodyPr/>
                    <a:lstStyle/>
                    <a:p>
                      <a:r>
                        <a:rPr lang="en-US" sz="1800">
                          <a:solidFill>
                            <a:schemeClr val="bg1"/>
                          </a:solidFill>
                        </a:rPr>
                        <a:t>Measure Package/Custom Application Changes</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400" b="1" kern="1200" dirty="0">
                          <a:solidFill>
                            <a:schemeClr val="tx1"/>
                          </a:solidFill>
                          <a:latin typeface="+mn-lt"/>
                          <a:ea typeface="+mn-ea"/>
                          <a:cs typeface="+mn-cs"/>
                        </a:rPr>
                        <a:t>2 RACC</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tc>
                  <a:txBody>
                    <a:bodyPr/>
                    <a:lstStyle/>
                    <a:p>
                      <a:pPr algn="ctr"/>
                      <a:r>
                        <a:rPr lang="en-US" sz="1400" b="1" kern="1200" dirty="0">
                          <a:solidFill>
                            <a:schemeClr val="tx1"/>
                          </a:solidFill>
                          <a:latin typeface="+mn-lt"/>
                          <a:ea typeface="+mn-ea"/>
                          <a:cs typeface="+mn-cs"/>
                        </a:rPr>
                        <a:t>3 FSC</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3032698385"/>
                  </a:ext>
                </a:extLst>
              </a:tr>
              <a:tr h="675461">
                <a:tc>
                  <a:txBody>
                    <a:bodyPr/>
                    <a:lstStyle/>
                    <a:p>
                      <a:pPr marL="0" algn="l" defTabSz="914400" rtl="0" eaLnBrk="1" latinLnBrk="0" hangingPunct="1"/>
                      <a:r>
                        <a:rPr lang="en-US" sz="1400" kern="1200" dirty="0">
                          <a:solidFill>
                            <a:schemeClr val="dk1"/>
                          </a:solidFill>
                          <a:latin typeface="+mn-lt"/>
                          <a:ea typeface="+mn-ea"/>
                          <a:cs typeface="+mn-cs"/>
                        </a:rPr>
                        <a:t>Type of refrigerant changes</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X</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4">
                  <a:txBody>
                    <a:bodyPr/>
                    <a:lstStyle/>
                    <a:p>
                      <a:pPr algn="ctr"/>
                      <a:r>
                        <a:rPr lang="en-US" sz="1400"/>
                        <a:t>Only for fuel-substitution measures</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6957721"/>
                  </a:ext>
                </a:extLst>
              </a:tr>
              <a:tr h="675461">
                <a:tc>
                  <a:txBody>
                    <a:bodyPr/>
                    <a:lstStyle/>
                    <a:p>
                      <a:r>
                        <a:rPr lang="en-US" sz="1400"/>
                        <a:t>Weight/charge of refrigerant changes</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X</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lang="en-US" sz="160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3545222"/>
                  </a:ext>
                </a:extLst>
              </a:tr>
              <a:tr h="675461">
                <a:tc>
                  <a:txBody>
                    <a:bodyPr/>
                    <a:lstStyle/>
                    <a:p>
                      <a:r>
                        <a:rPr lang="en-US" sz="1400" dirty="0"/>
                        <a:t>EUL/RUL of refrigerant-using equipment changes</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X</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545156417"/>
                  </a:ext>
                </a:extLst>
              </a:tr>
              <a:tr h="935707">
                <a:tc>
                  <a:txBody>
                    <a:bodyPr/>
                    <a:lstStyle/>
                    <a:p>
                      <a:r>
                        <a:rPr lang="en-US" sz="1400" dirty="0"/>
                        <a:t>Claiming avoided emission when retired equipment’s remaining refrigerant is recovered/reclaimed and documented </a:t>
                      </a:r>
                    </a:p>
                    <a:p>
                      <a:r>
                        <a:rPr lang="en-US" sz="900" i="1" kern="1200" dirty="0">
                          <a:solidFill>
                            <a:schemeClr val="dk1"/>
                          </a:solidFill>
                          <a:latin typeface="+mn-lt"/>
                          <a:ea typeface="+mn-ea"/>
                          <a:cs typeface="+mn-cs"/>
                        </a:rPr>
                        <a:t>*Documentation requirements are still very much under development and will need to be agreed upon during measure package/custom application development for avoided emissions credit to be claimed.</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X</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lang="en-US" sz="160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2073400"/>
                  </a:ext>
                </a:extLst>
              </a:tr>
              <a:tr h="675461">
                <a:tc>
                  <a:txBody>
                    <a:bodyPr/>
                    <a:lstStyle/>
                    <a:p>
                      <a:r>
                        <a:rPr lang="en-US" sz="1400" dirty="0"/>
                        <a:t>Fuel-substitution measure w/o refrigerant (e.g., induction range)</a:t>
                      </a:r>
                      <a:endParaRPr lang="en-US" sz="900" dirty="0"/>
                    </a:p>
                    <a:p>
                      <a:r>
                        <a:rPr lang="en-US" sz="900" dirty="0"/>
                        <a:t>*</a:t>
                      </a:r>
                      <a:r>
                        <a:rPr lang="en-US" sz="900" i="1" dirty="0"/>
                        <a:t>Even though equipment contains no refrigerant, information entered on </a:t>
                      </a:r>
                      <a:r>
                        <a:rPr lang="en-US" sz="900" b="1" dirty="0"/>
                        <a:t>2 RACC</a:t>
                      </a:r>
                      <a:r>
                        <a:rPr lang="en-US" sz="900" b="0" dirty="0"/>
                        <a:t> </a:t>
                      </a:r>
                      <a:r>
                        <a:rPr lang="en-US" sz="900" b="0" i="1" dirty="0"/>
                        <a:t>is used by </a:t>
                      </a:r>
                      <a:r>
                        <a:rPr lang="en-US" sz="900" b="1" dirty="0"/>
                        <a:t>3 FSC</a:t>
                      </a:r>
                      <a:r>
                        <a:rPr lang="en-US" sz="900" b="0" dirty="0"/>
                        <a:t>.</a:t>
                      </a:r>
                      <a:endParaRPr lang="en-US" sz="900" dirty="0"/>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X </a:t>
                      </a:r>
                    </a:p>
                    <a:p>
                      <a:pPr algn="ctr"/>
                      <a:r>
                        <a:rPr lang="en-US" sz="1400" dirty="0"/>
                        <a:t>($0)*</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X</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66202377"/>
                  </a:ext>
                </a:extLst>
              </a:tr>
              <a:tr h="675461">
                <a:tc>
                  <a:txBody>
                    <a:bodyPr/>
                    <a:lstStyle/>
                    <a:p>
                      <a:r>
                        <a:rPr lang="en-US" sz="1400" dirty="0"/>
                        <a:t>Changes to equipment efficiency only (not refrigerant)</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Not needed</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dirty="0"/>
                        <a:t>Not needed</a:t>
                      </a:r>
                    </a:p>
                  </a:txBody>
                  <a:tcPr marL="137160" marR="137160" marT="91440" marB="914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0776151"/>
                  </a:ext>
                </a:extLst>
              </a:tr>
            </a:tbl>
          </a:graphicData>
        </a:graphic>
      </p:graphicFrame>
      <p:pic>
        <p:nvPicPr>
          <p:cNvPr id="8" name="Picture 7">
            <a:extLst>
              <a:ext uri="{FF2B5EF4-FFF2-40B4-BE49-F238E27FC236}">
                <a16:creationId xmlns:a16="http://schemas.microsoft.com/office/drawing/2014/main" id="{FD9EBB02-C4D6-2E44-B678-B87963FF8FFB}"/>
              </a:ext>
            </a:extLst>
          </p:cNvPr>
          <p:cNvPicPr>
            <a:picLocks noChangeAspect="1"/>
          </p:cNvPicPr>
          <p:nvPr/>
        </p:nvPicPr>
        <p:blipFill>
          <a:blip r:embed="rId3"/>
          <a:stretch>
            <a:fillRect/>
          </a:stretch>
        </p:blipFill>
        <p:spPr>
          <a:xfrm>
            <a:off x="1818481" y="6548437"/>
            <a:ext cx="8553450" cy="309563"/>
          </a:xfrm>
          <a:prstGeom prst="rect">
            <a:avLst/>
          </a:prstGeom>
        </p:spPr>
      </p:pic>
    </p:spTree>
    <p:extLst>
      <p:ext uri="{BB962C8B-B14F-4D97-AF65-F5344CB8AC3E}">
        <p14:creationId xmlns:p14="http://schemas.microsoft.com/office/powerpoint/2010/main" val="2709602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erial view of roiling sea">
            <a:extLst>
              <a:ext uri="{FF2B5EF4-FFF2-40B4-BE49-F238E27FC236}">
                <a16:creationId xmlns:a16="http://schemas.microsoft.com/office/drawing/2014/main" id="{59FC3FEC-2E0E-477A-FDBA-D8244BDB9F7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12" r="25012"/>
          <a:stretch>
            <a:fillRect/>
          </a:stretch>
        </p:blipFill>
        <p:spPr/>
      </p:pic>
      <p:sp>
        <p:nvSpPr>
          <p:cNvPr id="3" name="Title 2">
            <a:extLst>
              <a:ext uri="{FF2B5EF4-FFF2-40B4-BE49-F238E27FC236}">
                <a16:creationId xmlns:a16="http://schemas.microsoft.com/office/drawing/2014/main" id="{7BD49BEC-724C-5A93-402D-1347FE51443C}"/>
              </a:ext>
            </a:extLst>
          </p:cNvPr>
          <p:cNvSpPr>
            <a:spLocks noGrp="1"/>
          </p:cNvSpPr>
          <p:nvPr>
            <p:ph type="title"/>
          </p:nvPr>
        </p:nvSpPr>
        <p:spPr>
          <a:xfrm>
            <a:off x="6558929" y="539750"/>
            <a:ext cx="5197642" cy="642782"/>
          </a:xfrm>
        </p:spPr>
        <p:txBody>
          <a:bodyPr/>
          <a:lstStyle/>
          <a:p>
            <a:r>
              <a:rPr lang="en-GB"/>
              <a:t>RACC-FSC_v3.0 Uses</a:t>
            </a:r>
          </a:p>
        </p:txBody>
      </p:sp>
      <p:sp>
        <p:nvSpPr>
          <p:cNvPr id="5" name="Text Placeholder 4">
            <a:extLst>
              <a:ext uri="{FF2B5EF4-FFF2-40B4-BE49-F238E27FC236}">
                <a16:creationId xmlns:a16="http://schemas.microsoft.com/office/drawing/2014/main" id="{EAF24B28-0938-C096-3E93-2F86EC0D4A88}"/>
              </a:ext>
            </a:extLst>
          </p:cNvPr>
          <p:cNvSpPr>
            <a:spLocks noGrp="1"/>
          </p:cNvSpPr>
          <p:nvPr>
            <p:ph type="body" sz="quarter" idx="23"/>
          </p:nvPr>
        </p:nvSpPr>
        <p:spPr>
          <a:xfrm>
            <a:off x="6558930" y="1455175"/>
            <a:ext cx="5023470" cy="4698120"/>
          </a:xfrm>
        </p:spPr>
        <p:txBody>
          <a:bodyPr anchor="t"/>
          <a:lstStyle/>
          <a:p>
            <a:pPr>
              <a:lnSpc>
                <a:spcPct val="110000"/>
              </a:lnSpc>
              <a:spcBef>
                <a:spcPts val="600"/>
              </a:spcBef>
              <a:spcAft>
                <a:spcPts val="300"/>
              </a:spcAft>
            </a:pPr>
            <a:r>
              <a:rPr lang="en-GB" sz="2400">
                <a:solidFill>
                  <a:schemeClr val="accent6"/>
                </a:solidFill>
              </a:rPr>
              <a:t>RACC-FSC_v3.0 w/2022 ACCs</a:t>
            </a:r>
          </a:p>
          <a:p>
            <a:pPr marL="571500" lvl="1" indent="-228600">
              <a:lnSpc>
                <a:spcPct val="110000"/>
              </a:lnSpc>
              <a:spcAft>
                <a:spcPts val="300"/>
              </a:spcAft>
              <a:buFont typeface="Courier New" panose="02070309020205020404" pitchFamily="49" charset="0"/>
              <a:buChar char="o"/>
            </a:pPr>
            <a:r>
              <a:rPr lang="en-GB" sz="1600"/>
              <a:t>New measure offerings to existing PY2024-25 measure packages</a:t>
            </a:r>
          </a:p>
          <a:p>
            <a:pPr marL="571500" lvl="1" indent="-228600">
              <a:lnSpc>
                <a:spcPct val="110000"/>
              </a:lnSpc>
              <a:spcAft>
                <a:spcPts val="300"/>
              </a:spcAft>
              <a:buFont typeface="Courier New" panose="02070309020205020404" pitchFamily="49" charset="0"/>
              <a:buChar char="o"/>
            </a:pPr>
            <a:r>
              <a:rPr lang="en-GB" sz="1600"/>
              <a:t>New, mid-cycle measure packages</a:t>
            </a:r>
          </a:p>
          <a:p>
            <a:pPr marL="571500" lvl="1" indent="-228600">
              <a:lnSpc>
                <a:spcPct val="110000"/>
              </a:lnSpc>
              <a:spcAft>
                <a:spcPts val="300"/>
              </a:spcAft>
              <a:buFont typeface="Courier New" panose="02070309020205020404" pitchFamily="49" charset="0"/>
              <a:buChar char="o"/>
            </a:pPr>
            <a:r>
              <a:rPr lang="en-GB" sz="1600"/>
              <a:t>Mid-cycle measure package updates</a:t>
            </a:r>
          </a:p>
          <a:p>
            <a:pPr marL="1028700" lvl="2" indent="-342900">
              <a:lnSpc>
                <a:spcPct val="110000"/>
              </a:lnSpc>
              <a:spcAft>
                <a:spcPts val="300"/>
              </a:spcAft>
              <a:buFont typeface="Wingdings" panose="05000000000000000000" pitchFamily="2" charset="2"/>
              <a:buChar char="§"/>
            </a:pPr>
            <a:r>
              <a:rPr lang="en-GB">
                <a:solidFill>
                  <a:schemeClr val="accent4"/>
                </a:solidFill>
              </a:rPr>
              <a:t>HVAC system, chiller, and product updates for PY2025 using EPA limit of GWP ≤ 700</a:t>
            </a:r>
          </a:p>
          <a:p>
            <a:pPr>
              <a:lnSpc>
                <a:spcPct val="110000"/>
              </a:lnSpc>
              <a:spcBef>
                <a:spcPts val="600"/>
              </a:spcBef>
              <a:spcAft>
                <a:spcPts val="300"/>
              </a:spcAft>
            </a:pPr>
            <a:r>
              <a:rPr lang="en-GB" sz="2400">
                <a:solidFill>
                  <a:schemeClr val="accent6"/>
                </a:solidFill>
              </a:rPr>
              <a:t>RACC-FSC_v3.0 w/2024 ACCs</a:t>
            </a:r>
          </a:p>
          <a:p>
            <a:pPr marL="571500" lvl="1" indent="-228600">
              <a:lnSpc>
                <a:spcPct val="110000"/>
              </a:lnSpc>
              <a:spcAft>
                <a:spcPts val="300"/>
              </a:spcAft>
              <a:buFont typeface="Courier New" panose="02070309020205020404" pitchFamily="49" charset="0"/>
              <a:buChar char="o"/>
            </a:pPr>
            <a:r>
              <a:rPr lang="en-GB" sz="1600"/>
              <a:t>Measure package updates for PY2026-27</a:t>
            </a:r>
          </a:p>
          <a:p>
            <a:pPr marL="1028700" lvl="2" indent="-342900">
              <a:lnSpc>
                <a:spcPct val="110000"/>
              </a:lnSpc>
              <a:spcAft>
                <a:spcPts val="300"/>
              </a:spcAft>
              <a:buFont typeface="Wingdings" panose="05000000000000000000" pitchFamily="2" charset="2"/>
              <a:buChar char="§"/>
            </a:pPr>
            <a:r>
              <a:rPr lang="en-GB">
                <a:solidFill>
                  <a:schemeClr val="accent4"/>
                </a:solidFill>
              </a:rPr>
              <a:t>Due April 30 for measure packages that were due to be submitted by March 31</a:t>
            </a:r>
          </a:p>
          <a:p>
            <a:pPr marL="180000" lvl="1" indent="0">
              <a:lnSpc>
                <a:spcPct val="110000"/>
              </a:lnSpc>
              <a:buNone/>
            </a:pPr>
            <a:endParaRPr lang="en-GB"/>
          </a:p>
          <a:p>
            <a:pPr marL="0" indent="0">
              <a:lnSpc>
                <a:spcPct val="110000"/>
              </a:lnSpc>
              <a:spcBef>
                <a:spcPts val="600"/>
              </a:spcBef>
              <a:buNone/>
            </a:pPr>
            <a:endParaRPr lang="en-GB"/>
          </a:p>
          <a:p>
            <a:pPr>
              <a:lnSpc>
                <a:spcPct val="110000"/>
              </a:lnSpc>
              <a:spcBef>
                <a:spcPts val="600"/>
              </a:spcBef>
            </a:pPr>
            <a:endParaRPr lang="en-GB"/>
          </a:p>
        </p:txBody>
      </p:sp>
      <p:sp>
        <p:nvSpPr>
          <p:cNvPr id="6" name="Slide Number Placeholder 5">
            <a:extLst>
              <a:ext uri="{FF2B5EF4-FFF2-40B4-BE49-F238E27FC236}">
                <a16:creationId xmlns:a16="http://schemas.microsoft.com/office/drawing/2014/main" id="{B7DDEEA2-D69B-5F5D-EB36-D3E6A9E7B479}"/>
              </a:ext>
            </a:extLst>
          </p:cNvPr>
          <p:cNvSpPr>
            <a:spLocks noGrp="1"/>
          </p:cNvSpPr>
          <p:nvPr>
            <p:ph type="sldNum" sz="quarter" idx="12"/>
          </p:nvPr>
        </p:nvSpPr>
        <p:spPr/>
        <p:txBody>
          <a:bodyPr/>
          <a:lstStyle/>
          <a:p>
            <a:fld id="{5BA07366-CB75-4AA8-9E5B-928B849F427C}" type="slidenum">
              <a:rPr lang="en-GB" smtClean="0"/>
              <a:pPr/>
              <a:t>49</a:t>
            </a:fld>
            <a:endParaRPr lang="en-GB"/>
          </a:p>
        </p:txBody>
      </p:sp>
    </p:spTree>
    <p:extLst>
      <p:ext uri="{BB962C8B-B14F-4D97-AF65-F5344CB8AC3E}">
        <p14:creationId xmlns:p14="http://schemas.microsoft.com/office/powerpoint/2010/main" val="3410532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BE80-418C-3039-9147-B8BCAE81965F}"/>
              </a:ext>
            </a:extLst>
          </p:cNvPr>
          <p:cNvSpPr>
            <a:spLocks noGrp="1"/>
          </p:cNvSpPr>
          <p:nvPr>
            <p:ph type="title"/>
          </p:nvPr>
        </p:nvSpPr>
        <p:spPr>
          <a:xfrm>
            <a:off x="539750" y="539750"/>
            <a:ext cx="11110914" cy="736891"/>
          </a:xfrm>
        </p:spPr>
        <p:txBody>
          <a:bodyPr/>
          <a:lstStyle/>
          <a:p>
            <a:r>
              <a:rPr lang="en-US">
                <a:solidFill>
                  <a:schemeClr val="tx1"/>
                </a:solidFill>
              </a:rPr>
              <a:t>Core Functionality of Tools</a:t>
            </a:r>
          </a:p>
        </p:txBody>
      </p:sp>
      <p:sp>
        <p:nvSpPr>
          <p:cNvPr id="5" name="Slide Number Placeholder 4">
            <a:extLst>
              <a:ext uri="{FF2B5EF4-FFF2-40B4-BE49-F238E27FC236}">
                <a16:creationId xmlns:a16="http://schemas.microsoft.com/office/drawing/2014/main" id="{86A7C85E-75E1-96F4-3E35-03BF4E6DE751}"/>
              </a:ext>
            </a:extLst>
          </p:cNvPr>
          <p:cNvSpPr>
            <a:spLocks noGrp="1"/>
          </p:cNvSpPr>
          <p:nvPr>
            <p:ph type="sldNum" sz="quarter" idx="12"/>
          </p:nvPr>
        </p:nvSpPr>
        <p:spPr/>
        <p:txBody>
          <a:bodyPr/>
          <a:lstStyle/>
          <a:p>
            <a:fld id="{5BA07366-CB75-4AA8-9E5B-928B849F427C}" type="slidenum">
              <a:rPr lang="en-US" smtClean="0"/>
              <a:t>5</a:t>
            </a:fld>
            <a:endParaRPr lang="en-US"/>
          </a:p>
        </p:txBody>
      </p:sp>
      <p:sp>
        <p:nvSpPr>
          <p:cNvPr id="3" name="Rectangle: Rounded Corners 2">
            <a:extLst>
              <a:ext uri="{FF2B5EF4-FFF2-40B4-BE49-F238E27FC236}">
                <a16:creationId xmlns:a16="http://schemas.microsoft.com/office/drawing/2014/main" id="{F7EAEA9F-A74F-8891-53E8-E07B3B14BE16}"/>
              </a:ext>
            </a:extLst>
          </p:cNvPr>
          <p:cNvSpPr/>
          <p:nvPr/>
        </p:nvSpPr>
        <p:spPr>
          <a:xfrm>
            <a:off x="6345363" y="1131485"/>
            <a:ext cx="5239993" cy="4585824"/>
          </a:xfrm>
          <a:prstGeom prst="roundRect">
            <a:avLst/>
          </a:prstGeom>
          <a:solidFill>
            <a:schemeClr val="accent5">
              <a:lumMod val="20000"/>
              <a:lumOff val="80000"/>
            </a:schemeClr>
          </a:solidFill>
          <a:ln w="9525">
            <a:solidFill>
              <a:schemeClr val="bg1"/>
            </a:solidFill>
          </a:ln>
          <a:effectLst>
            <a:outerShdw blurRad="50800" dist="38100" dir="2700000" sx="101000" sy="101000" algn="tl"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spcAft>
                <a:spcPts val="600"/>
              </a:spcAft>
            </a:pPr>
            <a:r>
              <a:rPr lang="en-US" sz="2800">
                <a:solidFill>
                  <a:schemeClr val="tx1"/>
                </a:solidFill>
              </a:rPr>
              <a:t>FSC</a:t>
            </a:r>
            <a:endParaRPr lang="en-US" sz="4400">
              <a:solidFill>
                <a:schemeClr val="tx1"/>
              </a:solidFill>
            </a:endParaRPr>
          </a:p>
          <a:p>
            <a:pPr lvl="0">
              <a:spcAft>
                <a:spcPts val="600"/>
              </a:spcAft>
            </a:pPr>
            <a:r>
              <a:rPr lang="en-US" sz="1600">
                <a:solidFill>
                  <a:schemeClr val="tx1">
                    <a:lumMod val="65000"/>
                    <a:lumOff val="35000"/>
                  </a:schemeClr>
                </a:solidFill>
              </a:rPr>
              <a:t>Fuel Substitution Calculator</a:t>
            </a:r>
            <a:endParaRPr lang="en-US" sz="1400">
              <a:solidFill>
                <a:schemeClr val="tx1"/>
              </a:solidFill>
            </a:endParaRPr>
          </a:p>
          <a:p>
            <a:pPr marL="342900" indent="-342900">
              <a:buFont typeface="Arial" panose="020B0604020202020204" pitchFamily="34" charset="0"/>
              <a:buChar char="•"/>
            </a:pPr>
            <a:r>
              <a:rPr lang="en-US" sz="1400">
                <a:solidFill>
                  <a:schemeClr val="tx1"/>
                </a:solidFill>
              </a:rPr>
              <a:t>Determines whether fuel substitution measures pass Part 1 and Part 2 of the fuel substitution test:</a:t>
            </a:r>
          </a:p>
          <a:p>
            <a:pPr marL="800100" lvl="1" indent="-342900">
              <a:buFont typeface="Arial" panose="020B0604020202020204" pitchFamily="34" charset="0"/>
              <a:buChar char="•"/>
            </a:pPr>
            <a:endParaRPr lang="en-US" sz="1400">
              <a:solidFill>
                <a:schemeClr val="tx1"/>
              </a:solidFill>
            </a:endParaRPr>
          </a:p>
          <a:p>
            <a:pPr marL="800100" lvl="1" indent="-342900">
              <a:lnSpc>
                <a:spcPct val="110000"/>
              </a:lnSpc>
              <a:spcAft>
                <a:spcPts val="600"/>
              </a:spcAft>
              <a:buFont typeface="Arial" panose="020B0604020202020204" pitchFamily="34" charset="0"/>
              <a:buChar char="‒"/>
            </a:pPr>
            <a:r>
              <a:rPr lang="en-US" sz="1400">
                <a:solidFill>
                  <a:schemeClr val="tx1"/>
                </a:solidFill>
              </a:rPr>
              <a:t>No increase to source energy* usage</a:t>
            </a:r>
          </a:p>
          <a:p>
            <a:pPr marL="800100" lvl="1" indent="-342900">
              <a:lnSpc>
                <a:spcPct val="110000"/>
              </a:lnSpc>
              <a:spcAft>
                <a:spcPts val="600"/>
              </a:spcAft>
              <a:buFont typeface="Arial" panose="020B0604020202020204" pitchFamily="34" charset="0"/>
              <a:buChar char="‒"/>
            </a:pPr>
            <a:r>
              <a:rPr lang="en-US" sz="1400">
                <a:solidFill>
                  <a:schemeClr val="tx1"/>
                </a:solidFill>
              </a:rPr>
              <a:t>No increase in net CO2e emissions</a:t>
            </a:r>
          </a:p>
          <a:p>
            <a:pPr marL="342900" indent="-342900">
              <a:lnSpc>
                <a:spcPct val="110000"/>
              </a:lnSpc>
              <a:spcAft>
                <a:spcPts val="600"/>
              </a:spcAft>
              <a:buFont typeface="Arial" panose="020B0604020202020204" pitchFamily="34" charset="0"/>
              <a:buChar char="•"/>
            </a:pPr>
            <a:r>
              <a:rPr lang="en-US" sz="1400">
                <a:solidFill>
                  <a:schemeClr val="tx1"/>
                </a:solidFill>
              </a:rPr>
              <a:t>Accounts for refrigerant leakage</a:t>
            </a:r>
          </a:p>
          <a:p>
            <a:pPr marL="342900" indent="-342900">
              <a:lnSpc>
                <a:spcPct val="110000"/>
              </a:lnSpc>
              <a:spcAft>
                <a:spcPts val="600"/>
              </a:spcAft>
              <a:buFont typeface="Arial" panose="020B0604020202020204" pitchFamily="34" charset="0"/>
              <a:buChar char="•"/>
            </a:pPr>
            <a:r>
              <a:rPr lang="en-US" sz="1400">
                <a:solidFill>
                  <a:schemeClr val="tx1"/>
                </a:solidFill>
              </a:rPr>
              <a:t>Accounts for methane leakage</a:t>
            </a:r>
          </a:p>
          <a:p>
            <a:pPr marL="800100" lvl="1" indent="-342900">
              <a:lnSpc>
                <a:spcPct val="110000"/>
              </a:lnSpc>
              <a:spcAft>
                <a:spcPts val="600"/>
              </a:spcAft>
              <a:buFont typeface="Arial" panose="020B0604020202020204" pitchFamily="34" charset="0"/>
              <a:buChar char="‒"/>
            </a:pPr>
            <a:r>
              <a:rPr lang="en-US" sz="1400">
                <a:solidFill>
                  <a:schemeClr val="tx1"/>
                </a:solidFill>
              </a:rPr>
              <a:t>Upstream of natural gas power plants</a:t>
            </a:r>
          </a:p>
          <a:p>
            <a:pPr marL="800100" lvl="1" indent="-342900">
              <a:lnSpc>
                <a:spcPct val="110000"/>
              </a:lnSpc>
              <a:spcAft>
                <a:spcPts val="600"/>
              </a:spcAft>
              <a:buFont typeface="Arial" panose="020B0604020202020204" pitchFamily="34" charset="0"/>
              <a:buChar char="‒"/>
            </a:pPr>
            <a:r>
              <a:rPr lang="en-US" sz="1400">
                <a:solidFill>
                  <a:schemeClr val="tx1"/>
                </a:solidFill>
              </a:rPr>
              <a:t>Behind the meter (residential, only)</a:t>
            </a:r>
          </a:p>
          <a:p>
            <a:pPr marL="342900" indent="-342900">
              <a:lnSpc>
                <a:spcPct val="110000"/>
              </a:lnSpc>
              <a:spcAft>
                <a:spcPts val="600"/>
              </a:spcAft>
              <a:buFont typeface="Arial" panose="020B0604020202020204" pitchFamily="34" charset="0"/>
              <a:buChar char="•"/>
            </a:pPr>
            <a:r>
              <a:rPr lang="en-US" sz="1400" b="1">
                <a:solidFill>
                  <a:schemeClr val="tx1"/>
                </a:solidFill>
              </a:rPr>
              <a:t>Must be completed for deemed or custom           fuel substitution measures</a:t>
            </a:r>
          </a:p>
          <a:p>
            <a:pPr marL="342900" indent="-342900">
              <a:lnSpc>
                <a:spcPct val="110000"/>
              </a:lnSpc>
              <a:spcAft>
                <a:spcPts val="600"/>
              </a:spcAft>
              <a:buFont typeface="Courier New" panose="02070309020205020404" pitchFamily="49" charset="0"/>
              <a:buChar char="o"/>
            </a:pPr>
            <a:endParaRPr lang="en-US" sz="1200">
              <a:solidFill>
                <a:schemeClr val="tx1"/>
              </a:solidFill>
            </a:endParaRPr>
          </a:p>
          <a:p>
            <a:pPr algn="ctr">
              <a:lnSpc>
                <a:spcPct val="100000"/>
              </a:lnSpc>
              <a:spcBef>
                <a:spcPts val="600"/>
              </a:spcBef>
            </a:pPr>
            <a:endParaRPr lang="en-GB" sz="2000">
              <a:solidFill>
                <a:schemeClr val="tx1"/>
              </a:solidFill>
            </a:endParaRPr>
          </a:p>
        </p:txBody>
      </p:sp>
      <p:sp>
        <p:nvSpPr>
          <p:cNvPr id="8" name="Rectangle: Rounded Corners 7">
            <a:extLst>
              <a:ext uri="{FF2B5EF4-FFF2-40B4-BE49-F238E27FC236}">
                <a16:creationId xmlns:a16="http://schemas.microsoft.com/office/drawing/2014/main" id="{945C38D8-8CC4-2827-66AB-74F11787EDD9}"/>
              </a:ext>
            </a:extLst>
          </p:cNvPr>
          <p:cNvSpPr/>
          <p:nvPr/>
        </p:nvSpPr>
        <p:spPr>
          <a:xfrm>
            <a:off x="533036" y="1131485"/>
            <a:ext cx="5239990" cy="4585824"/>
          </a:xfrm>
          <a:prstGeom prst="roundRect">
            <a:avLst/>
          </a:prstGeom>
          <a:solidFill>
            <a:schemeClr val="accent2">
              <a:lumMod val="20000"/>
              <a:lumOff val="80000"/>
            </a:schemeClr>
          </a:solidFill>
          <a:ln>
            <a:solidFill>
              <a:schemeClr val="bg1"/>
            </a:solidFill>
          </a:ln>
          <a:effectLst>
            <a:outerShdw blurRad="50800" dist="38100" dir="2700000" sx="101000" sy="101000" algn="tl" rotWithShape="0">
              <a:schemeClr val="accent6">
                <a:alpha val="40000"/>
              </a:schemeClr>
            </a:outerShdw>
          </a:effectLst>
        </p:spPr>
        <p:style>
          <a:lnRef idx="2">
            <a:schemeClr val="accent6"/>
          </a:lnRef>
          <a:fillRef idx="1">
            <a:schemeClr val="lt1"/>
          </a:fillRef>
          <a:effectRef idx="0">
            <a:schemeClr val="accent6"/>
          </a:effectRef>
          <a:fontRef idx="minor">
            <a:schemeClr val="dk1"/>
          </a:fontRef>
        </p:style>
        <p:txBody>
          <a:bodyPr lIns="0" rIns="0" rtlCol="0" anchor="t"/>
          <a:lstStyle/>
          <a:p>
            <a:pPr lvl="0">
              <a:spcAft>
                <a:spcPts val="600"/>
              </a:spcAft>
            </a:pPr>
            <a:r>
              <a:rPr lang="en-US" sz="2800">
                <a:solidFill>
                  <a:schemeClr val="tx1"/>
                </a:solidFill>
              </a:rPr>
              <a:t>RACC</a:t>
            </a:r>
          </a:p>
          <a:p>
            <a:pPr lvl="0">
              <a:spcAft>
                <a:spcPts val="600"/>
              </a:spcAft>
            </a:pPr>
            <a:r>
              <a:rPr lang="en-US" sz="1600">
                <a:solidFill>
                  <a:schemeClr val="tx1">
                    <a:lumMod val="65000"/>
                    <a:lumOff val="35000"/>
                  </a:schemeClr>
                </a:solidFill>
              </a:rPr>
              <a:t>Refrigerant Avoided Cost Calculator</a:t>
            </a:r>
            <a:endParaRPr lang="en-US" sz="1400">
              <a:solidFill>
                <a:schemeClr val="tx1">
                  <a:lumMod val="65000"/>
                  <a:lumOff val="35000"/>
                </a:schemeClr>
              </a:solidFill>
            </a:endParaRPr>
          </a:p>
          <a:p>
            <a:pPr marL="342900" lvl="0" indent="-342900">
              <a:buFont typeface="Arial" panose="020B0604020202020204" pitchFamily="34" charset="0"/>
              <a:buChar char="•"/>
            </a:pPr>
            <a:endParaRPr lang="en-US" sz="1400">
              <a:solidFill>
                <a:schemeClr val="tx1"/>
              </a:solidFill>
            </a:endParaRPr>
          </a:p>
          <a:p>
            <a:pPr marL="342900" lvl="0" indent="-342900">
              <a:lnSpc>
                <a:spcPct val="110000"/>
              </a:lnSpc>
              <a:spcAft>
                <a:spcPts val="600"/>
              </a:spcAft>
              <a:buFont typeface="Arial" panose="020B0604020202020204" pitchFamily="34" charset="0"/>
              <a:buChar char="•"/>
            </a:pPr>
            <a:r>
              <a:rPr lang="en-US" sz="1400">
                <a:solidFill>
                  <a:schemeClr val="tx1"/>
                </a:solidFill>
              </a:rPr>
              <a:t>Calculates lifecycle emissions due to refrigerants in measure and baseline equipment</a:t>
            </a:r>
          </a:p>
          <a:p>
            <a:pPr marL="342900" lvl="0" indent="-342900">
              <a:lnSpc>
                <a:spcPct val="110000"/>
              </a:lnSpc>
              <a:spcAft>
                <a:spcPts val="600"/>
              </a:spcAft>
              <a:buFont typeface="Arial" panose="020B0604020202020204" pitchFamily="34" charset="0"/>
              <a:buChar char="•"/>
            </a:pPr>
            <a:r>
              <a:rPr lang="en-US" sz="1400">
                <a:solidFill>
                  <a:schemeClr val="tx1"/>
                </a:solidFill>
              </a:rPr>
              <a:t>Uses California Air Resources Board (CARB) lifecycle equipment emissions rates to determine:</a:t>
            </a:r>
          </a:p>
          <a:p>
            <a:pPr marL="800100" lvl="1" indent="-342900">
              <a:lnSpc>
                <a:spcPct val="110000"/>
              </a:lnSpc>
              <a:spcAft>
                <a:spcPts val="600"/>
              </a:spcAft>
              <a:buFont typeface="Arial" panose="020B0604020202020204" pitchFamily="34" charset="0"/>
              <a:buChar char="‒"/>
            </a:pPr>
            <a:r>
              <a:rPr lang="en-US" sz="1400">
                <a:solidFill>
                  <a:schemeClr val="tx1"/>
                </a:solidFill>
              </a:rPr>
              <a:t>Annual operational leakage</a:t>
            </a:r>
          </a:p>
          <a:p>
            <a:pPr marL="800100" lvl="1" indent="-342900">
              <a:lnSpc>
                <a:spcPct val="110000"/>
              </a:lnSpc>
              <a:spcAft>
                <a:spcPts val="600"/>
              </a:spcAft>
              <a:buFont typeface="Arial" panose="020B0604020202020204" pitchFamily="34" charset="0"/>
              <a:buChar char="‒"/>
            </a:pPr>
            <a:r>
              <a:rPr lang="en-US" sz="1400">
                <a:solidFill>
                  <a:schemeClr val="tx1"/>
                </a:solidFill>
              </a:rPr>
              <a:t>End-of-life leakage</a:t>
            </a:r>
          </a:p>
          <a:p>
            <a:pPr marL="342900" lvl="0" indent="-342900">
              <a:lnSpc>
                <a:spcPct val="110000"/>
              </a:lnSpc>
              <a:spcAft>
                <a:spcPts val="600"/>
              </a:spcAft>
              <a:buFont typeface="Arial" panose="020B0604020202020204" pitchFamily="34" charset="0"/>
              <a:buChar char="•"/>
            </a:pPr>
            <a:r>
              <a:rPr lang="en-US" sz="1400">
                <a:solidFill>
                  <a:schemeClr val="tx1"/>
                </a:solidFill>
              </a:rPr>
              <a:t>Determines net present value (NPV) lifecycle costs of refrigerant leakage emissions</a:t>
            </a:r>
          </a:p>
          <a:p>
            <a:pPr marL="342900" lvl="0" indent="-342900">
              <a:lnSpc>
                <a:spcPct val="110000"/>
              </a:lnSpc>
              <a:spcAft>
                <a:spcPts val="600"/>
              </a:spcAft>
              <a:buFont typeface="Arial" panose="020B0604020202020204" pitchFamily="34" charset="0"/>
              <a:buChar char="•"/>
            </a:pPr>
            <a:r>
              <a:rPr lang="en-US" sz="1400" b="1">
                <a:solidFill>
                  <a:schemeClr val="tx1"/>
                </a:solidFill>
              </a:rPr>
              <a:t>Must be completed for measure packages or custom applications that involve addition of refrigerant or changes to refrigerant types or charges</a:t>
            </a:r>
          </a:p>
        </p:txBody>
      </p:sp>
      <p:sp>
        <p:nvSpPr>
          <p:cNvPr id="7" name="TextBox 6">
            <a:extLst>
              <a:ext uri="{FF2B5EF4-FFF2-40B4-BE49-F238E27FC236}">
                <a16:creationId xmlns:a16="http://schemas.microsoft.com/office/drawing/2014/main" id="{E5FA9889-F74E-E286-485C-8B5431681892}"/>
              </a:ext>
            </a:extLst>
          </p:cNvPr>
          <p:cNvSpPr txBox="1"/>
          <p:nvPr/>
        </p:nvSpPr>
        <p:spPr>
          <a:xfrm>
            <a:off x="833229" y="6079143"/>
            <a:ext cx="10523955" cy="161583"/>
          </a:xfrm>
          <a:prstGeom prst="rect">
            <a:avLst/>
          </a:prstGeom>
          <a:noFill/>
        </p:spPr>
        <p:txBody>
          <a:bodyPr wrap="square" lIns="0" tIns="0" rIns="0" bIns="0" rtlCol="0">
            <a:spAutoFit/>
          </a:bodyPr>
          <a:lstStyle/>
          <a:p>
            <a:pPr>
              <a:lnSpc>
                <a:spcPct val="100000"/>
              </a:lnSpc>
            </a:pPr>
            <a:r>
              <a:rPr lang="en-US" sz="1050"/>
              <a:t>*</a:t>
            </a:r>
            <a:r>
              <a:rPr lang="en-US" sz="1050" i="1"/>
              <a:t>Source energy represents the total amount of raw fuel that is required to operate a given piece of equipment or end-use. It includes transmission, delivery, and production losses.</a:t>
            </a:r>
          </a:p>
        </p:txBody>
      </p:sp>
      <p:pic>
        <p:nvPicPr>
          <p:cNvPr id="10" name="Picture 9">
            <a:extLst>
              <a:ext uri="{FF2B5EF4-FFF2-40B4-BE49-F238E27FC236}">
                <a16:creationId xmlns:a16="http://schemas.microsoft.com/office/drawing/2014/main" id="{66640492-6905-EDE7-BAAA-3CAB83FEAC13}"/>
              </a:ext>
            </a:extLst>
          </p:cNvPr>
          <p:cNvPicPr>
            <a:picLocks noChangeAspect="1"/>
          </p:cNvPicPr>
          <p:nvPr/>
        </p:nvPicPr>
        <p:blipFill>
          <a:blip r:embed="rId3"/>
          <a:stretch>
            <a:fillRect/>
          </a:stretch>
        </p:blipFill>
        <p:spPr>
          <a:xfrm>
            <a:off x="1818481" y="6548437"/>
            <a:ext cx="8553450" cy="309563"/>
          </a:xfrm>
          <a:prstGeom prst="rect">
            <a:avLst/>
          </a:prstGeom>
        </p:spPr>
      </p:pic>
    </p:spTree>
    <p:extLst>
      <p:ext uri="{BB962C8B-B14F-4D97-AF65-F5344CB8AC3E}">
        <p14:creationId xmlns:p14="http://schemas.microsoft.com/office/powerpoint/2010/main" val="3427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439C-1978-A9C3-214D-EDF01876A47B}"/>
              </a:ext>
            </a:extLst>
          </p:cNvPr>
          <p:cNvSpPr>
            <a:spLocks noGrp="1"/>
          </p:cNvSpPr>
          <p:nvPr>
            <p:ph type="title"/>
          </p:nvPr>
        </p:nvSpPr>
        <p:spPr>
          <a:xfrm>
            <a:off x="806400" y="431814"/>
            <a:ext cx="5018400" cy="537683"/>
          </a:xfrm>
        </p:spPr>
        <p:txBody>
          <a:bodyPr anchor="t">
            <a:normAutofit/>
          </a:bodyPr>
          <a:lstStyle/>
          <a:p>
            <a:r>
              <a:rPr lang="en-GB"/>
              <a:t>Timeline and Support</a:t>
            </a:r>
          </a:p>
        </p:txBody>
      </p:sp>
      <p:sp>
        <p:nvSpPr>
          <p:cNvPr id="5" name="Slide Number Placeholder 4">
            <a:extLst>
              <a:ext uri="{FF2B5EF4-FFF2-40B4-BE49-F238E27FC236}">
                <a16:creationId xmlns:a16="http://schemas.microsoft.com/office/drawing/2014/main" id="{FB9BB934-23F5-F2E1-407D-46A104B39156}"/>
              </a:ext>
            </a:extLst>
          </p:cNvPr>
          <p:cNvSpPr>
            <a:spLocks noGrp="1"/>
          </p:cNvSpPr>
          <p:nvPr>
            <p:ph type="sldNum" sz="quarter" idx="12"/>
          </p:nvPr>
        </p:nvSpPr>
        <p:spPr>
          <a:xfrm>
            <a:off x="540000" y="6440400"/>
            <a:ext cx="266400" cy="151200"/>
          </a:xfrm>
        </p:spPr>
        <p:txBody>
          <a:bodyPr anchor="t">
            <a:normAutofit/>
          </a:bodyPr>
          <a:lstStyle/>
          <a:p>
            <a:pPr>
              <a:spcAft>
                <a:spcPts val="600"/>
              </a:spcAft>
            </a:pPr>
            <a:fld id="{5BA07366-CB75-4AA8-9E5B-928B849F427C}" type="slidenum">
              <a:rPr lang="en-GB" smtClean="0"/>
              <a:pPr>
                <a:spcAft>
                  <a:spcPts val="600"/>
                </a:spcAft>
              </a:pPr>
              <a:t>50</a:t>
            </a:fld>
            <a:endParaRPr lang="en-GB"/>
          </a:p>
        </p:txBody>
      </p:sp>
      <p:grpSp>
        <p:nvGrpSpPr>
          <p:cNvPr id="7" name="Group 6">
            <a:extLst>
              <a:ext uri="{FF2B5EF4-FFF2-40B4-BE49-F238E27FC236}">
                <a16:creationId xmlns:a16="http://schemas.microsoft.com/office/drawing/2014/main" id="{C3CA7659-E053-094C-1E1E-8DD8E5A7E8A8}"/>
              </a:ext>
            </a:extLst>
          </p:cNvPr>
          <p:cNvGrpSpPr/>
          <p:nvPr/>
        </p:nvGrpSpPr>
        <p:grpSpPr>
          <a:xfrm>
            <a:off x="215553" y="4621704"/>
            <a:ext cx="5880100" cy="1498836"/>
            <a:chOff x="6219400" y="1301072"/>
            <a:chExt cx="5880100" cy="1498836"/>
          </a:xfrm>
        </p:grpSpPr>
        <p:sp>
          <p:nvSpPr>
            <p:cNvPr id="6" name="Content Placeholder 5">
              <a:extLst>
                <a:ext uri="{FF2B5EF4-FFF2-40B4-BE49-F238E27FC236}">
                  <a16:creationId xmlns:a16="http://schemas.microsoft.com/office/drawing/2014/main" id="{71A1C153-268F-E6A7-A758-427B38124725}"/>
                </a:ext>
              </a:extLst>
            </p:cNvPr>
            <p:cNvSpPr txBox="1">
              <a:spLocks/>
            </p:cNvSpPr>
            <p:nvPr/>
          </p:nvSpPr>
          <p:spPr>
            <a:xfrm>
              <a:off x="6219400" y="1301072"/>
              <a:ext cx="5880100" cy="438775"/>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0" tIns="0" rIns="0" bIns="0" rtlCol="0" anchor="ctr">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l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l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l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l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l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l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l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l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lt1"/>
                  </a:solidFill>
                  <a:latin typeface="+mn-lt"/>
                  <a:ea typeface="+mn-ea"/>
                  <a:cs typeface="+mn-cs"/>
                </a:defRPr>
              </a:lvl9pPr>
            </a:lstStyle>
            <a:p>
              <a:pPr marL="0" indent="0" algn="ctr">
                <a:spcBef>
                  <a:spcPts val="600"/>
                </a:spcBef>
                <a:buFont typeface="Arial" panose="020B0604020202020204" pitchFamily="34" charset="0"/>
                <a:buNone/>
              </a:pPr>
              <a:r>
                <a:rPr lang="en-US"/>
                <a:t>CEDARS</a:t>
              </a:r>
            </a:p>
          </p:txBody>
        </p:sp>
        <p:sp>
          <p:nvSpPr>
            <p:cNvPr id="8" name="Content Placeholder 2">
              <a:extLst>
                <a:ext uri="{FF2B5EF4-FFF2-40B4-BE49-F238E27FC236}">
                  <a16:creationId xmlns:a16="http://schemas.microsoft.com/office/drawing/2014/main" id="{0443E14D-CF8D-7902-C151-B552072A68EE}"/>
                </a:ext>
              </a:extLst>
            </p:cNvPr>
            <p:cNvSpPr txBox="1">
              <a:spLocks/>
            </p:cNvSpPr>
            <p:nvPr/>
          </p:nvSpPr>
          <p:spPr>
            <a:xfrm>
              <a:off x="6219400" y="1844310"/>
              <a:ext cx="5755500" cy="955598"/>
            </a:xfrm>
            <a:prstGeom prst="rect">
              <a:avLst/>
            </a:prstGeom>
          </p:spPr>
          <p:txBody>
            <a:bodyPr vert="horz" lIns="0" tIns="0" rIns="0" bIns="0" rtlCol="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lvl="1">
                <a:lnSpc>
                  <a:spcPct val="90000"/>
                </a:lnSpc>
              </a:pPr>
              <a:r>
                <a:rPr lang="en-GB" sz="1600">
                  <a:solidFill>
                    <a:schemeClr val="tx1"/>
                  </a:solidFill>
                </a:rPr>
                <a:t>RACC-FSC_v3.0 Workbook</a:t>
              </a:r>
            </a:p>
            <a:p>
              <a:pPr lvl="1">
                <a:lnSpc>
                  <a:spcPct val="90000"/>
                </a:lnSpc>
              </a:pPr>
              <a:r>
                <a:rPr lang="en-GB" sz="1600">
                  <a:solidFill>
                    <a:schemeClr val="tx1"/>
                  </a:solidFill>
                </a:rPr>
                <a:t>RACC-FSC Technical Guidance Document</a:t>
              </a:r>
            </a:p>
            <a:p>
              <a:pPr lvl="1">
                <a:lnSpc>
                  <a:spcPct val="90000"/>
                </a:lnSpc>
              </a:pPr>
              <a:r>
                <a:rPr lang="en-GB" sz="1600">
                  <a:solidFill>
                    <a:schemeClr val="tx1"/>
                  </a:solidFill>
                </a:rPr>
                <a:t>Measure example workbooks (from guidance document)</a:t>
              </a:r>
              <a:endParaRPr lang="en-GB">
                <a:solidFill>
                  <a:schemeClr val="tx1"/>
                </a:solidFill>
              </a:endParaRPr>
            </a:p>
            <a:p>
              <a:pPr lvl="2">
                <a:lnSpc>
                  <a:spcPct val="90000"/>
                </a:lnSpc>
              </a:pPr>
              <a:endParaRPr lang="en-GB">
                <a:solidFill>
                  <a:schemeClr val="tx1"/>
                </a:solidFill>
              </a:endParaRPr>
            </a:p>
          </p:txBody>
        </p:sp>
      </p:grpSp>
      <p:grpSp>
        <p:nvGrpSpPr>
          <p:cNvPr id="11" name="Group 10">
            <a:extLst>
              <a:ext uri="{FF2B5EF4-FFF2-40B4-BE49-F238E27FC236}">
                <a16:creationId xmlns:a16="http://schemas.microsoft.com/office/drawing/2014/main" id="{66B1CB7E-3B1D-67F5-A3F2-DBD95110526F}"/>
              </a:ext>
            </a:extLst>
          </p:cNvPr>
          <p:cNvGrpSpPr/>
          <p:nvPr/>
        </p:nvGrpSpPr>
        <p:grpSpPr>
          <a:xfrm>
            <a:off x="6164910" y="4621704"/>
            <a:ext cx="5880100" cy="2057048"/>
            <a:chOff x="6219400" y="3209612"/>
            <a:chExt cx="5880100" cy="2057048"/>
          </a:xfrm>
        </p:grpSpPr>
        <p:sp>
          <p:nvSpPr>
            <p:cNvPr id="9" name="Content Placeholder 5">
              <a:extLst>
                <a:ext uri="{FF2B5EF4-FFF2-40B4-BE49-F238E27FC236}">
                  <a16:creationId xmlns:a16="http://schemas.microsoft.com/office/drawing/2014/main" id="{D0624EA2-8275-75F8-A794-913F1F831DFC}"/>
                </a:ext>
              </a:extLst>
            </p:cNvPr>
            <p:cNvSpPr txBox="1">
              <a:spLocks/>
            </p:cNvSpPr>
            <p:nvPr/>
          </p:nvSpPr>
          <p:spPr>
            <a:xfrm>
              <a:off x="6219400" y="3209612"/>
              <a:ext cx="5880100" cy="438775"/>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0" tIns="0" rIns="0" bIns="0" rtlCol="0" anchor="ctr">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l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l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l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l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l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l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l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l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lt1"/>
                  </a:solidFill>
                  <a:latin typeface="+mn-lt"/>
                  <a:ea typeface="+mn-ea"/>
                  <a:cs typeface="+mn-cs"/>
                </a:defRPr>
              </a:lvl9pPr>
            </a:lstStyle>
            <a:p>
              <a:pPr marL="0" indent="0" algn="ctr">
                <a:spcBef>
                  <a:spcPts val="600"/>
                </a:spcBef>
                <a:buFont typeface="Arial" panose="020B0604020202020204" pitchFamily="34" charset="0"/>
                <a:buNone/>
              </a:pPr>
              <a:r>
                <a:rPr lang="en-US"/>
                <a:t>Office Hours (email DEERsupport@dnv.com)</a:t>
              </a:r>
            </a:p>
          </p:txBody>
        </p:sp>
        <p:sp>
          <p:nvSpPr>
            <p:cNvPr id="10" name="Content Placeholder 2">
              <a:extLst>
                <a:ext uri="{FF2B5EF4-FFF2-40B4-BE49-F238E27FC236}">
                  <a16:creationId xmlns:a16="http://schemas.microsoft.com/office/drawing/2014/main" id="{634FBAFC-677E-CB82-2766-869A2002B636}"/>
                </a:ext>
              </a:extLst>
            </p:cNvPr>
            <p:cNvSpPr txBox="1">
              <a:spLocks/>
            </p:cNvSpPr>
            <p:nvPr/>
          </p:nvSpPr>
          <p:spPr>
            <a:xfrm>
              <a:off x="6219400" y="3752849"/>
              <a:ext cx="5755500" cy="1513811"/>
            </a:xfrm>
            <a:prstGeom prst="rect">
              <a:avLst/>
            </a:prstGeom>
          </p:spPr>
          <p:txBody>
            <a:bodyPr vert="horz" lIns="0" tIns="0" rIns="0" bIns="0" rtlCol="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bg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bg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bg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bg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bg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bg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bg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bg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bg1"/>
                  </a:solidFill>
                  <a:latin typeface="+mn-lt"/>
                  <a:ea typeface="+mn-ea"/>
                  <a:cs typeface="+mn-cs"/>
                </a:defRPr>
              </a:lvl9pPr>
            </a:lstStyle>
            <a:p>
              <a:pPr lvl="1">
                <a:lnSpc>
                  <a:spcPct val="90000"/>
                </a:lnSpc>
              </a:pPr>
              <a:r>
                <a:rPr lang="en-GB" sz="1600">
                  <a:solidFill>
                    <a:schemeClr val="tx1"/>
                  </a:solidFill>
                </a:rPr>
                <a:t>Planned date/times:</a:t>
              </a:r>
            </a:p>
            <a:p>
              <a:pPr lvl="2">
                <a:lnSpc>
                  <a:spcPct val="90000"/>
                </a:lnSpc>
                <a:buFont typeface="Courier New" panose="02070309020205020404" pitchFamily="49" charset="0"/>
                <a:buChar char="o"/>
              </a:pPr>
              <a:r>
                <a:rPr lang="en-GB">
                  <a:solidFill>
                    <a:schemeClr val="tx1"/>
                  </a:solidFill>
                </a:rPr>
                <a:t>Friday, March 8, 9-10 AM (during comment period)</a:t>
              </a:r>
            </a:p>
            <a:p>
              <a:pPr lvl="2">
                <a:lnSpc>
                  <a:spcPct val="90000"/>
                </a:lnSpc>
                <a:buFont typeface="Courier New" panose="02070309020205020404" pitchFamily="49" charset="0"/>
                <a:buChar char="o"/>
              </a:pPr>
              <a:r>
                <a:rPr lang="en-GB">
                  <a:solidFill>
                    <a:schemeClr val="tx1"/>
                  </a:solidFill>
                </a:rPr>
                <a:t>Friday, April 19, 9-10 AM</a:t>
              </a:r>
            </a:p>
            <a:p>
              <a:pPr lvl="2">
                <a:lnSpc>
                  <a:spcPct val="90000"/>
                </a:lnSpc>
                <a:buFont typeface="Courier New" panose="02070309020205020404" pitchFamily="49" charset="0"/>
                <a:buChar char="o"/>
              </a:pPr>
              <a:r>
                <a:rPr lang="en-GB">
                  <a:solidFill>
                    <a:schemeClr val="tx1"/>
                  </a:solidFill>
                </a:rPr>
                <a:t>Friday, April 26, 9-10 AM</a:t>
              </a:r>
            </a:p>
            <a:p>
              <a:pPr lvl="2">
                <a:lnSpc>
                  <a:spcPct val="90000"/>
                </a:lnSpc>
                <a:buFont typeface="Courier New" panose="02070309020205020404" pitchFamily="49" charset="0"/>
                <a:buChar char="o"/>
              </a:pPr>
              <a:r>
                <a:rPr lang="en-GB">
                  <a:solidFill>
                    <a:schemeClr val="tx1"/>
                  </a:solidFill>
                </a:rPr>
                <a:t>Friday, May 3, 9-10 AM</a:t>
              </a:r>
            </a:p>
            <a:p>
              <a:pPr lvl="2">
                <a:lnSpc>
                  <a:spcPct val="90000"/>
                </a:lnSpc>
              </a:pPr>
              <a:endParaRPr lang="en-GB">
                <a:solidFill>
                  <a:schemeClr val="tx1"/>
                </a:solidFill>
              </a:endParaRPr>
            </a:p>
            <a:p>
              <a:pPr lvl="2">
                <a:lnSpc>
                  <a:spcPct val="90000"/>
                </a:lnSpc>
              </a:pPr>
              <a:endParaRPr lang="en-GB">
                <a:solidFill>
                  <a:schemeClr val="tx1"/>
                </a:solidFill>
              </a:endParaRPr>
            </a:p>
          </p:txBody>
        </p:sp>
      </p:grpSp>
      <p:pic>
        <p:nvPicPr>
          <p:cNvPr id="15" name="Picture 14">
            <a:extLst>
              <a:ext uri="{FF2B5EF4-FFF2-40B4-BE49-F238E27FC236}">
                <a16:creationId xmlns:a16="http://schemas.microsoft.com/office/drawing/2014/main" id="{95BA2D41-7AC7-FCFD-09E2-13B22A3B2549}"/>
              </a:ext>
            </a:extLst>
          </p:cNvPr>
          <p:cNvPicPr>
            <a:picLocks noChangeAspect="1"/>
          </p:cNvPicPr>
          <p:nvPr/>
        </p:nvPicPr>
        <p:blipFill rotWithShape="1">
          <a:blip r:embed="rId3"/>
          <a:srcRect l="8489" t="4058" r="1827" b="50456"/>
          <a:stretch/>
        </p:blipFill>
        <p:spPr>
          <a:xfrm>
            <a:off x="1624455" y="849585"/>
            <a:ext cx="9298918" cy="3667656"/>
          </a:xfrm>
          <a:prstGeom prst="rect">
            <a:avLst/>
          </a:prstGeom>
        </p:spPr>
      </p:pic>
    </p:spTree>
    <p:extLst>
      <p:ext uri="{BB962C8B-B14F-4D97-AF65-F5344CB8AC3E}">
        <p14:creationId xmlns:p14="http://schemas.microsoft.com/office/powerpoint/2010/main" val="4580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raising their hands&#10;&#10;Description automatically generated with medium confidence">
            <a:extLst>
              <a:ext uri="{FF2B5EF4-FFF2-40B4-BE49-F238E27FC236}">
                <a16:creationId xmlns:a16="http://schemas.microsoft.com/office/drawing/2014/main" id="{AC658BD1-A686-4BA3-919C-C9A5D1B064C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1667" r="1911"/>
          <a:stretch/>
        </p:blipFill>
        <p:spPr>
          <a:xfrm>
            <a:off x="-1" y="0"/>
            <a:ext cx="12192001" cy="6858000"/>
          </a:xfrm>
          <a:noFill/>
        </p:spPr>
      </p:pic>
      <p:sp>
        <p:nvSpPr>
          <p:cNvPr id="4" name="Slide Number Placeholder 3">
            <a:extLst>
              <a:ext uri="{FF2B5EF4-FFF2-40B4-BE49-F238E27FC236}">
                <a16:creationId xmlns:a16="http://schemas.microsoft.com/office/drawing/2014/main" id="{F2C0B13F-2D4F-4522-B3C9-998E1D421DC7}"/>
              </a:ext>
            </a:extLst>
          </p:cNvPr>
          <p:cNvSpPr>
            <a:spLocks noGrp="1"/>
          </p:cNvSpPr>
          <p:nvPr>
            <p:ph type="sldNum" sz="quarter" idx="12"/>
          </p:nvPr>
        </p:nvSpPr>
        <p:spPr/>
        <p:txBody>
          <a:bodyPr vert="horz" lIns="0" tIns="0" rIns="0" bIns="0" rtlCol="0" anchor="t" anchorCtr="0">
            <a:normAutofit/>
          </a:bodyPr>
          <a:lstStyle/>
          <a:p>
            <a:pPr>
              <a:spcAft>
                <a:spcPts val="600"/>
              </a:spcAft>
            </a:pPr>
            <a:fld id="{5BA07366-CB75-4AA8-9E5B-928B849F427C}" type="slidenum">
              <a:rPr lang="en-US" smtClean="0"/>
              <a:pPr>
                <a:spcAft>
                  <a:spcPts val="600"/>
                </a:spcAft>
              </a:pPr>
              <a:t>51</a:t>
            </a:fld>
            <a:endParaRPr lang="en-US"/>
          </a:p>
        </p:txBody>
      </p:sp>
      <p:sp>
        <p:nvSpPr>
          <p:cNvPr id="5" name="Rectangle 4">
            <a:extLst>
              <a:ext uri="{FF2B5EF4-FFF2-40B4-BE49-F238E27FC236}">
                <a16:creationId xmlns:a16="http://schemas.microsoft.com/office/drawing/2014/main" id="{D5A0B065-7E25-C602-928D-6CE28AE37A69}"/>
              </a:ext>
            </a:extLst>
          </p:cNvPr>
          <p:cNvSpPr/>
          <p:nvPr/>
        </p:nvSpPr>
        <p:spPr>
          <a:xfrm>
            <a:off x="0" y="0"/>
            <a:ext cx="12192073" cy="6858000"/>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6" name="Title 2">
            <a:extLst>
              <a:ext uri="{FF2B5EF4-FFF2-40B4-BE49-F238E27FC236}">
                <a16:creationId xmlns:a16="http://schemas.microsoft.com/office/drawing/2014/main" id="{505A7C12-F71B-5946-8D20-709118959086}"/>
              </a:ext>
            </a:extLst>
          </p:cNvPr>
          <p:cNvSpPr txBox="1">
            <a:spLocks/>
          </p:cNvSpPr>
          <p:nvPr/>
        </p:nvSpPr>
        <p:spPr>
          <a:xfrm>
            <a:off x="3108311" y="10080571"/>
            <a:ext cx="8388100" cy="1298228"/>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10000" b="0">
                <a:solidFill>
                  <a:schemeClr val="accent5"/>
                </a:solidFill>
              </a:rPr>
              <a:t>Title?</a:t>
            </a:r>
          </a:p>
        </p:txBody>
      </p:sp>
      <p:sp>
        <p:nvSpPr>
          <p:cNvPr id="2" name="Title 1">
            <a:extLst>
              <a:ext uri="{FF2B5EF4-FFF2-40B4-BE49-F238E27FC236}">
                <a16:creationId xmlns:a16="http://schemas.microsoft.com/office/drawing/2014/main" id="{F6A7960E-9B0F-40D8-B486-C22CBAB42F29}"/>
              </a:ext>
            </a:extLst>
          </p:cNvPr>
          <p:cNvSpPr>
            <a:spLocks noGrp="1"/>
          </p:cNvSpPr>
          <p:nvPr>
            <p:ph type="title"/>
          </p:nvPr>
        </p:nvSpPr>
        <p:spPr/>
        <p:txBody>
          <a:bodyPr vert="horz" lIns="0" tIns="0" rIns="0" bIns="0" rtlCol="0" anchor="t" anchorCtr="0">
            <a:normAutofit/>
          </a:bodyPr>
          <a:lstStyle/>
          <a:p>
            <a:r>
              <a:rPr lang="en-US" b="0" kern="1200">
                <a:solidFill>
                  <a:schemeClr val="accent5"/>
                </a:solidFill>
                <a:latin typeface="+mj-lt"/>
                <a:ea typeface="+mj-ea"/>
                <a:cs typeface="+mj-cs"/>
              </a:rPr>
              <a:t>Questions?</a:t>
            </a:r>
          </a:p>
        </p:txBody>
      </p:sp>
      <p:sp>
        <p:nvSpPr>
          <p:cNvPr id="3" name="Subtitle 6">
            <a:extLst>
              <a:ext uri="{FF2B5EF4-FFF2-40B4-BE49-F238E27FC236}">
                <a16:creationId xmlns:a16="http://schemas.microsoft.com/office/drawing/2014/main" id="{8C5FEAE0-2198-B8BE-7102-A6496CF9A0ED}"/>
              </a:ext>
            </a:extLst>
          </p:cNvPr>
          <p:cNvSpPr txBox="1">
            <a:spLocks/>
          </p:cNvSpPr>
          <p:nvPr/>
        </p:nvSpPr>
        <p:spPr>
          <a:xfrm>
            <a:off x="539677" y="1333204"/>
            <a:ext cx="11110914" cy="301095"/>
          </a:xfrm>
          <a:prstGeom prst="rect">
            <a:avLst/>
          </a:prstGeom>
        </p:spPr>
        <p:txBody>
          <a:bodyPr vert="horz" lIns="0" tIns="0" rIns="0" bIns="0" rtlCol="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lgn="ctr">
              <a:lnSpc>
                <a:spcPct val="90000"/>
              </a:lnSpc>
              <a:buNone/>
            </a:pPr>
            <a:r>
              <a:rPr lang="en-US" b="1">
                <a:solidFill>
                  <a:schemeClr val="bg1"/>
                </a:solidFill>
              </a:rPr>
              <a:t>CONTACTS</a:t>
            </a:r>
            <a:endParaRPr lang="en-US">
              <a:solidFill>
                <a:schemeClr val="bg1"/>
              </a:solidFill>
            </a:endParaRPr>
          </a:p>
        </p:txBody>
      </p:sp>
      <p:sp>
        <p:nvSpPr>
          <p:cNvPr id="8" name="Subtitle 6">
            <a:extLst>
              <a:ext uri="{FF2B5EF4-FFF2-40B4-BE49-F238E27FC236}">
                <a16:creationId xmlns:a16="http://schemas.microsoft.com/office/drawing/2014/main" id="{646BF288-310F-4539-3577-3117D6D1B6B0}"/>
              </a:ext>
            </a:extLst>
          </p:cNvPr>
          <p:cNvSpPr txBox="1">
            <a:spLocks/>
          </p:cNvSpPr>
          <p:nvPr/>
        </p:nvSpPr>
        <p:spPr>
          <a:xfrm>
            <a:off x="2198266" y="6099130"/>
            <a:ext cx="6801259" cy="341270"/>
          </a:xfrm>
          <a:prstGeom prst="rect">
            <a:avLst/>
          </a:prstGeom>
        </p:spPr>
        <p:txBody>
          <a:bodyPr vert="horz" lIns="0" tIns="0" rIns="0" bIns="0" rtlCol="0">
            <a:normAutofit fontScale="92500"/>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lgn="ctr">
              <a:lnSpc>
                <a:spcPct val="90000"/>
              </a:lnSpc>
              <a:buNone/>
            </a:pPr>
            <a:r>
              <a:rPr lang="en-US" sz="1600" b="1">
                <a:solidFill>
                  <a:schemeClr val="bg1"/>
                </a:solidFill>
              </a:rPr>
              <a:t>Draft RACC-FSC posted to PDA: 2-28-2024</a:t>
            </a:r>
            <a:r>
              <a:rPr lang="en-US" sz="1600">
                <a:solidFill>
                  <a:schemeClr val="bg1"/>
                </a:solidFill>
              </a:rPr>
              <a:t>  |  </a:t>
            </a:r>
            <a:r>
              <a:rPr lang="en-US" sz="1600" b="1">
                <a:solidFill>
                  <a:schemeClr val="bg1"/>
                </a:solidFill>
              </a:rPr>
              <a:t>Comments due by: 3-13-2024 </a:t>
            </a:r>
            <a:endParaRPr lang="en-US" sz="1600">
              <a:solidFill>
                <a:schemeClr val="bg1"/>
              </a:solidFill>
              <a:highlight>
                <a:srgbClr val="FF00FF"/>
              </a:highlight>
            </a:endParaRPr>
          </a:p>
        </p:txBody>
      </p:sp>
      <p:sp>
        <p:nvSpPr>
          <p:cNvPr id="9" name="Subtitle 6">
            <a:extLst>
              <a:ext uri="{FF2B5EF4-FFF2-40B4-BE49-F238E27FC236}">
                <a16:creationId xmlns:a16="http://schemas.microsoft.com/office/drawing/2014/main" id="{6688FB9F-9411-CEF0-BAFA-29082937CE55}"/>
              </a:ext>
            </a:extLst>
          </p:cNvPr>
          <p:cNvSpPr txBox="1">
            <a:spLocks/>
          </p:cNvSpPr>
          <p:nvPr/>
        </p:nvSpPr>
        <p:spPr>
          <a:xfrm>
            <a:off x="8782774" y="4623884"/>
            <a:ext cx="2867817" cy="1191521"/>
          </a:xfrm>
          <a:prstGeom prst="rect">
            <a:avLst/>
          </a:prstGeom>
        </p:spPr>
        <p:txBody>
          <a:bodyPr vert="horz" lIns="0" tIns="0" rIns="0" bIns="0" rtlCol="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lgn="ctr">
              <a:lnSpc>
                <a:spcPct val="90000"/>
              </a:lnSpc>
              <a:buNone/>
            </a:pPr>
            <a:r>
              <a:rPr lang="en-US" sz="2800" b="1">
                <a:solidFill>
                  <a:schemeClr val="accent5"/>
                </a:solidFill>
              </a:rPr>
              <a:t>Bryan Kilgore</a:t>
            </a:r>
            <a:br>
              <a:rPr lang="en-US" b="1">
                <a:solidFill>
                  <a:schemeClr val="bg1"/>
                </a:solidFill>
              </a:rPr>
            </a:br>
            <a:r>
              <a:rPr lang="en-US">
                <a:solidFill>
                  <a:schemeClr val="bg1"/>
                </a:solidFill>
              </a:rPr>
              <a:t>Project Manager</a:t>
            </a:r>
            <a:br>
              <a:rPr lang="en-US">
                <a:solidFill>
                  <a:schemeClr val="bg1"/>
                </a:solidFill>
              </a:rPr>
            </a:br>
            <a:r>
              <a:rPr lang="en-US">
                <a:solidFill>
                  <a:schemeClr val="bg1"/>
                </a:solidFill>
                <a:hlinkClick r:id="rId4"/>
              </a:rPr>
              <a:t>Bryan.Kilgore@dnv.com</a:t>
            </a:r>
            <a:r>
              <a:rPr lang="en-US">
                <a:solidFill>
                  <a:schemeClr val="bg1"/>
                </a:solidFill>
              </a:rPr>
              <a:t> </a:t>
            </a:r>
          </a:p>
        </p:txBody>
      </p:sp>
      <p:sp>
        <p:nvSpPr>
          <p:cNvPr id="10" name="Subtitle 6">
            <a:extLst>
              <a:ext uri="{FF2B5EF4-FFF2-40B4-BE49-F238E27FC236}">
                <a16:creationId xmlns:a16="http://schemas.microsoft.com/office/drawing/2014/main" id="{38060A5B-FE20-CA78-A753-8CBBF2541A8B}"/>
              </a:ext>
            </a:extLst>
          </p:cNvPr>
          <p:cNvSpPr txBox="1">
            <a:spLocks/>
          </p:cNvSpPr>
          <p:nvPr/>
        </p:nvSpPr>
        <p:spPr>
          <a:xfrm>
            <a:off x="4661622" y="4625617"/>
            <a:ext cx="2867817" cy="118805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lgn="ctr">
              <a:lnSpc>
                <a:spcPct val="90000"/>
              </a:lnSpc>
              <a:buNone/>
            </a:pPr>
            <a:r>
              <a:rPr lang="en-US" sz="2800" b="1">
                <a:solidFill>
                  <a:schemeClr val="accent5"/>
                </a:solidFill>
              </a:rPr>
              <a:t>Rachel Murray</a:t>
            </a:r>
            <a:br>
              <a:rPr lang="en-US" b="1">
                <a:solidFill>
                  <a:schemeClr val="bg1"/>
                </a:solidFill>
              </a:rPr>
            </a:br>
            <a:r>
              <a:rPr lang="en-US">
                <a:solidFill>
                  <a:schemeClr val="bg1"/>
                </a:solidFill>
              </a:rPr>
              <a:t>Subject Matter Expert</a:t>
            </a:r>
            <a:br>
              <a:rPr lang="en-US">
                <a:solidFill>
                  <a:schemeClr val="bg1"/>
                </a:solidFill>
              </a:rPr>
            </a:br>
            <a:r>
              <a:rPr lang="en-US">
                <a:solidFill>
                  <a:schemeClr val="bg1"/>
                </a:solidFill>
                <a:hlinkClick r:id="rId5"/>
              </a:rPr>
              <a:t>Rachel.Murray@dnv.com </a:t>
            </a:r>
            <a:endParaRPr lang="en-US">
              <a:solidFill>
                <a:schemeClr val="bg1"/>
              </a:solidFill>
            </a:endParaRPr>
          </a:p>
        </p:txBody>
      </p:sp>
      <p:sp>
        <p:nvSpPr>
          <p:cNvPr id="11" name="Subtitle 6">
            <a:extLst>
              <a:ext uri="{FF2B5EF4-FFF2-40B4-BE49-F238E27FC236}">
                <a16:creationId xmlns:a16="http://schemas.microsoft.com/office/drawing/2014/main" id="{FE087705-CD71-B0F9-4655-271A635AF5A8}"/>
              </a:ext>
            </a:extLst>
          </p:cNvPr>
          <p:cNvSpPr txBox="1">
            <a:spLocks/>
          </p:cNvSpPr>
          <p:nvPr/>
        </p:nvSpPr>
        <p:spPr>
          <a:xfrm>
            <a:off x="540470" y="4684083"/>
            <a:ext cx="2867817" cy="1071123"/>
          </a:xfrm>
          <a:prstGeom prst="rect">
            <a:avLst/>
          </a:prstGeom>
        </p:spPr>
        <p:txBody>
          <a:bodyPr vert="horz" lIns="0" tIns="0" rIns="0" bIns="0" rtlCol="0">
            <a:normAutofit/>
          </a:bodyPr>
          <a:lstStyle>
            <a:lvl1pPr marL="180000" indent="-180000" algn="l" defTabSz="914400" rtl="0" eaLnBrk="1" latinLnBrk="0" hangingPunct="1">
              <a:lnSpc>
                <a:spcPct val="100000"/>
              </a:lnSpc>
              <a:spcBef>
                <a:spcPts val="1200"/>
              </a:spcBef>
              <a:buClrTx/>
              <a:buFont typeface="Arial" panose="020B0604020202020204" pitchFamily="34" charset="0"/>
              <a:buChar char="•"/>
              <a:defRPr sz="2000" b="0" kern="1200">
                <a:solidFill>
                  <a:schemeClr val="accent1"/>
                </a:solidFill>
                <a:latin typeface="+mn-lt"/>
                <a:ea typeface="+mn-ea"/>
                <a:cs typeface="+mn-cs"/>
              </a:defRPr>
            </a:lvl1pPr>
            <a:lvl2pPr marL="360000" indent="-180000" algn="l" defTabSz="914400" rtl="0" eaLnBrk="1" latinLnBrk="0" hangingPunct="1">
              <a:lnSpc>
                <a:spcPct val="100000"/>
              </a:lnSpc>
              <a:spcBef>
                <a:spcPts val="600"/>
              </a:spcBef>
              <a:buClrTx/>
              <a:buFont typeface="Arial" panose="020B0604020202020204" pitchFamily="34" charset="0"/>
              <a:buChar char="•"/>
              <a:defRPr sz="1800" kern="1200">
                <a:solidFill>
                  <a:schemeClr val="accent1"/>
                </a:solidFill>
                <a:latin typeface="+mn-lt"/>
                <a:ea typeface="+mn-ea"/>
                <a:cs typeface="+mn-cs"/>
              </a:defRPr>
            </a:lvl2pPr>
            <a:lvl3pPr marL="540000" indent="-180000" algn="l" defTabSz="914400" rtl="0" eaLnBrk="1" latinLnBrk="0" hangingPunct="1">
              <a:lnSpc>
                <a:spcPct val="100000"/>
              </a:lnSpc>
              <a:spcBef>
                <a:spcPts val="600"/>
              </a:spcBef>
              <a:buClrTx/>
              <a:buFont typeface="Arial" panose="020B0604020202020204" pitchFamily="34" charset="0"/>
              <a:buChar char="•"/>
              <a:defRPr sz="1600" kern="1200">
                <a:solidFill>
                  <a:schemeClr val="accent1"/>
                </a:solidFill>
                <a:latin typeface="+mn-lt"/>
                <a:ea typeface="+mn-ea"/>
                <a:cs typeface="+mn-cs"/>
              </a:defRPr>
            </a:lvl3pPr>
            <a:lvl4pPr marL="0" indent="0" algn="l" defTabSz="914400" rtl="0" eaLnBrk="1" latinLnBrk="0" hangingPunct="1">
              <a:lnSpc>
                <a:spcPct val="90000"/>
              </a:lnSpc>
              <a:spcBef>
                <a:spcPts val="600"/>
              </a:spcBef>
              <a:buClrTx/>
              <a:buFont typeface="Arial" panose="020B0604020202020204" pitchFamily="34" charset="0"/>
              <a:buChar char="​"/>
              <a:defRPr sz="2000" b="1" kern="1200">
                <a:solidFill>
                  <a:schemeClr val="accent1"/>
                </a:solidFill>
                <a:latin typeface="+mn-lt"/>
                <a:ea typeface="+mn-ea"/>
                <a:cs typeface="+mn-cs"/>
              </a:defRPr>
            </a:lvl4pPr>
            <a:lvl5pPr marL="0" indent="0" algn="l" defTabSz="914400" rtl="0" eaLnBrk="1" latinLnBrk="0" hangingPunct="1">
              <a:lnSpc>
                <a:spcPct val="100000"/>
              </a:lnSpc>
              <a:spcBef>
                <a:spcPts val="1200"/>
              </a:spcBef>
              <a:buClrTx/>
              <a:buFont typeface="Arial" panose="020B0604020202020204" pitchFamily="34" charset="0"/>
              <a:buChar char="​"/>
              <a:defRPr sz="2000" kern="1200">
                <a:solidFill>
                  <a:schemeClr val="accent1"/>
                </a:solidFill>
                <a:latin typeface="+mn-lt"/>
                <a:ea typeface="+mn-ea"/>
                <a:cs typeface="+mn-cs"/>
              </a:defRPr>
            </a:lvl5pPr>
            <a:lvl6pPr marL="0" indent="0" algn="l" defTabSz="914400" rtl="0" eaLnBrk="1" latinLnBrk="0" hangingPunct="1">
              <a:spcBef>
                <a:spcPts val="600"/>
              </a:spcBef>
              <a:buFont typeface="Arial" panose="020B0604020202020204" pitchFamily="34" charset="0"/>
              <a:buChar char="​"/>
              <a:defRPr sz="1000" b="1" kern="1200">
                <a:solidFill>
                  <a:schemeClr val="accent1"/>
                </a:solidFill>
                <a:latin typeface="+mn-lt"/>
                <a:ea typeface="+mn-ea"/>
                <a:cs typeface="+mn-cs"/>
              </a:defRPr>
            </a:lvl6pPr>
            <a:lvl7pPr marL="0" indent="0" algn="l" defTabSz="914400" rtl="0" eaLnBrk="1" latinLnBrk="0" hangingPunct="1">
              <a:spcBef>
                <a:spcPts val="600"/>
              </a:spcBef>
              <a:buFont typeface="Arial" panose="020B0604020202020204" pitchFamily="34" charset="0"/>
              <a:buChar char="​"/>
              <a:defRPr sz="1000" kern="1200">
                <a:solidFill>
                  <a:schemeClr val="accent1"/>
                </a:solidFill>
                <a:latin typeface="+mn-lt"/>
                <a:ea typeface="+mn-ea"/>
                <a:cs typeface="+mn-cs"/>
              </a:defRPr>
            </a:lvl7pPr>
            <a:lvl8pPr marL="180000" indent="-180000" algn="l" defTabSz="914400" rtl="0" eaLnBrk="1" latinLnBrk="0" hangingPunct="1">
              <a:spcBef>
                <a:spcPts val="600"/>
              </a:spcBef>
              <a:buFont typeface="Arial" pitchFamily="34" charset="0"/>
              <a:buChar char="•"/>
              <a:defRPr sz="1000" kern="1200">
                <a:solidFill>
                  <a:schemeClr val="accent1"/>
                </a:solidFill>
                <a:latin typeface="+mn-lt"/>
                <a:ea typeface="+mn-ea"/>
                <a:cs typeface="+mn-cs"/>
              </a:defRPr>
            </a:lvl8pPr>
            <a:lvl9pPr marL="0" indent="0" algn="l" defTabSz="914400" rtl="0" eaLnBrk="1" latinLnBrk="0" hangingPunct="1">
              <a:lnSpc>
                <a:spcPct val="83000"/>
              </a:lnSpc>
              <a:spcBef>
                <a:spcPts val="0"/>
              </a:spcBef>
              <a:buFont typeface="Arial" panose="020B0604020202020204" pitchFamily="34" charset="0"/>
              <a:buChar char="​"/>
              <a:defRPr sz="6000" b="1" kern="1200" spc="-300" baseline="0">
                <a:solidFill>
                  <a:schemeClr val="accent1"/>
                </a:solidFill>
                <a:latin typeface="+mn-lt"/>
                <a:ea typeface="+mn-ea"/>
                <a:cs typeface="+mn-cs"/>
              </a:defRPr>
            </a:lvl9pPr>
          </a:lstStyle>
          <a:p>
            <a:pPr marL="0" indent="0" algn="ctr">
              <a:lnSpc>
                <a:spcPct val="90000"/>
              </a:lnSpc>
              <a:buNone/>
            </a:pPr>
            <a:r>
              <a:rPr lang="en-US" sz="2800" b="1">
                <a:solidFill>
                  <a:schemeClr val="accent5"/>
                </a:solidFill>
              </a:rPr>
              <a:t>Brad Hoover</a:t>
            </a:r>
            <a:br>
              <a:rPr lang="en-US" b="1">
                <a:solidFill>
                  <a:schemeClr val="bg1"/>
                </a:solidFill>
              </a:rPr>
            </a:br>
            <a:r>
              <a:rPr lang="en-US">
                <a:solidFill>
                  <a:schemeClr val="bg1"/>
                </a:solidFill>
              </a:rPr>
              <a:t>Project Sponsor</a:t>
            </a:r>
            <a:br>
              <a:rPr lang="en-US">
                <a:solidFill>
                  <a:schemeClr val="bg1"/>
                </a:solidFill>
              </a:rPr>
            </a:br>
            <a:r>
              <a:rPr lang="en-US">
                <a:solidFill>
                  <a:schemeClr val="bg1"/>
                </a:solidFill>
                <a:hlinkClick r:id="rId6"/>
              </a:rPr>
              <a:t>Brad.Hoover@dnv.com</a:t>
            </a:r>
            <a:r>
              <a:rPr lang="en-US">
                <a:solidFill>
                  <a:schemeClr val="bg1"/>
                </a:solidFill>
              </a:rPr>
              <a:t> </a:t>
            </a:r>
          </a:p>
        </p:txBody>
      </p:sp>
      <p:pic>
        <p:nvPicPr>
          <p:cNvPr id="13" name="Picture 12">
            <a:extLst>
              <a:ext uri="{FF2B5EF4-FFF2-40B4-BE49-F238E27FC236}">
                <a16:creationId xmlns:a16="http://schemas.microsoft.com/office/drawing/2014/main" id="{7CF825B2-92FF-2B76-73EB-101CE7D6A99D}"/>
              </a:ext>
            </a:extLst>
          </p:cNvPr>
          <p:cNvPicPr>
            <a:picLocks noChangeAspect="1"/>
          </p:cNvPicPr>
          <p:nvPr/>
        </p:nvPicPr>
        <p:blipFill>
          <a:blip r:embed="rId7">
            <a:extLst>
              <a:ext uri="{28A0092B-C50C-407E-A947-70E740481C1C}">
                <a14:useLocalDpi xmlns:a14="http://schemas.microsoft.com/office/drawing/2010/main" val="0"/>
              </a:ext>
            </a:extLst>
          </a:blip>
          <a:srcRect t="680" b="680"/>
          <a:stretch/>
        </p:blipFill>
        <p:spPr>
          <a:xfrm>
            <a:off x="4755840" y="1692365"/>
            <a:ext cx="2743200" cy="2705886"/>
          </a:xfrm>
          <a:prstGeom prst="ellipse">
            <a:avLst/>
          </a:prstGeom>
          <a:ln w="28575" cap="rnd">
            <a:solidFill>
              <a:schemeClr val="accent5"/>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114ECC39-B01A-D14E-BC76-5606CFEF97FB}"/>
              </a:ext>
            </a:extLst>
          </p:cNvPr>
          <p:cNvPicPr>
            <a:picLocks noChangeAspect="1"/>
          </p:cNvPicPr>
          <p:nvPr/>
        </p:nvPicPr>
        <p:blipFill>
          <a:blip r:embed="rId8">
            <a:extLst>
              <a:ext uri="{28A0092B-C50C-407E-A947-70E740481C1C}">
                <a14:useLocalDpi xmlns:a14="http://schemas.microsoft.com/office/drawing/2010/main" val="0"/>
              </a:ext>
            </a:extLst>
          </a:blip>
          <a:srcRect t="680" b="680"/>
          <a:stretch/>
        </p:blipFill>
        <p:spPr>
          <a:xfrm>
            <a:off x="8885215" y="1692365"/>
            <a:ext cx="2781029" cy="2743200"/>
          </a:xfrm>
          <a:prstGeom prst="ellipse">
            <a:avLst/>
          </a:prstGeom>
          <a:ln w="28575" cap="rnd">
            <a:solidFill>
              <a:schemeClr val="accent5"/>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678B352-1669-867D-B311-031375D7D1F2}"/>
              </a:ext>
            </a:extLst>
          </p:cNvPr>
          <p:cNvPicPr>
            <a:picLocks noChangeAspect="1"/>
          </p:cNvPicPr>
          <p:nvPr/>
        </p:nvPicPr>
        <p:blipFill>
          <a:blip r:embed="rId9" cstate="print">
            <a:extLst>
              <a:ext uri="{28A0092B-C50C-407E-A947-70E740481C1C}">
                <a14:useLocalDpi xmlns:a14="http://schemas.microsoft.com/office/drawing/2010/main" val="0"/>
              </a:ext>
            </a:extLst>
          </a:blip>
          <a:srcRect t="745" b="745"/>
          <a:stretch/>
        </p:blipFill>
        <p:spPr>
          <a:xfrm>
            <a:off x="626465" y="1692365"/>
            <a:ext cx="2781029" cy="2743200"/>
          </a:xfrm>
          <a:prstGeom prst="ellipse">
            <a:avLst/>
          </a:prstGeom>
          <a:ln w="28575" cap="rnd">
            <a:solidFill>
              <a:schemeClr val="accent5"/>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468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BE80-418C-3039-9147-B8BCAE81965F}"/>
              </a:ext>
            </a:extLst>
          </p:cNvPr>
          <p:cNvSpPr>
            <a:spLocks noGrp="1"/>
          </p:cNvSpPr>
          <p:nvPr>
            <p:ph type="title"/>
          </p:nvPr>
        </p:nvSpPr>
        <p:spPr>
          <a:xfrm>
            <a:off x="539750" y="539750"/>
            <a:ext cx="11110914" cy="736891"/>
          </a:xfrm>
        </p:spPr>
        <p:txBody>
          <a:bodyPr/>
          <a:lstStyle/>
          <a:p>
            <a:r>
              <a:rPr lang="en-US">
                <a:solidFill>
                  <a:schemeClr val="tx1"/>
                </a:solidFill>
              </a:rPr>
              <a:t>RACC and FSC Updates</a:t>
            </a:r>
          </a:p>
        </p:txBody>
      </p:sp>
      <p:sp>
        <p:nvSpPr>
          <p:cNvPr id="5" name="Slide Number Placeholder 4">
            <a:extLst>
              <a:ext uri="{FF2B5EF4-FFF2-40B4-BE49-F238E27FC236}">
                <a16:creationId xmlns:a16="http://schemas.microsoft.com/office/drawing/2014/main" id="{86A7C85E-75E1-96F4-3E35-03BF4E6DE751}"/>
              </a:ext>
            </a:extLst>
          </p:cNvPr>
          <p:cNvSpPr>
            <a:spLocks noGrp="1"/>
          </p:cNvSpPr>
          <p:nvPr>
            <p:ph type="sldNum" sz="quarter" idx="12"/>
          </p:nvPr>
        </p:nvSpPr>
        <p:spPr/>
        <p:txBody>
          <a:bodyPr/>
          <a:lstStyle/>
          <a:p>
            <a:fld id="{5BA07366-CB75-4AA8-9E5B-928B849F427C}" type="slidenum">
              <a:rPr lang="en-US" smtClean="0"/>
              <a:t>6</a:t>
            </a:fld>
            <a:endParaRPr lang="en-US"/>
          </a:p>
        </p:txBody>
      </p:sp>
      <p:grpSp>
        <p:nvGrpSpPr>
          <p:cNvPr id="6" name="Group 5">
            <a:extLst>
              <a:ext uri="{FF2B5EF4-FFF2-40B4-BE49-F238E27FC236}">
                <a16:creationId xmlns:a16="http://schemas.microsoft.com/office/drawing/2014/main" id="{B5001366-5099-4424-23B4-015750807326}"/>
              </a:ext>
            </a:extLst>
          </p:cNvPr>
          <p:cNvGrpSpPr/>
          <p:nvPr/>
        </p:nvGrpSpPr>
        <p:grpSpPr>
          <a:xfrm>
            <a:off x="0" y="5054906"/>
            <a:ext cx="12192000" cy="755434"/>
            <a:chOff x="0" y="5443674"/>
            <a:chExt cx="12192000" cy="755434"/>
          </a:xfrm>
        </p:grpSpPr>
        <p:sp>
          <p:nvSpPr>
            <p:cNvPr id="11" name="Rectangle 10">
              <a:extLst>
                <a:ext uri="{FF2B5EF4-FFF2-40B4-BE49-F238E27FC236}">
                  <a16:creationId xmlns:a16="http://schemas.microsoft.com/office/drawing/2014/main" id="{148280FB-6C76-1E23-F6E3-31B05A117CF7}"/>
                </a:ext>
              </a:extLst>
            </p:cNvPr>
            <p:cNvSpPr/>
            <p:nvPr/>
          </p:nvSpPr>
          <p:spPr>
            <a:xfrm>
              <a:off x="0" y="5443674"/>
              <a:ext cx="12192000" cy="755434"/>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spcBef>
                  <a:spcPts val="600"/>
                </a:spcBef>
              </a:pPr>
              <a:endParaRPr lang="en-GB" sz="2000" err="1"/>
            </a:p>
          </p:txBody>
        </p:sp>
        <p:sp>
          <p:nvSpPr>
            <p:cNvPr id="7" name="TextBox 6">
              <a:extLst>
                <a:ext uri="{FF2B5EF4-FFF2-40B4-BE49-F238E27FC236}">
                  <a16:creationId xmlns:a16="http://schemas.microsoft.com/office/drawing/2014/main" id="{E5FA9889-F74E-E286-485C-8B5431681892}"/>
                </a:ext>
              </a:extLst>
            </p:cNvPr>
            <p:cNvSpPr txBox="1"/>
            <p:nvPr/>
          </p:nvSpPr>
          <p:spPr>
            <a:xfrm>
              <a:off x="539750" y="5518443"/>
              <a:ext cx="11260364" cy="615553"/>
            </a:xfrm>
            <a:prstGeom prst="rect">
              <a:avLst/>
            </a:prstGeom>
            <a:noFill/>
          </p:spPr>
          <p:txBody>
            <a:bodyPr wrap="square" lIns="0" tIns="0" rIns="0" bIns="0" rtlCol="0">
              <a:spAutoFit/>
            </a:bodyPr>
            <a:lstStyle/>
            <a:p>
              <a:pPr algn="ctr">
                <a:lnSpc>
                  <a:spcPct val="100000"/>
                </a:lnSpc>
              </a:pPr>
              <a:r>
                <a:rPr lang="en-US" sz="2000" err="1"/>
                <a:t>RACC</a:t>
              </a:r>
              <a:r>
                <a:rPr lang="en-US" sz="2000"/>
                <a:t> and </a:t>
              </a:r>
              <a:r>
                <a:rPr lang="en-US" sz="2000" err="1"/>
                <a:t>FSC</a:t>
              </a:r>
              <a:r>
                <a:rPr lang="en-US" sz="2000"/>
                <a:t> were combined to ensure that both used same assumptions: </a:t>
              </a:r>
            </a:p>
            <a:p>
              <a:pPr algn="ctr">
                <a:lnSpc>
                  <a:spcPct val="100000"/>
                </a:lnSpc>
              </a:pPr>
              <a:r>
                <a:rPr lang="en-US" sz="2000" b="1"/>
                <a:t>Code updates  </a:t>
              </a:r>
              <a:r>
                <a:rPr lang="en-US" sz="2000"/>
                <a:t>|  </a:t>
              </a:r>
              <a:r>
                <a:rPr lang="en-US" sz="2000" b="1"/>
                <a:t>GWP baselines  </a:t>
              </a:r>
              <a:r>
                <a:rPr lang="en-US" sz="2000"/>
                <a:t>|  </a:t>
              </a:r>
              <a:r>
                <a:rPr lang="en-US" sz="2000" b="1"/>
                <a:t>Leakage rates  </a:t>
              </a:r>
              <a:r>
                <a:rPr lang="en-US" sz="2000"/>
                <a:t>|  </a:t>
              </a:r>
              <a:r>
                <a:rPr lang="en-US" sz="2000" b="1"/>
                <a:t>ACCs &amp; Heat rates</a:t>
              </a:r>
            </a:p>
          </p:txBody>
        </p:sp>
      </p:grpSp>
      <p:sp>
        <p:nvSpPr>
          <p:cNvPr id="3" name="Rectangle: Rounded Corners 2">
            <a:extLst>
              <a:ext uri="{FF2B5EF4-FFF2-40B4-BE49-F238E27FC236}">
                <a16:creationId xmlns:a16="http://schemas.microsoft.com/office/drawing/2014/main" id="{F7EAEA9F-A74F-8891-53E8-E07B3B14BE16}"/>
              </a:ext>
            </a:extLst>
          </p:cNvPr>
          <p:cNvSpPr/>
          <p:nvPr/>
        </p:nvSpPr>
        <p:spPr>
          <a:xfrm>
            <a:off x="4493539" y="2107028"/>
            <a:ext cx="3033254" cy="2317819"/>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2800">
                <a:solidFill>
                  <a:schemeClr val="bg1"/>
                </a:solidFill>
              </a:rPr>
              <a:t>FSC</a:t>
            </a:r>
          </a:p>
          <a:p>
            <a:pPr algn="ctr">
              <a:spcAft>
                <a:spcPts val="300"/>
              </a:spcAft>
            </a:pPr>
            <a:r>
              <a:rPr lang="en-US" sz="1400" b="1">
                <a:solidFill>
                  <a:schemeClr val="accent5"/>
                </a:solidFill>
              </a:rPr>
              <a:t>Fuel Substitution          Calculator</a:t>
            </a:r>
          </a:p>
          <a:p>
            <a:pPr marL="342900" indent="-342900">
              <a:spcBef>
                <a:spcPts val="300"/>
              </a:spcBef>
              <a:buFont typeface="Arial" panose="020B0604020202020204" pitchFamily="34" charset="0"/>
              <a:buChar char="•"/>
            </a:pPr>
            <a:r>
              <a:rPr lang="en-US" sz="1200">
                <a:solidFill>
                  <a:schemeClr val="bg1"/>
                </a:solidFill>
              </a:rPr>
              <a:t>DRAFT Fuel Substitution Calculator v2.0: 10/2022     (never approved)</a:t>
            </a:r>
          </a:p>
          <a:p>
            <a:pPr marL="342900" lvl="0" indent="-342900">
              <a:buFont typeface="Arial" panose="020B0604020202020204" pitchFamily="34" charset="0"/>
              <a:buChar char="•"/>
            </a:pPr>
            <a:r>
              <a:rPr lang="en-US" sz="1200">
                <a:solidFill>
                  <a:schemeClr val="bg1"/>
                </a:solidFill>
              </a:rPr>
              <a:t>Fuel Substitution Calculator v.1.1: 12/2020</a:t>
            </a:r>
          </a:p>
          <a:p>
            <a:pPr algn="ctr">
              <a:lnSpc>
                <a:spcPct val="100000"/>
              </a:lnSpc>
              <a:spcBef>
                <a:spcPts val="600"/>
              </a:spcBef>
            </a:pPr>
            <a:endParaRPr lang="en-GB" sz="2000">
              <a:solidFill>
                <a:schemeClr val="bg1"/>
              </a:solidFill>
            </a:endParaRPr>
          </a:p>
        </p:txBody>
      </p:sp>
      <p:sp>
        <p:nvSpPr>
          <p:cNvPr id="4" name="Rectangle: Rounded Corners 3">
            <a:extLst>
              <a:ext uri="{FF2B5EF4-FFF2-40B4-BE49-F238E27FC236}">
                <a16:creationId xmlns:a16="http://schemas.microsoft.com/office/drawing/2014/main" id="{F743BFE4-0F34-DC1A-9330-0F3B2C34AC47}"/>
              </a:ext>
            </a:extLst>
          </p:cNvPr>
          <p:cNvSpPr/>
          <p:nvPr/>
        </p:nvSpPr>
        <p:spPr>
          <a:xfrm>
            <a:off x="8447329" y="2107028"/>
            <a:ext cx="3033254" cy="2317819"/>
          </a:xfrm>
          <a:prstGeom prst="roundRect">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ctr">
              <a:spcAft>
                <a:spcPts val="600"/>
              </a:spcAft>
            </a:pPr>
            <a:r>
              <a:rPr lang="en-US" sz="2800">
                <a:solidFill>
                  <a:schemeClr val="bg1"/>
                </a:solidFill>
              </a:rPr>
              <a:t>RACC-FSC</a:t>
            </a:r>
          </a:p>
          <a:p>
            <a:pPr algn="ctr">
              <a:spcAft>
                <a:spcPts val="600"/>
              </a:spcAft>
            </a:pPr>
            <a:r>
              <a:rPr lang="en-US" sz="1400" b="1">
                <a:solidFill>
                  <a:schemeClr val="accent5"/>
                </a:solidFill>
              </a:rPr>
              <a:t>Refrigerant Avoided             Cost Calculator and Fuel Substitution Calculator</a:t>
            </a:r>
            <a:endParaRPr lang="en-US" sz="1200">
              <a:solidFill>
                <a:schemeClr val="accent5"/>
              </a:solidFill>
            </a:endParaRPr>
          </a:p>
          <a:p>
            <a:pPr marL="342900" lvl="0" indent="-342900">
              <a:buFont typeface="Arial" panose="020B0604020202020204" pitchFamily="34" charset="0"/>
              <a:buChar char="•"/>
            </a:pPr>
            <a:r>
              <a:rPr lang="en-US" sz="1200">
                <a:solidFill>
                  <a:schemeClr val="bg1"/>
                </a:solidFill>
              </a:rPr>
              <a:t>RACC-FSC_v3.0_DRAFT: 2/28/2024 </a:t>
            </a:r>
          </a:p>
          <a:p>
            <a:pPr algn="ctr">
              <a:lnSpc>
                <a:spcPct val="100000"/>
              </a:lnSpc>
              <a:spcBef>
                <a:spcPts val="600"/>
              </a:spcBef>
            </a:pPr>
            <a:endParaRPr lang="en-GB" sz="2000">
              <a:solidFill>
                <a:schemeClr val="bg1"/>
              </a:solidFill>
            </a:endParaRPr>
          </a:p>
        </p:txBody>
      </p:sp>
      <p:sp>
        <p:nvSpPr>
          <p:cNvPr id="8" name="Rectangle: Rounded Corners 7">
            <a:extLst>
              <a:ext uri="{FF2B5EF4-FFF2-40B4-BE49-F238E27FC236}">
                <a16:creationId xmlns:a16="http://schemas.microsoft.com/office/drawing/2014/main" id="{945C38D8-8CC4-2827-66AB-74F11787EDD9}"/>
              </a:ext>
            </a:extLst>
          </p:cNvPr>
          <p:cNvSpPr/>
          <p:nvPr/>
        </p:nvSpPr>
        <p:spPr>
          <a:xfrm>
            <a:off x="539750" y="2049873"/>
            <a:ext cx="3033253" cy="2374974"/>
          </a:xfrm>
          <a:prstGeom prst="roundRect">
            <a:avLst/>
          </a:prstGeom>
          <a:solidFill>
            <a:schemeClr val="accent1"/>
          </a:solidFill>
          <a:ln>
            <a:noFill/>
          </a:ln>
          <a:effectLst/>
        </p:spPr>
        <p:style>
          <a:lnRef idx="2">
            <a:schemeClr val="accent6"/>
          </a:lnRef>
          <a:fillRef idx="1">
            <a:schemeClr val="lt1"/>
          </a:fillRef>
          <a:effectRef idx="0">
            <a:schemeClr val="accent6"/>
          </a:effectRef>
          <a:fontRef idx="minor">
            <a:schemeClr val="dk1"/>
          </a:fontRef>
        </p:style>
        <p:txBody>
          <a:bodyPr lIns="91440" rtlCol="0" anchor="t"/>
          <a:lstStyle/>
          <a:p>
            <a:pPr algn="ctr">
              <a:spcAft>
                <a:spcPts val="300"/>
              </a:spcAft>
            </a:pPr>
            <a:r>
              <a:rPr lang="en-US" sz="2800">
                <a:solidFill>
                  <a:schemeClr val="bg1"/>
                </a:solidFill>
              </a:rPr>
              <a:t>RACC</a:t>
            </a:r>
          </a:p>
          <a:p>
            <a:pPr algn="ctr">
              <a:spcAft>
                <a:spcPts val="300"/>
              </a:spcAft>
            </a:pPr>
            <a:r>
              <a:rPr lang="en-US" sz="1400" b="1">
                <a:solidFill>
                  <a:schemeClr val="accent5"/>
                </a:solidFill>
              </a:rPr>
              <a:t>Refrigerant Avoided            Cost Calculator</a:t>
            </a:r>
          </a:p>
          <a:p>
            <a:pPr marL="342900" indent="-342900">
              <a:buFont typeface="Arial" panose="020B0604020202020204" pitchFamily="34" charset="0"/>
              <a:buChar char="•"/>
            </a:pPr>
            <a:r>
              <a:rPr lang="en-US" sz="1200">
                <a:solidFill>
                  <a:schemeClr val="bg1"/>
                </a:solidFill>
              </a:rPr>
              <a:t>Deemed Measure RACC v2.2: 8/2023</a:t>
            </a:r>
          </a:p>
          <a:p>
            <a:pPr marL="342900" indent="-342900">
              <a:buFont typeface="Arial" panose="020B0604020202020204" pitchFamily="34" charset="0"/>
              <a:buChar char="•"/>
            </a:pPr>
            <a:r>
              <a:rPr lang="en-GB" sz="1200">
                <a:solidFill>
                  <a:schemeClr val="bg1"/>
                </a:solidFill>
              </a:rPr>
              <a:t>RACC v1b updated: 9/2022</a:t>
            </a:r>
          </a:p>
          <a:p>
            <a:pPr marL="342900" indent="-342900">
              <a:buFont typeface="Arial" panose="020B0604020202020204" pitchFamily="34" charset="0"/>
              <a:buChar char="•"/>
            </a:pPr>
            <a:r>
              <a:rPr lang="en-US" sz="1200">
                <a:solidFill>
                  <a:schemeClr val="bg1"/>
                </a:solidFill>
              </a:rPr>
              <a:t>Deemed Measure RACC v1.3-Rev4: 11/2021</a:t>
            </a:r>
            <a:endParaRPr lang="en-GB" sz="1200">
              <a:solidFill>
                <a:schemeClr val="bg1"/>
              </a:solidFill>
            </a:endParaRPr>
          </a:p>
          <a:p>
            <a:pPr marL="342900" indent="-342900">
              <a:buFont typeface="Arial" panose="020B0604020202020204" pitchFamily="34" charset="0"/>
              <a:buChar char="•"/>
            </a:pPr>
            <a:r>
              <a:rPr lang="en-GB" sz="1200">
                <a:solidFill>
                  <a:schemeClr val="bg1"/>
                </a:solidFill>
              </a:rPr>
              <a:t>RACC v1b: 6/2021</a:t>
            </a:r>
          </a:p>
        </p:txBody>
      </p:sp>
      <p:sp>
        <p:nvSpPr>
          <p:cNvPr id="9" name="Plus Sign 8">
            <a:extLst>
              <a:ext uri="{FF2B5EF4-FFF2-40B4-BE49-F238E27FC236}">
                <a16:creationId xmlns:a16="http://schemas.microsoft.com/office/drawing/2014/main" id="{2C2A76E1-2EA0-9DF4-2BAD-01D70D9FDB86}"/>
              </a:ext>
            </a:extLst>
          </p:cNvPr>
          <p:cNvSpPr/>
          <p:nvPr/>
        </p:nvSpPr>
        <p:spPr>
          <a:xfrm>
            <a:off x="3735470" y="2986420"/>
            <a:ext cx="595602" cy="616189"/>
          </a:xfrm>
          <a:prstGeom prst="mathPlus">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10" name="Equals 9">
            <a:extLst>
              <a:ext uri="{FF2B5EF4-FFF2-40B4-BE49-F238E27FC236}">
                <a16:creationId xmlns:a16="http://schemas.microsoft.com/office/drawing/2014/main" id="{A6ED29A2-F31D-2AA1-6CEA-51C8B032295B}"/>
              </a:ext>
            </a:extLst>
          </p:cNvPr>
          <p:cNvSpPr/>
          <p:nvPr/>
        </p:nvSpPr>
        <p:spPr>
          <a:xfrm>
            <a:off x="7708491" y="2977295"/>
            <a:ext cx="557139" cy="557772"/>
          </a:xfrm>
          <a:prstGeom prst="mathEqual">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solidFill>
                <a:schemeClr val="tx1"/>
              </a:solidFill>
            </a:endParaRPr>
          </a:p>
        </p:txBody>
      </p:sp>
      <p:pic>
        <p:nvPicPr>
          <p:cNvPr id="12" name="Picture 11">
            <a:extLst>
              <a:ext uri="{FF2B5EF4-FFF2-40B4-BE49-F238E27FC236}">
                <a16:creationId xmlns:a16="http://schemas.microsoft.com/office/drawing/2014/main" id="{0F802302-1AB3-2253-BAD4-616C41A99B4C}"/>
              </a:ext>
            </a:extLst>
          </p:cNvPr>
          <p:cNvPicPr>
            <a:picLocks noChangeAspect="1"/>
          </p:cNvPicPr>
          <p:nvPr/>
        </p:nvPicPr>
        <p:blipFill>
          <a:blip r:embed="rId4"/>
          <a:stretch>
            <a:fillRect/>
          </a:stretch>
        </p:blipFill>
        <p:spPr>
          <a:xfrm>
            <a:off x="1947988" y="6539705"/>
            <a:ext cx="8794750" cy="318295"/>
          </a:xfrm>
          <a:prstGeom prst="rect">
            <a:avLst/>
          </a:prstGeom>
        </p:spPr>
      </p:pic>
    </p:spTree>
    <p:extLst>
      <p:ext uri="{BB962C8B-B14F-4D97-AF65-F5344CB8AC3E}">
        <p14:creationId xmlns:p14="http://schemas.microsoft.com/office/powerpoint/2010/main" val="13518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group of gears">
            <a:extLst>
              <a:ext uri="{FF2B5EF4-FFF2-40B4-BE49-F238E27FC236}">
                <a16:creationId xmlns:a16="http://schemas.microsoft.com/office/drawing/2014/main" id="{DF4E5332-3BBE-C0D8-7558-DA715545E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342410" cy="6857999"/>
          </a:xfrm>
          <a:prstGeom prst="rect">
            <a:avLst/>
          </a:prstGeom>
        </p:spPr>
      </p:pic>
      <p:sp>
        <p:nvSpPr>
          <p:cNvPr id="5" name="Slide Number Placeholder 4">
            <a:extLst>
              <a:ext uri="{FF2B5EF4-FFF2-40B4-BE49-F238E27FC236}">
                <a16:creationId xmlns:a16="http://schemas.microsoft.com/office/drawing/2014/main" id="{C9AC8AF0-82C9-F3B7-CA8F-5B9B3FD0D9D6}"/>
              </a:ext>
            </a:extLst>
          </p:cNvPr>
          <p:cNvSpPr>
            <a:spLocks noGrp="1"/>
          </p:cNvSpPr>
          <p:nvPr>
            <p:ph type="sldNum" sz="quarter" idx="12"/>
          </p:nvPr>
        </p:nvSpPr>
        <p:spPr/>
        <p:txBody>
          <a:bodyPr/>
          <a:lstStyle/>
          <a:p>
            <a:fld id="{5BA07366-CB75-4AA8-9E5B-928B849F427C}" type="slidenum">
              <a:rPr lang="en-US" smtClean="0"/>
              <a:t>7</a:t>
            </a:fld>
            <a:endParaRPr lang="en-US"/>
          </a:p>
        </p:txBody>
      </p:sp>
      <p:sp>
        <p:nvSpPr>
          <p:cNvPr id="2" name="Rectangle 1">
            <a:extLst>
              <a:ext uri="{FF2B5EF4-FFF2-40B4-BE49-F238E27FC236}">
                <a16:creationId xmlns:a16="http://schemas.microsoft.com/office/drawing/2014/main" id="{F44F69D9-8682-7BA7-3C50-29A293E0DCB6}"/>
              </a:ext>
            </a:extLst>
          </p:cNvPr>
          <p:cNvSpPr/>
          <p:nvPr/>
        </p:nvSpPr>
        <p:spPr>
          <a:xfrm>
            <a:off x="0" y="1"/>
            <a:ext cx="12969551" cy="6857998"/>
          </a:xfrm>
          <a:prstGeom prst="rect">
            <a:avLst/>
          </a:prstGeom>
          <a:solidFill>
            <a:schemeClr val="accent1">
              <a:alpha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3" name="Title 2">
            <a:extLst>
              <a:ext uri="{FF2B5EF4-FFF2-40B4-BE49-F238E27FC236}">
                <a16:creationId xmlns:a16="http://schemas.microsoft.com/office/drawing/2014/main" id="{C1EC46A8-5139-92EC-8A88-86D86D3E0124}"/>
              </a:ext>
            </a:extLst>
          </p:cNvPr>
          <p:cNvSpPr txBox="1">
            <a:spLocks/>
          </p:cNvSpPr>
          <p:nvPr/>
        </p:nvSpPr>
        <p:spPr>
          <a:xfrm>
            <a:off x="974711" y="1481659"/>
            <a:ext cx="8388100" cy="2596454"/>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2400" b="1" kern="1200" cap="none" baseline="0">
                <a:solidFill>
                  <a:schemeClr val="bg1"/>
                </a:solidFill>
                <a:latin typeface="+mj-lt"/>
                <a:ea typeface="+mj-ea"/>
                <a:cs typeface="+mj-cs"/>
              </a:defRPr>
            </a:lvl1pPr>
          </a:lstStyle>
          <a:p>
            <a:r>
              <a:rPr lang="en-GB" sz="10000" b="0">
                <a:solidFill>
                  <a:schemeClr val="accent5"/>
                </a:solidFill>
              </a:rPr>
              <a:t>Refrigerant Code Updates</a:t>
            </a:r>
          </a:p>
        </p:txBody>
      </p:sp>
      <p:sp>
        <p:nvSpPr>
          <p:cNvPr id="7" name="Title 2">
            <a:extLst>
              <a:ext uri="{FF2B5EF4-FFF2-40B4-BE49-F238E27FC236}">
                <a16:creationId xmlns:a16="http://schemas.microsoft.com/office/drawing/2014/main" id="{FC1CC524-91D3-0AFD-F29E-B89F7C6ACFAA}"/>
              </a:ext>
            </a:extLst>
          </p:cNvPr>
          <p:cNvSpPr>
            <a:spLocks noGrp="1"/>
          </p:cNvSpPr>
          <p:nvPr>
            <p:ph type="title"/>
          </p:nvPr>
        </p:nvSpPr>
        <p:spPr>
          <a:xfrm>
            <a:off x="974711" y="4078113"/>
            <a:ext cx="8388100" cy="1298228"/>
          </a:xfrm>
        </p:spPr>
        <p:txBody>
          <a:bodyPr/>
          <a:lstStyle/>
          <a:p>
            <a:r>
              <a:rPr lang="en-GB" sz="2800">
                <a:solidFill>
                  <a:schemeClr val="bg1"/>
                </a:solidFill>
              </a:rPr>
              <a:t>U.S. Environmental Protection Agency (EPA)</a:t>
            </a:r>
            <a:br>
              <a:rPr lang="en-GB" sz="2800">
                <a:solidFill>
                  <a:schemeClr val="bg1"/>
                </a:solidFill>
              </a:rPr>
            </a:br>
            <a:r>
              <a:rPr lang="en-GB" sz="2800">
                <a:solidFill>
                  <a:schemeClr val="bg1"/>
                </a:solidFill>
              </a:rPr>
              <a:t>California Air Resources Board (CARB)</a:t>
            </a:r>
            <a:endParaRPr lang="en-GB">
              <a:solidFill>
                <a:schemeClr val="bg1"/>
              </a:solidFill>
            </a:endParaRPr>
          </a:p>
        </p:txBody>
      </p:sp>
    </p:spTree>
    <p:extLst>
      <p:ext uri="{BB962C8B-B14F-4D97-AF65-F5344CB8AC3E}">
        <p14:creationId xmlns:p14="http://schemas.microsoft.com/office/powerpoint/2010/main" val="64587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1C7D-C1A4-D18D-B2AA-B23BA2E49FC5}"/>
              </a:ext>
            </a:extLst>
          </p:cNvPr>
          <p:cNvSpPr>
            <a:spLocks noGrp="1"/>
          </p:cNvSpPr>
          <p:nvPr>
            <p:ph type="title"/>
          </p:nvPr>
        </p:nvSpPr>
        <p:spPr/>
        <p:txBody>
          <a:bodyPr/>
          <a:lstStyle/>
          <a:p>
            <a:r>
              <a:rPr lang="en-US">
                <a:solidFill>
                  <a:schemeClr val="tx1"/>
                </a:solidFill>
              </a:rPr>
              <a:t>Key EPA and CARB Refrigerant GWP Updates</a:t>
            </a:r>
            <a:endParaRPr lang="en-GB">
              <a:solidFill>
                <a:schemeClr val="tx1"/>
              </a:solidFill>
            </a:endParaRPr>
          </a:p>
        </p:txBody>
      </p:sp>
      <p:sp>
        <p:nvSpPr>
          <p:cNvPr id="3" name="Slide Number Placeholder 2">
            <a:extLst>
              <a:ext uri="{FF2B5EF4-FFF2-40B4-BE49-F238E27FC236}">
                <a16:creationId xmlns:a16="http://schemas.microsoft.com/office/drawing/2014/main" id="{61E8CB25-22B4-65B9-1F9E-F31B77118D72}"/>
              </a:ext>
            </a:extLst>
          </p:cNvPr>
          <p:cNvSpPr>
            <a:spLocks noGrp="1"/>
          </p:cNvSpPr>
          <p:nvPr>
            <p:ph type="sldNum" sz="quarter" idx="12"/>
          </p:nvPr>
        </p:nvSpPr>
        <p:spPr/>
        <p:txBody>
          <a:bodyPr/>
          <a:lstStyle/>
          <a:p>
            <a:fld id="{5BA07366-CB75-4AA8-9E5B-928B849F427C}" type="slidenum">
              <a:rPr lang="en-US" smtClean="0"/>
              <a:pPr/>
              <a:t>8</a:t>
            </a:fld>
            <a:endParaRPr lang="en-US"/>
          </a:p>
        </p:txBody>
      </p:sp>
      <p:graphicFrame>
        <p:nvGraphicFramePr>
          <p:cNvPr id="4" name="Table 3">
            <a:extLst>
              <a:ext uri="{FF2B5EF4-FFF2-40B4-BE49-F238E27FC236}">
                <a16:creationId xmlns:a16="http://schemas.microsoft.com/office/drawing/2014/main" id="{14BE7E14-EC23-C7E8-E338-52EC16DDF828}"/>
              </a:ext>
            </a:extLst>
          </p:cNvPr>
          <p:cNvGraphicFramePr>
            <a:graphicFrameLocks noGrp="1"/>
          </p:cNvGraphicFramePr>
          <p:nvPr>
            <p:extLst>
              <p:ext uri="{D42A27DB-BD31-4B8C-83A1-F6EECF244321}">
                <p14:modId xmlns:p14="http://schemas.microsoft.com/office/powerpoint/2010/main" val="829460935"/>
              </p:ext>
            </p:extLst>
          </p:nvPr>
        </p:nvGraphicFramePr>
        <p:xfrm>
          <a:off x="533400" y="1108105"/>
          <a:ext cx="11070590" cy="4754880"/>
        </p:xfrm>
        <a:graphic>
          <a:graphicData uri="http://schemas.openxmlformats.org/drawingml/2006/table">
            <a:tbl>
              <a:tblPr firstRow="1" bandRow="1">
                <a:tableStyleId>{5C22544A-7EE6-4342-B048-85BDC9FD1C3A}</a:tableStyleId>
              </a:tblPr>
              <a:tblGrid>
                <a:gridCol w="3389630">
                  <a:extLst>
                    <a:ext uri="{9D8B030D-6E8A-4147-A177-3AD203B41FA5}">
                      <a16:colId xmlns:a16="http://schemas.microsoft.com/office/drawing/2014/main" val="3928893920"/>
                    </a:ext>
                  </a:extLst>
                </a:gridCol>
                <a:gridCol w="2560320">
                  <a:extLst>
                    <a:ext uri="{9D8B030D-6E8A-4147-A177-3AD203B41FA5}">
                      <a16:colId xmlns:a16="http://schemas.microsoft.com/office/drawing/2014/main" val="3870622723"/>
                    </a:ext>
                  </a:extLst>
                </a:gridCol>
                <a:gridCol w="2560320">
                  <a:extLst>
                    <a:ext uri="{9D8B030D-6E8A-4147-A177-3AD203B41FA5}">
                      <a16:colId xmlns:a16="http://schemas.microsoft.com/office/drawing/2014/main" val="87123026"/>
                    </a:ext>
                  </a:extLst>
                </a:gridCol>
                <a:gridCol w="2560320">
                  <a:extLst>
                    <a:ext uri="{9D8B030D-6E8A-4147-A177-3AD203B41FA5}">
                      <a16:colId xmlns:a16="http://schemas.microsoft.com/office/drawing/2014/main" val="2020954865"/>
                    </a:ext>
                  </a:extLst>
                </a:gridCol>
              </a:tblGrid>
              <a:tr h="731520">
                <a:tc>
                  <a:txBody>
                    <a:bodyPr/>
                    <a:lstStyle/>
                    <a:p>
                      <a:r>
                        <a:rPr lang="en-US" sz="3200" b="1">
                          <a:solidFill>
                            <a:schemeClr val="accent3"/>
                          </a:solidFill>
                        </a:rPr>
                        <a:t>Equipment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2026</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1545320"/>
                  </a:ext>
                </a:extLst>
              </a:tr>
              <a:tr h="731520">
                <a:tc>
                  <a:txBody>
                    <a:bodyPr/>
                    <a:lstStyle/>
                    <a:p>
                      <a:r>
                        <a:rPr lang="en-US" b="1"/>
                        <a:t>HVAC: Systems </a:t>
                      </a:r>
                    </a:p>
                    <a:p>
                      <a:r>
                        <a:rPr lang="en-US" b="1"/>
                        <a:t>and Chillers</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a:t>GWP: </a:t>
                      </a:r>
                      <a:r>
                        <a:rPr lang="en-US" b="0" u="none">
                          <a:latin typeface="Arial" panose="020B0604020202020204" pitchFamily="34" charset="0"/>
                          <a:cs typeface="Arial" panose="020B0604020202020204" pitchFamily="34" charset="0"/>
                        </a:rPr>
                        <a:t>≤ </a:t>
                      </a:r>
                      <a:r>
                        <a:rPr lang="en-US" b="0" u="none">
                          <a:latin typeface="Times New Roman" panose="02020603050405020304" pitchFamily="18" charset="0"/>
                          <a:cs typeface="Times New Roman" panose="02020603050405020304" pitchFamily="18" charset="0"/>
                        </a:rPr>
                        <a:t> </a:t>
                      </a:r>
                      <a:r>
                        <a:rPr lang="en-US" b="0"/>
                        <a:t>3,985</a:t>
                      </a:r>
                    </a:p>
                    <a:p>
                      <a:pPr algn="ctr"/>
                      <a:r>
                        <a:rPr lang="en-US" b="0" u="none"/>
                        <a:t>R-410A (GWP 2,088)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GWP ≤ 700</a:t>
                      </a:r>
                    </a:p>
                    <a:p>
                      <a:pPr algn="ctr"/>
                      <a:r>
                        <a:rPr lang="en-US" b="0"/>
                        <a:t>CARB: GWP &lt; 750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206921"/>
                  </a:ext>
                </a:extLst>
              </a:tr>
              <a:tr h="731520">
                <a:tc>
                  <a:txBody>
                    <a:bodyPr/>
                    <a:lstStyle/>
                    <a:p>
                      <a:r>
                        <a:rPr lang="en-US" b="1"/>
                        <a:t>HVAC: Products (Portable, Window, PTAC,</a:t>
                      </a:r>
                      <a:r>
                        <a:rPr lang="en-US" b="1" baseline="30000">
                          <a:latin typeface="Arial" panose="020B0604020202020204" pitchFamily="34" charset="0"/>
                          <a:cs typeface="Arial" panose="020B0604020202020204" pitchFamily="34" charset="0"/>
                        </a:rPr>
                        <a:t>†</a:t>
                      </a:r>
                      <a:r>
                        <a:rPr lang="en-US" b="1"/>
                        <a:t> &amp; PTHP</a:t>
                      </a:r>
                      <a:r>
                        <a:rPr lang="en-US" b="1" baseline="30000">
                          <a:latin typeface="Arial" panose="020B0604020202020204" pitchFamily="34" charset="0"/>
                          <a:cs typeface="Arial" panose="020B0604020202020204" pitchFamily="34" charset="0"/>
                        </a:rPr>
                        <a:t>‡</a:t>
                      </a:r>
                      <a:r>
                        <a:rPr lang="en-US" b="1"/>
                        <a:t>)</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GWP: -</a:t>
                      </a:r>
                    </a:p>
                    <a:p>
                      <a:pPr algn="ctr"/>
                      <a:r>
                        <a:rPr lang="en-US" b="0" u="none"/>
                        <a:t>CARB: GWP &lt;750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GWP </a:t>
                      </a:r>
                      <a:r>
                        <a:rPr lang="en-US" b="0" u="sng"/>
                        <a:t>&lt;</a:t>
                      </a:r>
                      <a:r>
                        <a:rPr lang="en-US" b="0" u="none"/>
                        <a:t> 700*</a:t>
                      </a:r>
                    </a:p>
                    <a:p>
                      <a:pPr algn="ctr"/>
                      <a:r>
                        <a:rPr lang="en-US" b="0" u="none"/>
                        <a:t>CARB: GWP &lt; 750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u="none"/>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4982058"/>
                  </a:ext>
                </a:extLst>
              </a:tr>
              <a:tr h="731520">
                <a:tc>
                  <a:txBody>
                    <a:bodyPr/>
                    <a:lstStyle/>
                    <a:p>
                      <a:r>
                        <a:rPr lang="en-US" b="1"/>
                        <a:t>HVAC: Variable </a:t>
                      </a:r>
                    </a:p>
                    <a:p>
                      <a:r>
                        <a:rPr lang="en-US" b="1"/>
                        <a:t>Refrigerant Flow</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GWP: </a:t>
                      </a:r>
                      <a:r>
                        <a:rPr lang="en-US" b="0" u="none">
                          <a:latin typeface="Arial" panose="020B0604020202020204" pitchFamily="34" charset="0"/>
                          <a:cs typeface="Arial" panose="020B0604020202020204" pitchFamily="34" charset="0"/>
                        </a:rPr>
                        <a:t>≤ </a:t>
                      </a:r>
                      <a:r>
                        <a:rPr lang="en-US" b="0"/>
                        <a:t>3,985</a:t>
                      </a:r>
                    </a:p>
                    <a:p>
                      <a:pPr algn="ctr"/>
                      <a:r>
                        <a:rPr lang="en-US" b="0" u="none"/>
                        <a:t>R-410A (GWP 2,088)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u="none"/>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GWP ≤ 700</a:t>
                      </a:r>
                    </a:p>
                    <a:p>
                      <a:pPr algn="ctr"/>
                      <a:r>
                        <a:rPr lang="en-US" b="0" u="none"/>
                        <a:t>CARB: GWP &lt; 750</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512307"/>
                  </a:ext>
                </a:extLst>
              </a:tr>
              <a:tr h="731520">
                <a:tc>
                  <a:txBody>
                    <a:bodyPr/>
                    <a:lstStyle/>
                    <a:p>
                      <a:r>
                        <a:rPr lang="en-US" b="1"/>
                        <a:t>HP Water Heater</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a:t>
                      </a:r>
                    </a:p>
                    <a:p>
                      <a:pPr algn="ctr"/>
                      <a:r>
                        <a:rPr lang="en-US" sz="1800" b="0"/>
                        <a:t>ENERGY STAR</a:t>
                      </a:r>
                      <a:r>
                        <a:rPr lang="en-US" b="0" u="none"/>
                        <a:t>:</a:t>
                      </a:r>
                      <a:r>
                        <a:rPr lang="en-US" sz="1800" b="1" baseline="30000"/>
                        <a:t>®</a:t>
                      </a:r>
                      <a:r>
                        <a:rPr lang="en-US" b="0" u="none"/>
                        <a:t> GWP </a:t>
                      </a:r>
                      <a:r>
                        <a:rPr lang="en-US" b="0" u="none">
                          <a:latin typeface="Arial" panose="020B0604020202020204" pitchFamily="34" charset="0"/>
                          <a:cs typeface="Arial" panose="020B0604020202020204" pitchFamily="34" charset="0"/>
                        </a:rPr>
                        <a:t>≤ </a:t>
                      </a:r>
                      <a:r>
                        <a:rPr lang="en-US" b="0" u="none">
                          <a:latin typeface="Times New Roman" panose="02020603050405020304" pitchFamily="18" charset="0"/>
                          <a:cs typeface="Times New Roman" panose="02020603050405020304" pitchFamily="18" charset="0"/>
                        </a:rPr>
                        <a:t> </a:t>
                      </a:r>
                      <a:r>
                        <a:rPr lang="en-US" b="0" u="none"/>
                        <a:t>2,088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u="none"/>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1757144"/>
                  </a:ext>
                </a:extLst>
              </a:tr>
              <a:tr h="731520">
                <a:tc>
                  <a:txBody>
                    <a:bodyPr/>
                    <a:lstStyle/>
                    <a:p>
                      <a:r>
                        <a:rPr lang="en-US" b="1"/>
                        <a:t>HP Clothes Dryer</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u="none"/>
                        <a:t>EPA: -</a:t>
                      </a:r>
                    </a:p>
                    <a:p>
                      <a:pPr algn="ctr"/>
                      <a:r>
                        <a:rPr lang="en-US" sz="1800" b="0"/>
                        <a:t>ENERGY STAR:</a:t>
                      </a:r>
                      <a:r>
                        <a:rPr lang="en-US" sz="1800" b="0" u="none"/>
                        <a:t> </a:t>
                      </a:r>
                    </a:p>
                    <a:p>
                      <a:pPr algn="ctr"/>
                      <a:r>
                        <a:rPr lang="en-US" b="0" u="none"/>
                        <a:t>GWP </a:t>
                      </a:r>
                      <a:r>
                        <a:rPr lang="en-US" b="0" u="none">
                          <a:latin typeface="Arial" panose="020B0604020202020204" pitchFamily="34" charset="0"/>
                          <a:cs typeface="Arial" panose="020B0604020202020204" pitchFamily="34" charset="0"/>
                        </a:rPr>
                        <a:t>≤ </a:t>
                      </a:r>
                      <a:r>
                        <a:rPr lang="en-US" b="0" u="none">
                          <a:latin typeface="Times New Roman" panose="02020603050405020304" pitchFamily="18" charset="0"/>
                          <a:cs typeface="Times New Roman" panose="02020603050405020304" pitchFamily="18" charset="0"/>
                        </a:rPr>
                        <a:t> </a:t>
                      </a:r>
                      <a:r>
                        <a:rPr lang="en-US" b="0" u="none"/>
                        <a:t>1,430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EPA: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81064"/>
                  </a:ext>
                </a:extLst>
              </a:tr>
            </a:tbl>
          </a:graphicData>
        </a:graphic>
      </p:graphicFrame>
      <p:sp>
        <p:nvSpPr>
          <p:cNvPr id="5" name="TextBox 4">
            <a:extLst>
              <a:ext uri="{FF2B5EF4-FFF2-40B4-BE49-F238E27FC236}">
                <a16:creationId xmlns:a16="http://schemas.microsoft.com/office/drawing/2014/main" id="{D830C537-9EEF-C183-FFB8-A66A1100F400}"/>
              </a:ext>
            </a:extLst>
          </p:cNvPr>
          <p:cNvSpPr txBox="1"/>
          <p:nvPr/>
        </p:nvSpPr>
        <p:spPr>
          <a:xfrm>
            <a:off x="1655658" y="5951117"/>
            <a:ext cx="5086898" cy="593689"/>
          </a:xfrm>
          <a:prstGeom prst="rect">
            <a:avLst/>
          </a:prstGeom>
          <a:noFill/>
        </p:spPr>
        <p:txBody>
          <a:bodyPr wrap="square" lIns="0" tIns="0" rIns="0" bIns="0" rtlCol="0">
            <a:spAutoFit/>
          </a:bodyPr>
          <a:lstStyle/>
          <a:p>
            <a:pPr algn="l"/>
            <a:r>
              <a:rPr lang="en-GB" sz="1200">
                <a:solidFill>
                  <a:schemeClr val="accent1"/>
                </a:solidFill>
              </a:rPr>
              <a:t>*EPA limits for products manufactured after January 1, 2025</a:t>
            </a:r>
          </a:p>
          <a:p>
            <a:pPr algn="l">
              <a:lnSpc>
                <a:spcPct val="110000"/>
              </a:lnSpc>
            </a:pPr>
            <a:r>
              <a:rPr lang="en-US" sz="1200" b="1" baseline="30000">
                <a:latin typeface="Arial" panose="020B0604020202020204" pitchFamily="34" charset="0"/>
                <a:cs typeface="Arial" panose="020B0604020202020204" pitchFamily="34" charset="0"/>
              </a:rPr>
              <a:t>†</a:t>
            </a:r>
            <a:r>
              <a:rPr lang="en-GB" sz="1200">
                <a:solidFill>
                  <a:schemeClr val="accent1"/>
                </a:solidFill>
              </a:rPr>
              <a:t>Packaged Terminal Air Conditioner</a:t>
            </a:r>
          </a:p>
          <a:p>
            <a:pPr algn="l">
              <a:lnSpc>
                <a:spcPct val="110000"/>
              </a:lnSpc>
            </a:pPr>
            <a:r>
              <a:rPr lang="en-US" sz="1200" b="1" baseline="30000">
                <a:latin typeface="Arial" panose="020B0604020202020204" pitchFamily="34" charset="0"/>
                <a:cs typeface="Arial" panose="020B0604020202020204" pitchFamily="34" charset="0"/>
              </a:rPr>
              <a:t>‡</a:t>
            </a:r>
            <a:r>
              <a:rPr lang="en-GB" sz="1200">
                <a:solidFill>
                  <a:schemeClr val="accent1"/>
                </a:solidFill>
              </a:rPr>
              <a:t>Packaged Terminal Heat Pump</a:t>
            </a:r>
          </a:p>
        </p:txBody>
      </p:sp>
      <p:cxnSp>
        <p:nvCxnSpPr>
          <p:cNvPr id="6" name="Straight Arrow Connector 5">
            <a:extLst>
              <a:ext uri="{FF2B5EF4-FFF2-40B4-BE49-F238E27FC236}">
                <a16:creationId xmlns:a16="http://schemas.microsoft.com/office/drawing/2014/main" id="{752F96DB-A5B8-E38F-1A62-7B138CEA08C8}"/>
              </a:ext>
            </a:extLst>
          </p:cNvPr>
          <p:cNvCxnSpPr>
            <a:cxnSpLocks/>
          </p:cNvCxnSpPr>
          <p:nvPr/>
        </p:nvCxnSpPr>
        <p:spPr>
          <a:xfrm>
            <a:off x="9030269" y="2206005"/>
            <a:ext cx="1405719"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8" name="Straight Arrow Connector 7">
            <a:extLst>
              <a:ext uri="{FF2B5EF4-FFF2-40B4-BE49-F238E27FC236}">
                <a16:creationId xmlns:a16="http://schemas.microsoft.com/office/drawing/2014/main" id="{509E436D-95E4-2F33-F70E-274EEF78D47E}"/>
              </a:ext>
            </a:extLst>
          </p:cNvPr>
          <p:cNvCxnSpPr>
            <a:cxnSpLocks/>
          </p:cNvCxnSpPr>
          <p:nvPr/>
        </p:nvCxnSpPr>
        <p:spPr>
          <a:xfrm>
            <a:off x="9030269" y="2931611"/>
            <a:ext cx="1405719"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A18BDA59-40A8-EBF7-CFEC-05A67B7307CF}"/>
              </a:ext>
            </a:extLst>
          </p:cNvPr>
          <p:cNvCxnSpPr>
            <a:cxnSpLocks/>
          </p:cNvCxnSpPr>
          <p:nvPr/>
        </p:nvCxnSpPr>
        <p:spPr>
          <a:xfrm>
            <a:off x="6469039" y="3670865"/>
            <a:ext cx="2651760"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a:extLst>
              <a:ext uri="{FF2B5EF4-FFF2-40B4-BE49-F238E27FC236}">
                <a16:creationId xmlns:a16="http://schemas.microsoft.com/office/drawing/2014/main" id="{D67047D7-2E99-E869-2544-07396C82F464}"/>
              </a:ext>
            </a:extLst>
          </p:cNvPr>
          <p:cNvCxnSpPr>
            <a:cxnSpLocks/>
          </p:cNvCxnSpPr>
          <p:nvPr/>
        </p:nvCxnSpPr>
        <p:spPr>
          <a:xfrm>
            <a:off x="8424308" y="4500547"/>
            <a:ext cx="2011680"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697AC430-B223-6937-3AC7-BD72B8C90021}"/>
              </a:ext>
            </a:extLst>
          </p:cNvPr>
          <p:cNvCxnSpPr>
            <a:cxnSpLocks/>
          </p:cNvCxnSpPr>
          <p:nvPr/>
        </p:nvCxnSpPr>
        <p:spPr>
          <a:xfrm>
            <a:off x="8424308" y="5398514"/>
            <a:ext cx="2011680"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pic>
        <p:nvPicPr>
          <p:cNvPr id="10" name="Picture 9">
            <a:extLst>
              <a:ext uri="{FF2B5EF4-FFF2-40B4-BE49-F238E27FC236}">
                <a16:creationId xmlns:a16="http://schemas.microsoft.com/office/drawing/2014/main" id="{7C326BDE-CF70-1797-4E88-06E7063152BA}"/>
              </a:ext>
            </a:extLst>
          </p:cNvPr>
          <p:cNvPicPr>
            <a:picLocks noChangeAspect="1"/>
          </p:cNvPicPr>
          <p:nvPr/>
        </p:nvPicPr>
        <p:blipFill>
          <a:blip r:embed="rId3"/>
          <a:stretch>
            <a:fillRect/>
          </a:stretch>
        </p:blipFill>
        <p:spPr>
          <a:xfrm>
            <a:off x="1818482" y="6541574"/>
            <a:ext cx="8553450" cy="309563"/>
          </a:xfrm>
          <a:prstGeom prst="rect">
            <a:avLst/>
          </a:prstGeom>
        </p:spPr>
      </p:pic>
    </p:spTree>
    <p:extLst>
      <p:ext uri="{BB962C8B-B14F-4D97-AF65-F5344CB8AC3E}">
        <p14:creationId xmlns:p14="http://schemas.microsoft.com/office/powerpoint/2010/main" val="272478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1C7D-C1A4-D18D-B2AA-B23BA2E49FC5}"/>
              </a:ext>
            </a:extLst>
          </p:cNvPr>
          <p:cNvSpPr>
            <a:spLocks noGrp="1"/>
          </p:cNvSpPr>
          <p:nvPr>
            <p:ph type="title"/>
          </p:nvPr>
        </p:nvSpPr>
        <p:spPr/>
        <p:txBody>
          <a:bodyPr/>
          <a:lstStyle/>
          <a:p>
            <a:r>
              <a:rPr lang="en-US">
                <a:solidFill>
                  <a:schemeClr val="tx1"/>
                </a:solidFill>
              </a:rPr>
              <a:t>Key EPA and CARB Refrigerant GWP Updates</a:t>
            </a:r>
            <a:endParaRPr lang="en-GB">
              <a:solidFill>
                <a:schemeClr val="tx1"/>
              </a:solidFill>
            </a:endParaRPr>
          </a:p>
        </p:txBody>
      </p:sp>
      <p:sp>
        <p:nvSpPr>
          <p:cNvPr id="3" name="Slide Number Placeholder 2">
            <a:extLst>
              <a:ext uri="{FF2B5EF4-FFF2-40B4-BE49-F238E27FC236}">
                <a16:creationId xmlns:a16="http://schemas.microsoft.com/office/drawing/2014/main" id="{61E8CB25-22B4-65B9-1F9E-F31B77118D72}"/>
              </a:ext>
            </a:extLst>
          </p:cNvPr>
          <p:cNvSpPr>
            <a:spLocks noGrp="1"/>
          </p:cNvSpPr>
          <p:nvPr>
            <p:ph type="sldNum" sz="quarter" idx="12"/>
          </p:nvPr>
        </p:nvSpPr>
        <p:spPr/>
        <p:txBody>
          <a:bodyPr/>
          <a:lstStyle/>
          <a:p>
            <a:fld id="{5BA07366-CB75-4AA8-9E5B-928B849F427C}" type="slidenum">
              <a:rPr lang="en-US" smtClean="0"/>
              <a:pPr/>
              <a:t>9</a:t>
            </a:fld>
            <a:endParaRPr lang="en-US"/>
          </a:p>
        </p:txBody>
      </p:sp>
      <p:graphicFrame>
        <p:nvGraphicFramePr>
          <p:cNvPr id="4" name="Table 3">
            <a:extLst>
              <a:ext uri="{FF2B5EF4-FFF2-40B4-BE49-F238E27FC236}">
                <a16:creationId xmlns:a16="http://schemas.microsoft.com/office/drawing/2014/main" id="{14BE7E14-EC23-C7E8-E338-52EC16DDF828}"/>
              </a:ext>
            </a:extLst>
          </p:cNvPr>
          <p:cNvGraphicFramePr>
            <a:graphicFrameLocks noGrp="1"/>
          </p:cNvGraphicFramePr>
          <p:nvPr>
            <p:extLst>
              <p:ext uri="{D42A27DB-BD31-4B8C-83A1-F6EECF244321}">
                <p14:modId xmlns:p14="http://schemas.microsoft.com/office/powerpoint/2010/main" val="2411257480"/>
              </p:ext>
            </p:extLst>
          </p:nvPr>
        </p:nvGraphicFramePr>
        <p:xfrm>
          <a:off x="533400" y="1108105"/>
          <a:ext cx="11070590" cy="49987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3928893920"/>
                    </a:ext>
                  </a:extLst>
                </a:gridCol>
                <a:gridCol w="2318432">
                  <a:extLst>
                    <a:ext uri="{9D8B030D-6E8A-4147-A177-3AD203B41FA5}">
                      <a16:colId xmlns:a16="http://schemas.microsoft.com/office/drawing/2014/main" val="3870622723"/>
                    </a:ext>
                  </a:extLst>
                </a:gridCol>
                <a:gridCol w="2079186">
                  <a:extLst>
                    <a:ext uri="{9D8B030D-6E8A-4147-A177-3AD203B41FA5}">
                      <a16:colId xmlns:a16="http://schemas.microsoft.com/office/drawing/2014/main" val="87123026"/>
                    </a:ext>
                  </a:extLst>
                </a:gridCol>
                <a:gridCol w="2079186">
                  <a:extLst>
                    <a:ext uri="{9D8B030D-6E8A-4147-A177-3AD203B41FA5}">
                      <a16:colId xmlns:a16="http://schemas.microsoft.com/office/drawing/2014/main" val="300846039"/>
                    </a:ext>
                  </a:extLst>
                </a:gridCol>
                <a:gridCol w="2079186">
                  <a:extLst>
                    <a:ext uri="{9D8B030D-6E8A-4147-A177-3AD203B41FA5}">
                      <a16:colId xmlns:a16="http://schemas.microsoft.com/office/drawing/2014/main" val="2020954865"/>
                    </a:ext>
                  </a:extLst>
                </a:gridCol>
              </a:tblGrid>
              <a:tr h="731520">
                <a:tc>
                  <a:txBody>
                    <a:bodyPr/>
                    <a:lstStyle/>
                    <a:p>
                      <a:r>
                        <a:rPr lang="en-US" sz="3200" b="1">
                          <a:solidFill>
                            <a:schemeClr val="accent3"/>
                          </a:solidFill>
                        </a:rPr>
                        <a:t>Equipment</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a:solidFill>
                            <a:schemeClr val="accent3"/>
                          </a:solidFill>
                        </a:rPr>
                        <a:t>2030</a:t>
                      </a:r>
                    </a:p>
                  </a:txBody>
                  <a:tcPr anchor="ctr">
                    <a:lnL w="12700" cap="flat" cmpd="sng" algn="ctr">
                      <a:noFill/>
                      <a:prstDash val="solid"/>
                      <a:round/>
                      <a:headEnd type="none" w="med" len="med"/>
                      <a:tailEnd type="none" w="med" len="med"/>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1545320"/>
                  </a:ext>
                </a:extLst>
              </a:tr>
              <a:tr h="1066800">
                <a:tc>
                  <a:txBody>
                    <a:bodyPr/>
                    <a:lstStyle/>
                    <a:p>
                      <a:r>
                        <a:rPr lang="en-US" b="1"/>
                        <a:t>New Retail Refrigeration</a:t>
                      </a:r>
                    </a:p>
                    <a:p>
                      <a:r>
                        <a:rPr lang="en-US" sz="1400" b="1"/>
                        <a:t>&gt; 50 lb. refrigerant</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&lt;150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206921"/>
                  </a:ext>
                </a:extLst>
              </a:tr>
              <a:tr h="1066800">
                <a:tc>
                  <a:txBody>
                    <a:bodyPr/>
                    <a:lstStyle/>
                    <a:p>
                      <a:r>
                        <a:rPr lang="en-US" b="1"/>
                        <a:t>Existing Retail Refrigeration</a:t>
                      </a:r>
                    </a:p>
                    <a:p>
                      <a:r>
                        <a:rPr lang="en-US" sz="1400" b="1"/>
                        <a:t>&gt; 50 lb. (</a:t>
                      </a:r>
                      <a:r>
                        <a:rPr lang="en-US" sz="1400" b="1" u="sng"/>
                        <a:t>&gt;</a:t>
                      </a:r>
                      <a:r>
                        <a:rPr lang="en-US" sz="1400" b="1" u="none"/>
                        <a:t> 20 stores)</a:t>
                      </a:r>
                      <a:endParaRPr lang="en-US" sz="1400" b="1"/>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a:t>
                      </a:r>
                    </a:p>
                    <a:p>
                      <a:pPr algn="ctr"/>
                      <a:r>
                        <a:rPr lang="en-US" sz="1600"/>
                        <a:t>EPA GWP: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a:t>
                      </a:r>
                    </a:p>
                    <a:p>
                      <a:pPr algn="ctr"/>
                      <a:r>
                        <a:rPr lang="en-US" sz="1600"/>
                        <a:t>EPA GWP: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a:t>
                      </a:r>
                    </a:p>
                    <a:p>
                      <a:pPr algn="ctr"/>
                      <a:r>
                        <a:rPr lang="en-US" sz="1600"/>
                        <a:t>&lt; 2,500 (average)</a:t>
                      </a:r>
                    </a:p>
                    <a:p>
                      <a:pPr algn="ctr"/>
                      <a:r>
                        <a:rPr lang="en-US" sz="1600"/>
                        <a:t>EPA GWP: -</a:t>
                      </a:r>
                    </a:p>
                    <a:p>
                      <a:pPr algn="ctr"/>
                      <a:endParaRPr 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a:t>
                      </a:r>
                    </a:p>
                    <a:p>
                      <a:pPr algn="ctr"/>
                      <a:r>
                        <a:rPr lang="en-US" sz="1600"/>
                        <a:t>1,400 (average)</a:t>
                      </a:r>
                    </a:p>
                    <a:p>
                      <a:pPr algn="ctr"/>
                      <a:r>
                        <a:rPr lang="en-US" sz="1600"/>
                        <a:t>EPA GWP: -</a:t>
                      </a:r>
                    </a:p>
                    <a:p>
                      <a:pPr algn="ctr"/>
                      <a:endParaRPr lang="en-US" sz="1600"/>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4982058"/>
                  </a:ext>
                </a:extLst>
              </a:tr>
              <a:tr h="1066800">
                <a:tc>
                  <a:txBody>
                    <a:bodyPr/>
                    <a:lstStyle/>
                    <a:p>
                      <a:r>
                        <a:rPr lang="en-US" b="1"/>
                        <a:t>Existing Retail Refrigeration</a:t>
                      </a:r>
                    </a:p>
                    <a:p>
                      <a:r>
                        <a:rPr lang="en-US" sz="1400" b="1"/>
                        <a:t>&gt; 50 lb. (</a:t>
                      </a:r>
                      <a:r>
                        <a:rPr lang="en-US" sz="1400" b="1" u="none"/>
                        <a:t>&lt; 20 stores)</a:t>
                      </a:r>
                      <a:endParaRPr lang="en-US" sz="1400" b="1"/>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a:t>
                      </a:r>
                    </a:p>
                    <a:p>
                      <a:pPr algn="ctr"/>
                      <a:r>
                        <a:rPr lang="en-US" sz="1600"/>
                        <a:t>EPA GWP: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CARB GWP: 1,400 (average)</a:t>
                      </a:r>
                    </a:p>
                    <a:p>
                      <a:pPr algn="ctr"/>
                      <a:r>
                        <a:rPr lang="en-US" sz="1600"/>
                        <a:t>EPA GWP: -</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512307"/>
                  </a:ext>
                </a:extLst>
              </a:tr>
              <a:tr h="1066800">
                <a:tc>
                  <a:txBody>
                    <a:bodyPr/>
                    <a:lstStyle/>
                    <a:p>
                      <a:r>
                        <a:rPr lang="en-US" b="1"/>
                        <a:t>New Stand-alone Refrigeration Unit</a:t>
                      </a:r>
                    </a:p>
                  </a:txBody>
                  <a:tcPr anchor="ctr">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t>EPA/CARB GWP: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t>ENERGY STAR</a:t>
                      </a:r>
                      <a:r>
                        <a:rPr lang="en-US" sz="1400" b="1" baseline="30000"/>
                        <a:t>®</a:t>
                      </a:r>
                      <a:r>
                        <a:rPr lang="en-US" sz="1600" b="1"/>
                        <a:t> </a:t>
                      </a:r>
                      <a:r>
                        <a:rPr lang="en-US" sz="1600" b="0"/>
                        <a:t>GWP: 2</a:t>
                      </a:r>
                    </a:p>
                  </a:txBody>
                  <a:tcPr marL="4572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EPA GWP: </a:t>
                      </a:r>
                      <a:r>
                        <a:rPr lang="en-US" sz="1600" u="sng"/>
                        <a:t>&lt;</a:t>
                      </a:r>
                      <a:r>
                        <a:rPr lang="en-US" sz="1600" u="none"/>
                        <a:t> 150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u="none"/>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9789379"/>
                  </a:ext>
                </a:extLst>
              </a:tr>
            </a:tbl>
          </a:graphicData>
        </a:graphic>
      </p:graphicFrame>
      <p:grpSp>
        <p:nvGrpSpPr>
          <p:cNvPr id="11" name="Group 10">
            <a:extLst>
              <a:ext uri="{FF2B5EF4-FFF2-40B4-BE49-F238E27FC236}">
                <a16:creationId xmlns:a16="http://schemas.microsoft.com/office/drawing/2014/main" id="{A119D669-CCE4-FBD9-971C-C70266583889}"/>
              </a:ext>
            </a:extLst>
          </p:cNvPr>
          <p:cNvGrpSpPr/>
          <p:nvPr/>
        </p:nvGrpSpPr>
        <p:grpSpPr>
          <a:xfrm>
            <a:off x="5380653" y="2378460"/>
            <a:ext cx="5410269" cy="3175378"/>
            <a:chOff x="5380653" y="2378460"/>
            <a:chExt cx="5410269" cy="3175378"/>
          </a:xfrm>
        </p:grpSpPr>
        <p:cxnSp>
          <p:nvCxnSpPr>
            <p:cNvPr id="6" name="Straight Arrow Connector 5">
              <a:extLst>
                <a:ext uri="{FF2B5EF4-FFF2-40B4-BE49-F238E27FC236}">
                  <a16:creationId xmlns:a16="http://schemas.microsoft.com/office/drawing/2014/main" id="{7790DCBC-D333-7386-AE7E-F4137280FCFE}"/>
                </a:ext>
              </a:extLst>
            </p:cNvPr>
            <p:cNvCxnSpPr>
              <a:cxnSpLocks/>
            </p:cNvCxnSpPr>
            <p:nvPr/>
          </p:nvCxnSpPr>
          <p:spPr>
            <a:xfrm>
              <a:off x="5380653" y="2378460"/>
              <a:ext cx="5410269"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7" name="Straight Arrow Connector 6">
              <a:extLst>
                <a:ext uri="{FF2B5EF4-FFF2-40B4-BE49-F238E27FC236}">
                  <a16:creationId xmlns:a16="http://schemas.microsoft.com/office/drawing/2014/main" id="{5C5843F6-7E56-CB29-F21E-B02A777332BA}"/>
                </a:ext>
              </a:extLst>
            </p:cNvPr>
            <p:cNvCxnSpPr>
              <a:cxnSpLocks/>
            </p:cNvCxnSpPr>
            <p:nvPr/>
          </p:nvCxnSpPr>
          <p:spPr>
            <a:xfrm>
              <a:off x="5380653" y="4518974"/>
              <a:ext cx="3969484"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9" name="Straight Arrow Connector 8">
              <a:extLst>
                <a:ext uri="{FF2B5EF4-FFF2-40B4-BE49-F238E27FC236}">
                  <a16:creationId xmlns:a16="http://schemas.microsoft.com/office/drawing/2014/main" id="{804462EC-2CFF-54D5-F4C8-1DA4D46C9833}"/>
                </a:ext>
              </a:extLst>
            </p:cNvPr>
            <p:cNvCxnSpPr>
              <a:cxnSpLocks/>
            </p:cNvCxnSpPr>
            <p:nvPr/>
          </p:nvCxnSpPr>
          <p:spPr>
            <a:xfrm>
              <a:off x="7532914" y="5553838"/>
              <a:ext cx="3258008" cy="0"/>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grpSp>
      <p:pic>
        <p:nvPicPr>
          <p:cNvPr id="5" name="Picture 4">
            <a:extLst>
              <a:ext uri="{FF2B5EF4-FFF2-40B4-BE49-F238E27FC236}">
                <a16:creationId xmlns:a16="http://schemas.microsoft.com/office/drawing/2014/main" id="{F4B2D623-0A4B-52BE-BA22-482443ECB0AB}"/>
              </a:ext>
            </a:extLst>
          </p:cNvPr>
          <p:cNvPicPr>
            <a:picLocks noChangeAspect="1"/>
          </p:cNvPicPr>
          <p:nvPr/>
        </p:nvPicPr>
        <p:blipFill>
          <a:blip r:embed="rId3"/>
          <a:stretch>
            <a:fillRect/>
          </a:stretch>
        </p:blipFill>
        <p:spPr>
          <a:xfrm>
            <a:off x="1818482" y="6541574"/>
            <a:ext cx="8553450" cy="309563"/>
          </a:xfrm>
          <a:prstGeom prst="rect">
            <a:avLst/>
          </a:prstGeom>
        </p:spPr>
      </p:pic>
    </p:spTree>
    <p:extLst>
      <p:ext uri="{BB962C8B-B14F-4D97-AF65-F5344CB8AC3E}">
        <p14:creationId xmlns:p14="http://schemas.microsoft.com/office/powerpoint/2010/main" val="391618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NV">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lnSpc>
            <a:spcPct val="100000"/>
          </a:lnSpc>
          <a:spcBef>
            <a:spcPts val="600"/>
          </a:spcBef>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00000"/>
          </a:lnSpc>
          <a:spcBef>
            <a:spcPts val="600"/>
          </a:spcBef>
          <a:defRPr sz="2000" dirty="0" err="1" smtClean="0">
            <a:solidFill>
              <a:schemeClr val="accent1"/>
            </a:solidFill>
          </a:defRPr>
        </a:defPPr>
      </a:lstStyle>
    </a:txDef>
  </a:objectDefaults>
  <a:extraClrSchemeLst/>
  <a:custClrLst>
    <a:custClr name="Pine forest">
      <a:srgbClr val="2B6173"/>
    </a:custClr>
    <a:custClr name="Earth">
      <a:srgbClr val="F2E6D5"/>
    </a:custClr>
    <a:custClr name="Eucalyptus">
      <a:srgbClr val="15C2BB"/>
    </a:custClr>
    <a:custClr name="Sunflower">
      <a:srgbClr val="FFF377"/>
    </a:custClr>
    <a:custClr name="Lavender">
      <a:srgbClr val="A1AAE6"/>
    </a:custClr>
    <a:custClr name="Energy Red">
      <a:srgbClr val="EB2A34"/>
    </a:custClr>
    <a:custClr name="Sandstone">
      <a:srgbClr val="CCCBC9"/>
    </a:custClr>
    <a:custClr name="Terracotta">
      <a:srgbClr val="B56700"/>
    </a:custClr>
    <a:custClr name="Warm grey">
      <a:srgbClr val="988F86"/>
    </a:custClr>
  </a:custClrLst>
  <a:extLst>
    <a:ext uri="{05A4C25C-085E-4340-85A3-A5531E510DB2}">
      <thm15:themeFamily xmlns:thm15="http://schemas.microsoft.com/office/thememl/2012/main" name="Blank.potx" id="{462ADBFF-273A-4567-B294-D5011C0B512B}" vid="{1EFF4E61-7111-49E7-B341-7E4FF95B340F}"/>
    </a:ext>
  </a:extLst>
</a:theme>
</file>

<file path=ppt/theme/theme2.xml><?xml version="1.0" encoding="utf-8"?>
<a:theme xmlns:a="http://schemas.openxmlformats.org/drawingml/2006/main" name="Office Theme">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ine forest">
      <a:srgbClr val="2B6173"/>
    </a:custClr>
    <a:custClr name="Earth">
      <a:srgbClr val="F2E6D5"/>
    </a:custClr>
    <a:custClr name="Eucalyptus">
      <a:srgbClr val="15C2BB"/>
    </a:custClr>
    <a:custClr name="Sunflower">
      <a:srgbClr val="FFF377"/>
    </a:custClr>
    <a:custClr name="Lavender">
      <a:srgbClr val="A1AAE6"/>
    </a:custClr>
    <a:custClr name="Energy Red">
      <a:srgbClr val="EB2A34"/>
    </a:custClr>
    <a:custClr name="Sandstone">
      <a:srgbClr val="CCCBC9"/>
    </a:custClr>
    <a:custClr name="Terracotta">
      <a:srgbClr val="B56700"/>
    </a:custClr>
    <a:custClr name="Warm grey">
      <a:srgbClr val="988F86"/>
    </a:custClr>
  </a:custClrLst>
</a:theme>
</file>

<file path=ppt/theme/theme3.xml><?xml version="1.0" encoding="utf-8"?>
<a:theme xmlns:a="http://schemas.openxmlformats.org/drawingml/2006/main" name="Office Theme">
  <a:themeElements>
    <a:clrScheme name="DNV PP">
      <a:dk1>
        <a:srgbClr val="000000"/>
      </a:dk1>
      <a:lt1>
        <a:srgbClr val="FFFFFF"/>
      </a:lt1>
      <a:dk2>
        <a:srgbClr val="0F204B"/>
      </a:dk2>
      <a:lt2>
        <a:srgbClr val="F4F3EF"/>
      </a:lt2>
      <a:accent1>
        <a:srgbClr val="0F204B"/>
      </a:accent1>
      <a:accent2>
        <a:srgbClr val="99D9F0"/>
      </a:accent2>
      <a:accent3>
        <a:srgbClr val="003591"/>
      </a:accent3>
      <a:accent4>
        <a:srgbClr val="009FDA"/>
      </a:accent4>
      <a:accent5>
        <a:srgbClr val="91FFB4"/>
      </a:accent5>
      <a:accent6>
        <a:srgbClr val="3F9C35"/>
      </a:accent6>
      <a:hlink>
        <a:srgbClr val="009FDA"/>
      </a:hlink>
      <a:folHlink>
        <a:srgbClr val="3F9C35"/>
      </a:folHlink>
    </a:clrScheme>
    <a:fontScheme name="DN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0CB52958DE244B956FFB60906530E" ma:contentTypeVersion="17" ma:contentTypeDescription="Create a new document." ma:contentTypeScope="" ma:versionID="48c16f2bc5608da362ba36bea4f2121c">
  <xsd:schema xmlns:xsd="http://www.w3.org/2001/XMLSchema" xmlns:xs="http://www.w3.org/2001/XMLSchema" xmlns:p="http://schemas.microsoft.com/office/2006/metadata/properties" xmlns:ns2="2ea71077-b24f-4377-8b54-e0467e191b48" xmlns:ns3="31a47411-eddb-4817-9377-9e4a11e60228" targetNamespace="http://schemas.microsoft.com/office/2006/metadata/properties" ma:root="true" ma:fieldsID="82b6a04e334fa7b8fa8f0d4620fc880d" ns2:_="" ns3:_="">
    <xsd:import namespace="2ea71077-b24f-4377-8b54-e0467e191b48"/>
    <xsd:import namespace="31a47411-eddb-4817-9377-9e4a11e6022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a71077-b24f-4377-8b54-e0467e191b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a47411-eddb-4817-9377-9e4a11e6022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ea71077-b24f-4377-8b54-e0467e191b48">
      <UserInfo>
        <DisplayName>Keesee, Camille</DisplayName>
        <AccountId>189</AccountId>
        <AccountType/>
      </UserInfo>
      <UserInfo>
        <DisplayName>Rosen, Lorre</DisplayName>
        <AccountId>155</AccountId>
        <AccountType/>
      </UserInfo>
      <UserInfo>
        <DisplayName>Murray, Rachel</DisplayName>
        <AccountId>159</AccountId>
        <AccountType/>
      </UserInfo>
      <UserInfo>
        <DisplayName>Kilgore, Bryan</DisplayName>
        <AccountId>146</AccountId>
        <AccountType/>
      </UserInfo>
    </SharedWithUsers>
  </documentManagement>
</p:properties>
</file>

<file path=customXml/itemProps1.xml><?xml version="1.0" encoding="utf-8"?>
<ds:datastoreItem xmlns:ds="http://schemas.openxmlformats.org/officeDocument/2006/customXml" ds:itemID="{F87C222B-0285-4447-B203-C8AC831A9876}">
  <ds:schemaRefs>
    <ds:schemaRef ds:uri="http://schemas.microsoft.com/sharepoint/v3/contenttype/forms"/>
  </ds:schemaRefs>
</ds:datastoreItem>
</file>

<file path=customXml/itemProps2.xml><?xml version="1.0" encoding="utf-8"?>
<ds:datastoreItem xmlns:ds="http://schemas.openxmlformats.org/officeDocument/2006/customXml" ds:itemID="{F5893480-757E-4CB7-8038-0F61038220C3}">
  <ds:schemaRefs>
    <ds:schemaRef ds:uri="2ea71077-b24f-4377-8b54-e0467e191b48"/>
    <ds:schemaRef ds:uri="31a47411-eddb-4817-9377-9e4a11e602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099214-285F-4E96-9613-AE758F542DD3}">
  <ds:schemaRefs>
    <ds:schemaRef ds:uri="2ea71077-b24f-4377-8b54-e0467e191b48"/>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31a47411-eddb-4817-9377-9e4a11e6022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2982</Words>
  <Application>Microsoft Office PowerPoint</Application>
  <PresentationFormat>Widescreen</PresentationFormat>
  <Paragraphs>612</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ＭＳ Ｐゴシック</vt:lpstr>
      <vt:lpstr>Arial</vt:lpstr>
      <vt:lpstr>Courier New</vt:lpstr>
      <vt:lpstr>Times New Roman</vt:lpstr>
      <vt:lpstr>Wingdings</vt:lpstr>
      <vt:lpstr>DNV</vt:lpstr>
      <vt:lpstr>Combined Refrigerant Avoided Cost and Fuel-Substitution Calculators w/Technical Guidance Presentation</vt:lpstr>
      <vt:lpstr>PowerPoint Presentation</vt:lpstr>
      <vt:lpstr>Agenda</vt:lpstr>
      <vt:lpstr>Background</vt:lpstr>
      <vt:lpstr>Core Functionality of Tools</vt:lpstr>
      <vt:lpstr>RACC and FSC Updates</vt:lpstr>
      <vt:lpstr>U.S. Environmental Protection Agency (EPA) California Air Resources Board (CARB)</vt:lpstr>
      <vt:lpstr>Key EPA and CARB Refrigerant GWP Updates</vt:lpstr>
      <vt:lpstr>Key EPA and CARB Refrigerant GWP Updates</vt:lpstr>
      <vt:lpstr>Refrigerant Leakage/Loss Rates</vt:lpstr>
      <vt:lpstr>Refrigerant Avoided Cost Calculator (RACC)</vt:lpstr>
      <vt:lpstr>Key RACC Updates*</vt:lpstr>
      <vt:lpstr>RACC Analysis Charts: Res. HP replacing AC/gas furnace*</vt:lpstr>
      <vt:lpstr>2024 Heat Pump Fuel Substitution: Refrigerant Emissions</vt:lpstr>
      <vt:lpstr>2024 Heat Pump Fuel Substitution: Refrigerant Emissions</vt:lpstr>
      <vt:lpstr>2025 Heat Pump Fuel Substitution: Refrigerant Emissions</vt:lpstr>
      <vt:lpstr>2025 Heat Pump Fuel Substitution: Refrigerant Emissions</vt:lpstr>
      <vt:lpstr>2025 Heat Pump Fuel Substitution: Refrigerant Emissions</vt:lpstr>
      <vt:lpstr>2025 Heat Pump Fuel Substitution: Refrigerant Emissions</vt:lpstr>
      <vt:lpstr>Lifecycle Refrigerant Benefit for Residential Heat Pump Fuel Substitution Measure, Dollar per Cap-Ton (2022$) </vt:lpstr>
      <vt:lpstr>Export for Measure Package Developers on 4 eTRM export</vt:lpstr>
      <vt:lpstr>Fuel Substitution Calculator (FSC)</vt:lpstr>
      <vt:lpstr>Key FSC Updates</vt:lpstr>
      <vt:lpstr>Residential Space Cooling Proportions by Climate Zone </vt:lpstr>
      <vt:lpstr>FSC Analysis Pivot Tables                                                                  Res. HP replacing gas furnace w/ &amp; w/o AC*</vt:lpstr>
      <vt:lpstr>FuelSub Test Results at Single-family Homes  Central Heat Pump Replacing Central AC and Gas Furnace – NR*</vt:lpstr>
      <vt:lpstr>FuelSub Test Results at Single-family Homes: Central Heat Pump  Replacing Central AC and Gas Furnace – Accelerated Replacement</vt:lpstr>
      <vt:lpstr>FuelSub Test Results at Single-family Homes: Central Heat Pump  Replacing Central AC and Gas Furnace, without and with EOL refrigerant recovery/reclamation</vt:lpstr>
      <vt:lpstr>FuelSub Test Results at Single-family Homes: Central Heat Pump  Replacing Gas Furnace, only, with/without Imputed Cooling</vt:lpstr>
      <vt:lpstr>PowerPoint Presentation</vt:lpstr>
      <vt:lpstr>Guidance Document overview</vt:lpstr>
      <vt:lpstr>Navigating the Guidance Document</vt:lpstr>
      <vt:lpstr>Example Walkthrough Index</vt:lpstr>
      <vt:lpstr>RACC-FSC Overview Section</vt:lpstr>
      <vt:lpstr>Baseline Guidance Section</vt:lpstr>
      <vt:lpstr>Example Walkthroughs  Refrigeration Measures</vt:lpstr>
      <vt:lpstr>Example Walkthroughs  HVAC Measures</vt:lpstr>
      <vt:lpstr>Example Walkthroughs  Appliance Measures</vt:lpstr>
      <vt:lpstr>PowerPoint Presentation</vt:lpstr>
      <vt:lpstr>RACC-FSC Worksheets – 0_Refrig Research</vt:lpstr>
      <vt:lpstr>RACC-FSC Worksheets – 1_Device builder</vt:lpstr>
      <vt:lpstr>RACC-FSC Worksheets – 2_RACC</vt:lpstr>
      <vt:lpstr>RACC-FSC Worksheets – 2_RACC (continued)</vt:lpstr>
      <vt:lpstr>RACC-FSC Worksheets – 3_FSC (continued)</vt:lpstr>
      <vt:lpstr>RACC-FSC Worksheets – 3_FSC (continued)</vt:lpstr>
      <vt:lpstr>RACC-FSC Worksheets – 3_FSC</vt:lpstr>
      <vt:lpstr>PowerPoint Presentation</vt:lpstr>
      <vt:lpstr>RACC-FSC Use Cases</vt:lpstr>
      <vt:lpstr>RACC-FSC_v3.0 Uses</vt:lpstr>
      <vt:lpstr>Timeline and Support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Refrigerant Avoided Cost and Fuel-Substitution Calculators for Deemed/Custom Measures</dc:title>
  <dc:creator>Keesee, Camille;Rachel.Murray@dnv.com;Brad.Hoover@dnv.com;Bryan.Kilgore@dnv.com</dc:creator>
  <cp:lastModifiedBy>Murray, Rachel</cp:lastModifiedBy>
  <cp:revision>2</cp:revision>
  <dcterms:created xsi:type="dcterms:W3CDTF">2024-02-14T16:46:33Z</dcterms:created>
  <dcterms:modified xsi:type="dcterms:W3CDTF">2024-03-06T22:32:59Z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MSIP_Label_48141450-2387-4aca-b41f-19cd6be9dd3c_Enabled">
    <vt:lpwstr>true</vt:lpwstr>
  </property>
  <property fmtid="{D5CDD505-2E9C-101B-9397-08002B2CF9AE}" pid="5" name="MSIP_Label_48141450-2387-4aca-b41f-19cd6be9dd3c_SetDate">
    <vt:lpwstr>2024-02-14T16:52:45Z</vt:lpwstr>
  </property>
  <property fmtid="{D5CDD505-2E9C-101B-9397-08002B2CF9AE}" pid="6" name="MSIP_Label_48141450-2387-4aca-b41f-19cd6be9dd3c_Method">
    <vt:lpwstr>Standard</vt:lpwstr>
  </property>
  <property fmtid="{D5CDD505-2E9C-101B-9397-08002B2CF9AE}" pid="7" name="MSIP_Label_48141450-2387-4aca-b41f-19cd6be9dd3c_Name">
    <vt:lpwstr>Restricted_Unprotected</vt:lpwstr>
  </property>
  <property fmtid="{D5CDD505-2E9C-101B-9397-08002B2CF9AE}" pid="8" name="MSIP_Label_48141450-2387-4aca-b41f-19cd6be9dd3c_SiteId">
    <vt:lpwstr>adf10e2b-b6e9-41d6-be2f-c12bb566019c</vt:lpwstr>
  </property>
  <property fmtid="{D5CDD505-2E9C-101B-9397-08002B2CF9AE}" pid="9" name="MSIP_Label_48141450-2387-4aca-b41f-19cd6be9dd3c_ActionId">
    <vt:lpwstr>8a13d9b2-50d5-417c-af27-919dd8d3ed3c</vt:lpwstr>
  </property>
  <property fmtid="{D5CDD505-2E9C-101B-9397-08002B2CF9AE}" pid="10" name="MSIP_Label_48141450-2387-4aca-b41f-19cd6be9dd3c_ContentBits">
    <vt:lpwstr>0</vt:lpwstr>
  </property>
  <property fmtid="{D5CDD505-2E9C-101B-9397-08002B2CF9AE}" pid="11" name="ContentTypeId">
    <vt:lpwstr>0x010100E7B0CB52958DE244B956FFB60906530E</vt:lpwstr>
  </property>
  <property fmtid="{D5CDD505-2E9C-101B-9397-08002B2CF9AE}" pid="12" name="MediaServiceImageTags">
    <vt:lpwstr/>
  </property>
</Properties>
</file>